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charts/chart6.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60" r:id="rId3"/>
    <p:sldId id="257" r:id="rId4"/>
    <p:sldId id="271" r:id="rId5"/>
    <p:sldId id="273" r:id="rId6"/>
    <p:sldId id="274" r:id="rId7"/>
    <p:sldId id="272" r:id="rId8"/>
    <p:sldId id="275" r:id="rId9"/>
    <p:sldId id="261" r:id="rId10"/>
    <p:sldId id="263" r:id="rId11"/>
    <p:sldId id="264" r:id="rId12"/>
    <p:sldId id="265" r:id="rId13"/>
    <p:sldId id="258" r:id="rId14"/>
    <p:sldId id="281" r:id="rId15"/>
    <p:sldId id="269" r:id="rId16"/>
    <p:sldId id="276" r:id="rId17"/>
    <p:sldId id="282" r:id="rId18"/>
    <p:sldId id="278" r:id="rId19"/>
    <p:sldId id="283" r:id="rId20"/>
    <p:sldId id="280" r:id="rId21"/>
    <p:sldId id="268"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1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1788"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10056\AppData\Local\Microsoft\Windows\Temporary%20Internet%20Files\Content.Outlook\BCG76VGG\FY14%20All%20Governmental%20Fund%20Revenu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y\data$\E10056\Documents\Finance\FY13\FY14%20Revenue%20pie%20char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e10056\AppData\Local\Microsoft\Windows\Temporary%20Internet%20Files\Content.Outlook\4YY15NPP\FY14%20PERS%20TRS%20History.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my\data$\E10056\Documents\Finance\trend%20of%20borough%20funding%2009-13.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e10056\AppData\Local\Microsoft\Windows\Temporary%20Internet%20Files\Content.Outlook\BCG76VGG\Sales%20and%20Property%20Tax%20comparison%203-19-13.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my\data$\E10056\Documents\Finance\FY13\Sales%20Tax%20vs%20Property%20Tax%2011%2028%2020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3994953098099183"/>
          <c:y val="0"/>
          <c:w val="0.73447572665220917"/>
          <c:h val="1"/>
        </c:manualLayout>
      </c:layout>
      <c:pie3DChart>
        <c:varyColors val="1"/>
        <c:ser>
          <c:idx val="0"/>
          <c:order val="0"/>
          <c:dPt>
            <c:idx val="0"/>
            <c:bubble3D val="0"/>
            <c:explosion val="5"/>
          </c:dPt>
          <c:dLbls>
            <c:dLbl>
              <c:idx val="0"/>
              <c:layout>
                <c:manualLayout>
                  <c:x val="0.18076207953680593"/>
                  <c:y val="-2.6778944298629346E-2"/>
                </c:manualLayout>
              </c:layout>
              <c:showLegendKey val="0"/>
              <c:showVal val="0"/>
              <c:showCatName val="1"/>
              <c:showSerName val="0"/>
              <c:showPercent val="0"/>
              <c:showBubbleSize val="0"/>
            </c:dLbl>
            <c:dLbl>
              <c:idx val="1"/>
              <c:layout>
                <c:manualLayout>
                  <c:x val="-0.14462866938380667"/>
                  <c:y val="4.1735564304461951E-2"/>
                </c:manualLayout>
              </c:layout>
              <c:showLegendKey val="0"/>
              <c:showVal val="0"/>
              <c:showCatName val="1"/>
              <c:showSerName val="0"/>
              <c:showPercent val="0"/>
              <c:showBubbleSize val="0"/>
            </c:dLbl>
            <c:dLbl>
              <c:idx val="2"/>
              <c:layout>
                <c:manualLayout>
                  <c:x val="-1.1900447117477118E-2"/>
                  <c:y val="-6.6896711440481704E-2"/>
                </c:manualLayout>
              </c:layout>
              <c:tx>
                <c:rich>
                  <a:bodyPr/>
                  <a:lstStyle/>
                  <a:p>
                    <a:r>
                      <a:rPr lang="en-US"/>
                      <a:t>  Pupil Transportation</a:t>
                    </a:r>
                  </a:p>
                </c:rich>
              </c:tx>
              <c:showLegendKey val="0"/>
              <c:showVal val="0"/>
              <c:showCatName val="1"/>
              <c:showSerName val="0"/>
              <c:showPercent val="0"/>
              <c:showBubbleSize val="0"/>
            </c:dLbl>
            <c:dLbl>
              <c:idx val="3"/>
              <c:layout>
                <c:manualLayout>
                  <c:x val="0.20708960160467743"/>
                  <c:y val="-2.7825167687372421E-2"/>
                </c:manualLayout>
              </c:layout>
              <c:showLegendKey val="0"/>
              <c:showVal val="0"/>
              <c:showCatName val="1"/>
              <c:showSerName val="0"/>
              <c:showPercent val="0"/>
              <c:showBubbleSize val="0"/>
            </c:dLbl>
            <c:showLegendKey val="0"/>
            <c:showVal val="0"/>
            <c:showCatName val="1"/>
            <c:showSerName val="0"/>
            <c:showPercent val="0"/>
            <c:showBubbleSize val="0"/>
            <c:showLeaderLines val="1"/>
          </c:dLbls>
          <c:cat>
            <c:strRef>
              <c:f>Sheet1!$A$6:$A$9</c:f>
              <c:strCache>
                <c:ptCount val="4"/>
                <c:pt idx="0">
                  <c:v>  General Fund</c:v>
                </c:pt>
                <c:pt idx="1">
                  <c:v>  Other Special Revenue</c:v>
                </c:pt>
                <c:pt idx="2">
                  <c:v>  Pupil Transportation</c:v>
                </c:pt>
                <c:pt idx="3">
                  <c:v>  Food Service Fund</c:v>
                </c:pt>
              </c:strCache>
            </c:strRef>
          </c:cat>
          <c:val>
            <c:numRef>
              <c:f>Sheet1!$C$6:$C$9</c:f>
              <c:numCache>
                <c:formatCode>_(* #,##0_);_(* \(#,##0\);_(* "-"_);_(@_)</c:formatCode>
                <c:ptCount val="4"/>
                <c:pt idx="0" formatCode="_(&quot;$&quot;* #,##0_);_(&quot;$&quot;* \(#,##0\);_(&quot;$&quot;* &quot;-&quot;_);_(@_)">
                  <c:v>146825204</c:v>
                </c:pt>
                <c:pt idx="1">
                  <c:v>8455000</c:v>
                </c:pt>
                <c:pt idx="2">
                  <c:v>6750000</c:v>
                </c:pt>
                <c:pt idx="3">
                  <c:v>3750000</c:v>
                </c:pt>
              </c:numCache>
            </c:numRef>
          </c:val>
        </c:ser>
        <c:dLbls>
          <c:showLegendKey val="0"/>
          <c:showVal val="1"/>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10820187649937159"/>
          <c:y val="0.10777800801215637"/>
          <c:w val="0.87659290852532323"/>
          <c:h val="0.89222205307467162"/>
        </c:manualLayout>
      </c:layout>
      <c:pie3DChart>
        <c:varyColors val="1"/>
        <c:ser>
          <c:idx val="0"/>
          <c:order val="0"/>
          <c:explosion val="25"/>
          <c:dLbls>
            <c:dLbl>
              <c:idx val="0"/>
              <c:layout>
                <c:manualLayout>
                  <c:x val="-6.3300378008022407E-3"/>
                  <c:y val="-3.7434582040881251E-2"/>
                </c:manualLayout>
              </c:layout>
              <c:dLblPos val="bestFit"/>
              <c:showLegendKey val="0"/>
              <c:showVal val="0"/>
              <c:showCatName val="1"/>
              <c:showSerName val="0"/>
              <c:showPercent val="1"/>
              <c:showBubbleSize val="0"/>
            </c:dLbl>
            <c:dLbl>
              <c:idx val="1"/>
              <c:layout>
                <c:manualLayout>
                  <c:x val="-1.0982497396408578E-3"/>
                  <c:y val="3.9971963731806254E-2"/>
                </c:manualLayout>
              </c:layout>
              <c:tx>
                <c:rich>
                  <a:bodyPr/>
                  <a:lstStyle/>
                  <a:p>
                    <a:r>
                      <a:rPr lang="en-US"/>
                      <a:t>State Revenue
66.87%</a:t>
                    </a:r>
                  </a:p>
                </c:rich>
              </c:tx>
              <c:dLblPos val="bestFit"/>
              <c:showLegendKey val="0"/>
              <c:showVal val="0"/>
              <c:showCatName val="1"/>
              <c:showSerName val="0"/>
              <c:showPercent val="1"/>
              <c:showBubbleSize val="0"/>
            </c:dLbl>
            <c:dLbl>
              <c:idx val="2"/>
              <c:layout>
                <c:manualLayout>
                  <c:x val="-0.21174096343378754"/>
                  <c:y val="8.079651002528794E-2"/>
                </c:manualLayout>
              </c:layout>
              <c:tx>
                <c:rich>
                  <a:bodyPr/>
                  <a:lstStyle/>
                  <a:p>
                    <a:r>
                      <a:rPr lang="en-US"/>
                      <a:t>State Revenue -</a:t>
                    </a:r>
                  </a:p>
                  <a:p>
                    <a:r>
                      <a:rPr lang="en-US"/>
                      <a:t> One Time
1.19%</a:t>
                    </a:r>
                  </a:p>
                </c:rich>
              </c:tx>
              <c:dLblPos val="bestFit"/>
              <c:showLegendKey val="0"/>
              <c:showVal val="0"/>
              <c:showCatName val="1"/>
              <c:showSerName val="0"/>
              <c:showPercent val="1"/>
              <c:showBubbleSize val="0"/>
            </c:dLbl>
            <c:dLbl>
              <c:idx val="5"/>
              <c:layout/>
              <c:tx>
                <c:rich>
                  <a:bodyPr/>
                  <a:lstStyle/>
                  <a:p>
                    <a:r>
                      <a:rPr lang="en-US"/>
                      <a:t>Allocation of Fund Balance - </a:t>
                    </a:r>
                  </a:p>
                  <a:p>
                    <a:r>
                      <a:rPr lang="en-US"/>
                      <a:t>Self Insurance
1.16%</a:t>
                    </a:r>
                  </a:p>
                </c:rich>
              </c:tx>
              <c:dLblPos val="bestFit"/>
              <c:showLegendKey val="0"/>
              <c:showVal val="0"/>
              <c:showCatName val="1"/>
              <c:showSerName val="0"/>
              <c:showPercent val="1"/>
              <c:showBubbleSize val="0"/>
            </c:dLbl>
            <c:numFmt formatCode="0.00%" sourceLinked="0"/>
            <c:dLblPos val="bestFit"/>
            <c:showLegendKey val="0"/>
            <c:showVal val="0"/>
            <c:showCatName val="1"/>
            <c:showSerName val="0"/>
            <c:showPercent val="1"/>
            <c:showBubbleSize val="0"/>
            <c:showLeaderLines val="1"/>
          </c:dLbls>
          <c:cat>
            <c:strRef>
              <c:f>'Revenue by Source'!$B$6:$B$12</c:f>
              <c:strCache>
                <c:ptCount val="7"/>
                <c:pt idx="0">
                  <c:v>Local Effort</c:v>
                </c:pt>
                <c:pt idx="1">
                  <c:v>State Revenue</c:v>
                </c:pt>
                <c:pt idx="2">
                  <c:v>State Revenue - One Time</c:v>
                </c:pt>
                <c:pt idx="3">
                  <c:v>Federal Revenue</c:v>
                </c:pt>
                <c:pt idx="4">
                  <c:v>Other Revenue </c:v>
                </c:pt>
                <c:pt idx="5">
                  <c:v>Allocation of Fund Balance - Self Insurance</c:v>
                </c:pt>
                <c:pt idx="6">
                  <c:v>Allocation of Fund Balance - General</c:v>
                </c:pt>
              </c:strCache>
            </c:strRef>
          </c:cat>
          <c:val>
            <c:numRef>
              <c:f>'Revenue by Source'!$H$6:$H$11</c:f>
              <c:numCache>
                <c:formatCode>_(* #,##0_);_(* \(#,##0\);_(* "-"_);_(@_)</c:formatCode>
                <c:ptCount val="6"/>
                <c:pt idx="0" formatCode="_(&quot;$&quot;* #,##0_);_(&quot;$&quot;* \(#,##0\);_(&quot;$&quot;* &quot;-&quot;_);_(@_)">
                  <c:v>43000000</c:v>
                </c:pt>
                <c:pt idx="1">
                  <c:v>98197300</c:v>
                </c:pt>
                <c:pt idx="2">
                  <c:v>1741904</c:v>
                </c:pt>
                <c:pt idx="3">
                  <c:v>450000</c:v>
                </c:pt>
                <c:pt idx="4">
                  <c:v>1726000</c:v>
                </c:pt>
                <c:pt idx="5">
                  <c:v>1710000</c:v>
                </c:pt>
              </c:numCache>
            </c:numRef>
          </c:val>
        </c:ser>
        <c:ser>
          <c:idx val="1"/>
          <c:order val="1"/>
          <c:explosion val="25"/>
          <c:dLbls>
            <c:dLblPos val="bestFit"/>
            <c:showLegendKey val="0"/>
            <c:showVal val="1"/>
            <c:showCatName val="0"/>
            <c:showSerName val="0"/>
            <c:showPercent val="0"/>
            <c:showBubbleSize val="0"/>
            <c:showLeaderLines val="1"/>
          </c:dLbls>
          <c:cat>
            <c:strRef>
              <c:f>'Revenue by Source'!$B$6:$B$12</c:f>
              <c:strCache>
                <c:ptCount val="7"/>
                <c:pt idx="0">
                  <c:v>Local Effort</c:v>
                </c:pt>
                <c:pt idx="1">
                  <c:v>State Revenue</c:v>
                </c:pt>
                <c:pt idx="2">
                  <c:v>State Revenue - One Time</c:v>
                </c:pt>
                <c:pt idx="3">
                  <c:v>Federal Revenue</c:v>
                </c:pt>
                <c:pt idx="4">
                  <c:v>Other Revenue </c:v>
                </c:pt>
                <c:pt idx="5">
                  <c:v>Allocation of Fund Balance - Self Insurance</c:v>
                </c:pt>
                <c:pt idx="6">
                  <c:v>Allocation of Fund Balance - General</c:v>
                </c:pt>
              </c:strCache>
            </c:strRef>
          </c:cat>
          <c:val>
            <c:numRef>
              <c:f>'Revenue by Source'!$J$6:$J$11</c:f>
              <c:numCache>
                <c:formatCode>0.00%</c:formatCode>
                <c:ptCount val="6"/>
                <c:pt idx="0">
                  <c:v>0.29289999999999999</c:v>
                </c:pt>
                <c:pt idx="1">
                  <c:v>0.66869999999999996</c:v>
                </c:pt>
                <c:pt idx="2">
                  <c:v>1.1900000000000001E-2</c:v>
                </c:pt>
                <c:pt idx="3">
                  <c:v>3.0999999999999999E-3</c:v>
                </c:pt>
                <c:pt idx="4">
                  <c:v>1.18E-2</c:v>
                </c:pt>
                <c:pt idx="5">
                  <c:v>1.1599999999999999E-2</c:v>
                </c:pt>
              </c:numCache>
            </c:numRef>
          </c:val>
        </c:ser>
        <c:ser>
          <c:idx val="2"/>
          <c:order val="2"/>
          <c:explosion val="25"/>
          <c:dLbls>
            <c:dLblPos val="bestFit"/>
            <c:showLegendKey val="0"/>
            <c:showVal val="1"/>
            <c:showCatName val="0"/>
            <c:showSerName val="0"/>
            <c:showPercent val="0"/>
            <c:showBubbleSize val="0"/>
            <c:showLeaderLines val="1"/>
          </c:dLbls>
          <c:cat>
            <c:strRef>
              <c:f>'Revenue by Source'!$B$6:$B$12</c:f>
              <c:strCache>
                <c:ptCount val="7"/>
                <c:pt idx="0">
                  <c:v>Local Effort</c:v>
                </c:pt>
                <c:pt idx="1">
                  <c:v>State Revenue</c:v>
                </c:pt>
                <c:pt idx="2">
                  <c:v>State Revenue - One Time</c:v>
                </c:pt>
                <c:pt idx="3">
                  <c:v>Federal Revenue</c:v>
                </c:pt>
                <c:pt idx="4">
                  <c:v>Other Revenue </c:v>
                </c:pt>
                <c:pt idx="5">
                  <c:v>Allocation of Fund Balance - Self Insurance</c:v>
                </c:pt>
                <c:pt idx="6">
                  <c:v>Allocation of Fund Balance - General</c:v>
                </c:pt>
              </c:strCache>
            </c:strRef>
          </c:cat>
          <c:val>
            <c:numRef>
              <c:f>'Revenue by Source'!$B$6:$B$12</c:f>
              <c:numCache>
                <c:formatCode>General</c:formatCode>
                <c:ptCount val="7"/>
                <c:pt idx="0">
                  <c:v>0</c:v>
                </c:pt>
                <c:pt idx="1">
                  <c:v>0</c:v>
                </c:pt>
                <c:pt idx="2">
                  <c:v>0</c:v>
                </c:pt>
                <c:pt idx="3">
                  <c:v>0</c:v>
                </c:pt>
                <c:pt idx="4">
                  <c:v>0</c:v>
                </c:pt>
                <c:pt idx="5">
                  <c:v>0</c:v>
                </c:pt>
                <c:pt idx="6">
                  <c:v>0</c:v>
                </c:pt>
              </c:numCache>
            </c:numRef>
          </c:val>
        </c:ser>
        <c:ser>
          <c:idx val="3"/>
          <c:order val="3"/>
          <c:explosion val="25"/>
          <c:dLbls>
            <c:dLblPos val="bestFit"/>
            <c:showLegendKey val="0"/>
            <c:showVal val="1"/>
            <c:showCatName val="0"/>
            <c:showSerName val="0"/>
            <c:showPercent val="0"/>
            <c:showBubbleSize val="0"/>
            <c:showLeaderLines val="1"/>
          </c:dLbls>
          <c:cat>
            <c:strRef>
              <c:f>'Revenue by Source'!$B$6:$B$12</c:f>
              <c:strCache>
                <c:ptCount val="7"/>
                <c:pt idx="0">
                  <c:v>Local Effort</c:v>
                </c:pt>
                <c:pt idx="1">
                  <c:v>State Revenue</c:v>
                </c:pt>
                <c:pt idx="2">
                  <c:v>State Revenue - One Time</c:v>
                </c:pt>
                <c:pt idx="3">
                  <c:v>Federal Revenue</c:v>
                </c:pt>
                <c:pt idx="4">
                  <c:v>Other Revenue </c:v>
                </c:pt>
                <c:pt idx="5">
                  <c:v>Allocation of Fund Balance - Self Insurance</c:v>
                </c:pt>
                <c:pt idx="6">
                  <c:v>Allocation of Fund Balance - General</c:v>
                </c:pt>
              </c:strCache>
            </c:strRef>
          </c:cat>
          <c:val>
            <c:numRef>
              <c:f>'Revenue by Source'!$C$6:$C$12</c:f>
              <c:numCache>
                <c:formatCode>General</c:formatCode>
                <c:ptCount val="7"/>
              </c:numCache>
            </c:numRef>
          </c:val>
        </c:ser>
        <c:dLbls>
          <c:dLblPos val="bestFit"/>
          <c:showLegendKey val="0"/>
          <c:showVal val="1"/>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800" dirty="0"/>
              <a:t>On-Behalf and Employer Share</a:t>
            </a:r>
            <a:r>
              <a:rPr lang="en-US" sz="2800" baseline="0" dirty="0"/>
              <a:t> PERS/TRS Retirement </a:t>
            </a:r>
            <a:r>
              <a:rPr lang="en-US" sz="2800" dirty="0"/>
              <a:t>Costs</a:t>
            </a:r>
          </a:p>
        </c:rich>
      </c:tx>
      <c:layout>
        <c:manualLayout>
          <c:xMode val="edge"/>
          <c:yMode val="edge"/>
          <c:x val="0.13915433523395782"/>
          <c:y val="1.3917565859823081E-2"/>
        </c:manualLayout>
      </c:layout>
      <c:overlay val="0"/>
    </c:title>
    <c:autoTitleDeleted val="0"/>
    <c:plotArea>
      <c:layout>
        <c:manualLayout>
          <c:layoutTarget val="inner"/>
          <c:xMode val="edge"/>
          <c:yMode val="edge"/>
          <c:x val="0.15503242836442896"/>
          <c:y val="0.19984864391951007"/>
          <c:w val="0.72576175766902262"/>
          <c:h val="0.61732261592300963"/>
        </c:manualLayout>
      </c:layout>
      <c:lineChart>
        <c:grouping val="standard"/>
        <c:varyColors val="0"/>
        <c:ser>
          <c:idx val="1"/>
          <c:order val="0"/>
          <c:tx>
            <c:strRef>
              <c:f>'PERSTRS, health'!$A$15</c:f>
              <c:strCache>
                <c:ptCount val="1"/>
                <c:pt idx="0">
                  <c:v>State TRS/PERS On-Behalf</c:v>
                </c:pt>
              </c:strCache>
            </c:strRef>
          </c:tx>
          <c:cat>
            <c:multiLvlStrRef>
              <c:f>('PERSTRS, health'!$C$7,'PERSTRS, health'!$E$7,'PERSTRS, health'!$G$7,'PERSTRS, health'!$I$7,'PERSTRS, health'!$K$7,'PERSTRS, health'!$M$7,'PERSTRS, health'!$O$7,'PERSTRS, health'!$Q$7,'PERSTRS, health'!$S$6:$S$7,'PERSTRS, health'!$U$6:$U$7,'PERSTRS, health'!$W$6:$W$7)</c:f>
              <c:multiLvlStrCache>
                <c:ptCount val="11"/>
                <c:lvl>
                  <c:pt idx="0">
                    <c:v>FY05</c:v>
                  </c:pt>
                  <c:pt idx="1">
                    <c:v>FY06</c:v>
                  </c:pt>
                  <c:pt idx="2">
                    <c:v>FY07</c:v>
                  </c:pt>
                  <c:pt idx="3">
                    <c:v>FY08</c:v>
                  </c:pt>
                  <c:pt idx="4">
                    <c:v>FY09</c:v>
                  </c:pt>
                  <c:pt idx="5">
                    <c:v>FY10</c:v>
                  </c:pt>
                  <c:pt idx="6">
                    <c:v>FY11</c:v>
                  </c:pt>
                  <c:pt idx="7">
                    <c:v>FY12</c:v>
                  </c:pt>
                  <c:pt idx="8">
                    <c:v>FY13</c:v>
                  </c:pt>
                  <c:pt idx="9">
                    <c:v>FY13</c:v>
                  </c:pt>
                  <c:pt idx="10">
                    <c:v>FY14</c:v>
                  </c:pt>
                </c:lvl>
                <c:lvl>
                  <c:pt idx="8">
                    <c:v>Original</c:v>
                  </c:pt>
                  <c:pt idx="9">
                    <c:v>Current</c:v>
                  </c:pt>
                  <c:pt idx="10">
                    <c:v>Original</c:v>
                  </c:pt>
                </c:lvl>
              </c:multiLvlStrCache>
            </c:multiLvlStrRef>
          </c:cat>
          <c:val>
            <c:numRef>
              <c:f>('PERSTRS, health'!$C$15,'PERSTRS, health'!$E$15,'PERSTRS, health'!$G$15,'PERSTRS, health'!$I$15,'PERSTRS, health'!$K$15,'PERSTRS, health'!$M$15,'PERSTRS, health'!$O$15,'PERSTRS, health'!$Q$15,'PERSTRS, health'!$S$15,'PERSTRS, health'!$U$15,'PERSTRS, health'!$W$15)</c:f>
              <c:numCache>
                <c:formatCode>General</c:formatCode>
                <c:ptCount val="11"/>
                <c:pt idx="3" formatCode="_(* #,##0_);_(* \(#,##0\);_(* &quot;-&quot;_);_(@_)">
                  <c:v>19322147</c:v>
                </c:pt>
                <c:pt idx="4" formatCode="_(* #,##0_);_(* \(#,##0\);_(* &quot;-&quot;_);_(@_)">
                  <c:v>15227996</c:v>
                </c:pt>
                <c:pt idx="5" formatCode="_(* #,##0_);_(* \(#,##0\);_(* &quot;-&quot;_);_(@_)">
                  <c:v>11901566</c:v>
                </c:pt>
                <c:pt idx="6" formatCode="_(* #,##0_);_(* \(#,##0\);_(* &quot;-&quot;_);_(@_)">
                  <c:v>13615283</c:v>
                </c:pt>
                <c:pt idx="7" formatCode="_(* #,##0_);_(* \(#,##0\);_(* &quot;-&quot;_);_(@_)">
                  <c:v>17803814</c:v>
                </c:pt>
                <c:pt idx="8" formatCode="_(* #,##0_);_(* \(#,##0\);_(* &quot;-&quot;_);_(@_)">
                  <c:v>21565995</c:v>
                </c:pt>
                <c:pt idx="9" formatCode="_(* #,##0_);_(* \(#,##0\);_(* &quot;-&quot;_);_(@_)">
                  <c:v>21565995</c:v>
                </c:pt>
                <c:pt idx="10" formatCode="_(* #,##0_);_(* \(#,##0\);_(* &quot;-&quot;_);_(@_)">
                  <c:v>22845416</c:v>
                </c:pt>
              </c:numCache>
            </c:numRef>
          </c:val>
          <c:smooth val="0"/>
        </c:ser>
        <c:ser>
          <c:idx val="2"/>
          <c:order val="1"/>
          <c:tx>
            <c:strRef>
              <c:f>'PERSTRS, health'!$A$11</c:f>
              <c:strCache>
                <c:ptCount val="1"/>
                <c:pt idx="0">
                  <c:v>District TRS/PERS employer share</c:v>
                </c:pt>
              </c:strCache>
            </c:strRef>
          </c:tx>
          <c:cat>
            <c:multiLvlStrRef>
              <c:f>('PERSTRS, health'!$C$7,'PERSTRS, health'!$E$7,'PERSTRS, health'!$G$7,'PERSTRS, health'!$I$7,'PERSTRS, health'!$K$7,'PERSTRS, health'!$M$7,'PERSTRS, health'!$O$7,'PERSTRS, health'!$Q$7,'PERSTRS, health'!$S$6:$S$7,'PERSTRS, health'!$U$6:$U$7,'PERSTRS, health'!$W$6:$W$7)</c:f>
              <c:multiLvlStrCache>
                <c:ptCount val="11"/>
                <c:lvl>
                  <c:pt idx="0">
                    <c:v>FY05</c:v>
                  </c:pt>
                  <c:pt idx="1">
                    <c:v>FY06</c:v>
                  </c:pt>
                  <c:pt idx="2">
                    <c:v>FY07</c:v>
                  </c:pt>
                  <c:pt idx="3">
                    <c:v>FY08</c:v>
                  </c:pt>
                  <c:pt idx="4">
                    <c:v>FY09</c:v>
                  </c:pt>
                  <c:pt idx="5">
                    <c:v>FY10</c:v>
                  </c:pt>
                  <c:pt idx="6">
                    <c:v>FY11</c:v>
                  </c:pt>
                  <c:pt idx="7">
                    <c:v>FY12</c:v>
                  </c:pt>
                  <c:pt idx="8">
                    <c:v>FY13</c:v>
                  </c:pt>
                  <c:pt idx="9">
                    <c:v>FY13</c:v>
                  </c:pt>
                  <c:pt idx="10">
                    <c:v>FY14</c:v>
                  </c:pt>
                </c:lvl>
                <c:lvl>
                  <c:pt idx="8">
                    <c:v>Original</c:v>
                  </c:pt>
                  <c:pt idx="9">
                    <c:v>Current</c:v>
                  </c:pt>
                  <c:pt idx="10">
                    <c:v>Original</c:v>
                  </c:pt>
                </c:lvl>
              </c:multiLvlStrCache>
            </c:multiLvlStrRef>
          </c:cat>
          <c:val>
            <c:numRef>
              <c:f>('PERSTRS, health'!$C$11,'PERSTRS, health'!$E$11,'PERSTRS, health'!$G$11,'PERSTRS, health'!$I$11,'PERSTRS, health'!$K$11,'PERSTRS, health'!$M$11,'PERSTRS, health'!$O$11,'PERSTRS, health'!$Q$11,'PERSTRS, health'!$S$11,'PERSTRS, health'!$U$11,'PERSTRS, health'!$W$11)</c:f>
              <c:numCache>
                <c:formatCode>_(* #,##0_);_(* \(#,##0\);_(* "-"_);_(@_)</c:formatCode>
                <c:ptCount val="11"/>
                <c:pt idx="0">
                  <c:v>6700486</c:v>
                </c:pt>
                <c:pt idx="1">
                  <c:v>9270039</c:v>
                </c:pt>
                <c:pt idx="2">
                  <c:v>11722465</c:v>
                </c:pt>
                <c:pt idx="3">
                  <c:v>7425052</c:v>
                </c:pt>
                <c:pt idx="4">
                  <c:v>7833760</c:v>
                </c:pt>
                <c:pt idx="5">
                  <c:v>8403028</c:v>
                </c:pt>
                <c:pt idx="6">
                  <c:v>8557925</c:v>
                </c:pt>
                <c:pt idx="7">
                  <c:v>9081420</c:v>
                </c:pt>
                <c:pt idx="8">
                  <c:v>9624226</c:v>
                </c:pt>
                <c:pt idx="9">
                  <c:v>9670433</c:v>
                </c:pt>
                <c:pt idx="10">
                  <c:v>9844942</c:v>
                </c:pt>
              </c:numCache>
            </c:numRef>
          </c:val>
          <c:smooth val="0"/>
        </c:ser>
        <c:dLbls>
          <c:showLegendKey val="0"/>
          <c:showVal val="0"/>
          <c:showCatName val="0"/>
          <c:showSerName val="0"/>
          <c:showPercent val="0"/>
          <c:showBubbleSize val="0"/>
        </c:dLbls>
        <c:marker val="1"/>
        <c:smooth val="0"/>
        <c:axId val="266513792"/>
        <c:axId val="266523776"/>
      </c:lineChart>
      <c:catAx>
        <c:axId val="266513792"/>
        <c:scaling>
          <c:orientation val="minMax"/>
        </c:scaling>
        <c:delete val="0"/>
        <c:axPos val="b"/>
        <c:numFmt formatCode="#,##0_);[Red]\(#,##0\)" sourceLinked="1"/>
        <c:majorTickMark val="out"/>
        <c:minorTickMark val="none"/>
        <c:tickLblPos val="nextTo"/>
        <c:crossAx val="266523776"/>
        <c:crosses val="autoZero"/>
        <c:auto val="1"/>
        <c:lblAlgn val="ctr"/>
        <c:lblOffset val="100"/>
        <c:noMultiLvlLbl val="0"/>
      </c:catAx>
      <c:valAx>
        <c:axId val="266523776"/>
        <c:scaling>
          <c:orientation val="minMax"/>
        </c:scaling>
        <c:delete val="0"/>
        <c:axPos val="l"/>
        <c:majorGridlines/>
        <c:numFmt formatCode="General" sourceLinked="1"/>
        <c:majorTickMark val="out"/>
        <c:minorTickMark val="none"/>
        <c:tickLblPos val="nextTo"/>
        <c:crossAx val="266513792"/>
        <c:crosses val="autoZero"/>
        <c:crossBetween val="between"/>
      </c:valAx>
    </c:plotArea>
    <c:legend>
      <c:legendPos val="r"/>
      <c:layout>
        <c:manualLayout>
          <c:xMode val="edge"/>
          <c:yMode val="edge"/>
          <c:x val="0.888156108597284"/>
          <c:y val="0.38419417160483904"/>
          <c:w val="0.105056561085973"/>
          <c:h val="0.35257385610303865"/>
        </c:manualLayout>
      </c:layout>
      <c:overlay val="1"/>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Sheet1!$D$2</c:f>
              <c:strCache>
                <c:ptCount val="1"/>
                <c:pt idx="0">
                  <c:v>appropriation</c:v>
                </c:pt>
              </c:strCache>
            </c:strRef>
          </c:tx>
          <c:marker>
            <c:symbol val="none"/>
          </c:marker>
          <c:cat>
            <c:strRef>
              <c:f>Sheet1!$C$3:$C$7</c:f>
              <c:strCache>
                <c:ptCount val="5"/>
                <c:pt idx="0">
                  <c:v>FY09</c:v>
                </c:pt>
                <c:pt idx="1">
                  <c:v>FY10</c:v>
                </c:pt>
                <c:pt idx="2">
                  <c:v>FY11</c:v>
                </c:pt>
                <c:pt idx="3">
                  <c:v>FY12</c:v>
                </c:pt>
                <c:pt idx="4">
                  <c:v>FY13</c:v>
                </c:pt>
              </c:strCache>
            </c:strRef>
          </c:cat>
          <c:val>
            <c:numRef>
              <c:f>Sheet1!$D$3:$D$7</c:f>
              <c:numCache>
                <c:formatCode>General</c:formatCode>
                <c:ptCount val="5"/>
                <c:pt idx="0">
                  <c:v>32948588</c:v>
                </c:pt>
                <c:pt idx="1">
                  <c:v>33813342</c:v>
                </c:pt>
                <c:pt idx="2">
                  <c:v>33193773</c:v>
                </c:pt>
                <c:pt idx="3">
                  <c:v>33866882</c:v>
                </c:pt>
                <c:pt idx="4">
                  <c:v>33806586</c:v>
                </c:pt>
              </c:numCache>
            </c:numRef>
          </c:val>
          <c:smooth val="0"/>
        </c:ser>
        <c:ser>
          <c:idx val="1"/>
          <c:order val="1"/>
          <c:tx>
            <c:strRef>
              <c:f>Sheet1!$E$2</c:f>
              <c:strCache>
                <c:ptCount val="1"/>
                <c:pt idx="0">
                  <c:v>in-kind</c:v>
                </c:pt>
              </c:strCache>
            </c:strRef>
          </c:tx>
          <c:marker>
            <c:symbol val="none"/>
          </c:marker>
          <c:cat>
            <c:strRef>
              <c:f>Sheet1!$C$3:$C$7</c:f>
              <c:strCache>
                <c:ptCount val="5"/>
                <c:pt idx="0">
                  <c:v>FY09</c:v>
                </c:pt>
                <c:pt idx="1">
                  <c:v>FY10</c:v>
                </c:pt>
                <c:pt idx="2">
                  <c:v>FY11</c:v>
                </c:pt>
                <c:pt idx="3">
                  <c:v>FY12</c:v>
                </c:pt>
                <c:pt idx="4">
                  <c:v>FY13</c:v>
                </c:pt>
              </c:strCache>
            </c:strRef>
          </c:cat>
          <c:val>
            <c:numRef>
              <c:f>Sheet1!$E$3:$E$7</c:f>
              <c:numCache>
                <c:formatCode>General</c:formatCode>
                <c:ptCount val="5"/>
                <c:pt idx="0">
                  <c:v>8198090</c:v>
                </c:pt>
                <c:pt idx="1">
                  <c:v>9170034</c:v>
                </c:pt>
                <c:pt idx="2">
                  <c:v>9394362</c:v>
                </c:pt>
                <c:pt idx="3">
                  <c:v>9384253</c:v>
                </c:pt>
                <c:pt idx="4">
                  <c:v>9193414</c:v>
                </c:pt>
              </c:numCache>
            </c:numRef>
          </c:val>
          <c:smooth val="0"/>
        </c:ser>
        <c:ser>
          <c:idx val="2"/>
          <c:order val="2"/>
          <c:tx>
            <c:strRef>
              <c:f>Sheet1!$F$2</c:f>
              <c:strCache>
                <c:ptCount val="1"/>
                <c:pt idx="0">
                  <c:v>in-kind and appropriation</c:v>
                </c:pt>
              </c:strCache>
            </c:strRef>
          </c:tx>
          <c:marker>
            <c:symbol val="none"/>
          </c:marker>
          <c:cat>
            <c:strRef>
              <c:f>Sheet1!$C$3:$C$7</c:f>
              <c:strCache>
                <c:ptCount val="5"/>
                <c:pt idx="0">
                  <c:v>FY09</c:v>
                </c:pt>
                <c:pt idx="1">
                  <c:v>FY10</c:v>
                </c:pt>
                <c:pt idx="2">
                  <c:v>FY11</c:v>
                </c:pt>
                <c:pt idx="3">
                  <c:v>FY12</c:v>
                </c:pt>
                <c:pt idx="4">
                  <c:v>FY13</c:v>
                </c:pt>
              </c:strCache>
            </c:strRef>
          </c:cat>
          <c:val>
            <c:numRef>
              <c:f>Sheet1!$F$3:$F$7</c:f>
              <c:numCache>
                <c:formatCode>General</c:formatCode>
                <c:ptCount val="5"/>
                <c:pt idx="0">
                  <c:v>41146678</c:v>
                </c:pt>
                <c:pt idx="1">
                  <c:v>42983376</c:v>
                </c:pt>
                <c:pt idx="2">
                  <c:v>42588135</c:v>
                </c:pt>
                <c:pt idx="3">
                  <c:v>43251135</c:v>
                </c:pt>
                <c:pt idx="4">
                  <c:v>43000000</c:v>
                </c:pt>
              </c:numCache>
            </c:numRef>
          </c:val>
          <c:smooth val="0"/>
        </c:ser>
        <c:dLbls>
          <c:showLegendKey val="0"/>
          <c:showVal val="0"/>
          <c:showCatName val="0"/>
          <c:showSerName val="0"/>
          <c:showPercent val="0"/>
          <c:showBubbleSize val="0"/>
        </c:dLbls>
        <c:marker val="1"/>
        <c:smooth val="0"/>
        <c:axId val="266644096"/>
        <c:axId val="266649984"/>
      </c:lineChart>
      <c:catAx>
        <c:axId val="266644096"/>
        <c:scaling>
          <c:orientation val="minMax"/>
        </c:scaling>
        <c:delete val="0"/>
        <c:axPos val="b"/>
        <c:majorTickMark val="out"/>
        <c:minorTickMark val="none"/>
        <c:tickLblPos val="nextTo"/>
        <c:crossAx val="266649984"/>
        <c:crosses val="autoZero"/>
        <c:auto val="1"/>
        <c:lblAlgn val="ctr"/>
        <c:lblOffset val="100"/>
        <c:noMultiLvlLbl val="0"/>
      </c:catAx>
      <c:valAx>
        <c:axId val="266649984"/>
        <c:scaling>
          <c:orientation val="minMax"/>
        </c:scaling>
        <c:delete val="0"/>
        <c:axPos val="l"/>
        <c:majorGridlines/>
        <c:numFmt formatCode="General" sourceLinked="1"/>
        <c:majorTickMark val="out"/>
        <c:minorTickMark val="none"/>
        <c:tickLblPos val="nextTo"/>
        <c:crossAx val="26664409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77666867897078"/>
          <c:y val="7.4548702245552642E-2"/>
          <c:w val="0.70942288301841316"/>
          <c:h val="0.64966456512523563"/>
        </c:manualLayout>
      </c:layout>
      <c:lineChart>
        <c:grouping val="standard"/>
        <c:varyColors val="0"/>
        <c:ser>
          <c:idx val="0"/>
          <c:order val="0"/>
          <c:tx>
            <c:strRef>
              <c:f>Sheet1!$A$5</c:f>
              <c:strCache>
                <c:ptCount val="1"/>
                <c:pt idx="0">
                  <c:v>From Sales Tax</c:v>
                </c:pt>
              </c:strCache>
            </c:strRef>
          </c:tx>
          <c:marker>
            <c:symbol val="none"/>
          </c:marker>
          <c:cat>
            <c:strRef>
              <c:f>Sheet1!$B$4:$G$4</c:f>
              <c:strCache>
                <c:ptCount val="6"/>
                <c:pt idx="0">
                  <c:v>FY09</c:v>
                </c:pt>
                <c:pt idx="1">
                  <c:v>FY10</c:v>
                </c:pt>
                <c:pt idx="2">
                  <c:v>FY11</c:v>
                </c:pt>
                <c:pt idx="3">
                  <c:v>FY12</c:v>
                </c:pt>
                <c:pt idx="4">
                  <c:v>FY13 projected</c:v>
                </c:pt>
                <c:pt idx="5">
                  <c:v>FY14 requested</c:v>
                </c:pt>
              </c:strCache>
            </c:strRef>
          </c:cat>
          <c:val>
            <c:numRef>
              <c:f>Sheet1!$B$5:$G$5</c:f>
              <c:numCache>
                <c:formatCode>_(* #,##0_);_(* \(#,##0\);_(* "-"_);_(@_)</c:formatCode>
                <c:ptCount val="6"/>
                <c:pt idx="0">
                  <c:v>28585036</c:v>
                </c:pt>
                <c:pt idx="1">
                  <c:v>25950998</c:v>
                </c:pt>
                <c:pt idx="2">
                  <c:v>27798976</c:v>
                </c:pt>
                <c:pt idx="3">
                  <c:v>28385150</c:v>
                </c:pt>
                <c:pt idx="4">
                  <c:v>30064593</c:v>
                </c:pt>
                <c:pt idx="5">
                  <c:v>31064593</c:v>
                </c:pt>
              </c:numCache>
            </c:numRef>
          </c:val>
          <c:smooth val="0"/>
        </c:ser>
        <c:ser>
          <c:idx val="1"/>
          <c:order val="1"/>
          <c:tx>
            <c:strRef>
              <c:f>Sheet1!$A$6</c:f>
              <c:strCache>
                <c:ptCount val="1"/>
                <c:pt idx="0">
                  <c:v>From Property Tax</c:v>
                </c:pt>
              </c:strCache>
            </c:strRef>
          </c:tx>
          <c:marker>
            <c:symbol val="none"/>
          </c:marker>
          <c:cat>
            <c:strRef>
              <c:f>Sheet1!$B$4:$G$4</c:f>
              <c:strCache>
                <c:ptCount val="6"/>
                <c:pt idx="0">
                  <c:v>FY09</c:v>
                </c:pt>
                <c:pt idx="1">
                  <c:v>FY10</c:v>
                </c:pt>
                <c:pt idx="2">
                  <c:v>FY11</c:v>
                </c:pt>
                <c:pt idx="3">
                  <c:v>FY12</c:v>
                </c:pt>
                <c:pt idx="4">
                  <c:v>FY13 projected</c:v>
                </c:pt>
                <c:pt idx="5">
                  <c:v>FY14 requested</c:v>
                </c:pt>
              </c:strCache>
            </c:strRef>
          </c:cat>
          <c:val>
            <c:numRef>
              <c:f>Sheet1!$B$6:$G$6</c:f>
              <c:numCache>
                <c:formatCode>_(* #,##0_);_(* \(#,##0\);_(* "-"_);_(@_)</c:formatCode>
                <c:ptCount val="6"/>
                <c:pt idx="0">
                  <c:v>12561909</c:v>
                </c:pt>
                <c:pt idx="1">
                  <c:v>17032378</c:v>
                </c:pt>
                <c:pt idx="2">
                  <c:v>14789159</c:v>
                </c:pt>
                <c:pt idx="3">
                  <c:v>14865985</c:v>
                </c:pt>
                <c:pt idx="4">
                  <c:v>12935407</c:v>
                </c:pt>
                <c:pt idx="5">
                  <c:v>13435407</c:v>
                </c:pt>
              </c:numCache>
            </c:numRef>
          </c:val>
          <c:smooth val="0"/>
        </c:ser>
        <c:ser>
          <c:idx val="2"/>
          <c:order val="2"/>
          <c:tx>
            <c:strRef>
              <c:f>Sheet1!$A$7</c:f>
              <c:strCache>
                <c:ptCount val="1"/>
                <c:pt idx="0">
                  <c:v>Total Local Funds</c:v>
                </c:pt>
              </c:strCache>
            </c:strRef>
          </c:tx>
          <c:marker>
            <c:symbol val="none"/>
          </c:marker>
          <c:cat>
            <c:strRef>
              <c:f>Sheet1!$B$4:$G$4</c:f>
              <c:strCache>
                <c:ptCount val="6"/>
                <c:pt idx="0">
                  <c:v>FY09</c:v>
                </c:pt>
                <c:pt idx="1">
                  <c:v>FY10</c:v>
                </c:pt>
                <c:pt idx="2">
                  <c:v>FY11</c:v>
                </c:pt>
                <c:pt idx="3">
                  <c:v>FY12</c:v>
                </c:pt>
                <c:pt idx="4">
                  <c:v>FY13 projected</c:v>
                </c:pt>
                <c:pt idx="5">
                  <c:v>FY14 requested</c:v>
                </c:pt>
              </c:strCache>
            </c:strRef>
          </c:cat>
          <c:val>
            <c:numRef>
              <c:f>Sheet1!$B$7:$G$7</c:f>
              <c:numCache>
                <c:formatCode>_(* #,##0_);_(* \(#,##0\);_(* "-"_);_(@_)</c:formatCode>
                <c:ptCount val="6"/>
                <c:pt idx="0">
                  <c:v>41146945</c:v>
                </c:pt>
                <c:pt idx="1">
                  <c:v>42983376</c:v>
                </c:pt>
                <c:pt idx="2">
                  <c:v>42588135</c:v>
                </c:pt>
                <c:pt idx="3">
                  <c:v>43251135</c:v>
                </c:pt>
                <c:pt idx="4">
                  <c:v>43000000</c:v>
                </c:pt>
                <c:pt idx="5">
                  <c:v>44500000</c:v>
                </c:pt>
              </c:numCache>
            </c:numRef>
          </c:val>
          <c:smooth val="0"/>
        </c:ser>
        <c:dLbls>
          <c:showLegendKey val="0"/>
          <c:showVal val="0"/>
          <c:showCatName val="0"/>
          <c:showSerName val="0"/>
          <c:showPercent val="0"/>
          <c:showBubbleSize val="0"/>
        </c:dLbls>
        <c:marker val="1"/>
        <c:smooth val="0"/>
        <c:axId val="268189696"/>
        <c:axId val="268191232"/>
      </c:lineChart>
      <c:catAx>
        <c:axId val="268189696"/>
        <c:scaling>
          <c:orientation val="minMax"/>
        </c:scaling>
        <c:delete val="0"/>
        <c:axPos val="b"/>
        <c:majorTickMark val="out"/>
        <c:minorTickMark val="none"/>
        <c:tickLblPos val="nextTo"/>
        <c:txPr>
          <a:bodyPr rot="-2700000" vert="horz"/>
          <a:lstStyle/>
          <a:p>
            <a:pPr>
              <a:defRPr/>
            </a:pPr>
            <a:endParaRPr lang="en-US"/>
          </a:p>
        </c:txPr>
        <c:crossAx val="268191232"/>
        <c:crosses val="autoZero"/>
        <c:auto val="1"/>
        <c:lblAlgn val="ctr"/>
        <c:lblOffset val="100"/>
        <c:noMultiLvlLbl val="0"/>
      </c:catAx>
      <c:valAx>
        <c:axId val="268191232"/>
        <c:scaling>
          <c:orientation val="minMax"/>
        </c:scaling>
        <c:delete val="0"/>
        <c:axPos val="l"/>
        <c:majorGridlines/>
        <c:numFmt formatCode="_(* #,##0_);_(* \(#,##0\);_(* &quot;-&quot;_);_(@_)" sourceLinked="1"/>
        <c:majorTickMark val="out"/>
        <c:minorTickMark val="none"/>
        <c:tickLblPos val="nextTo"/>
        <c:crossAx val="268189696"/>
        <c:crosses val="autoZero"/>
        <c:crossBetween val="between"/>
      </c:valAx>
    </c:plotArea>
    <c:legend>
      <c:legendPos val="r"/>
      <c:layout/>
      <c:overlay val="0"/>
    </c:legend>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Sheet1!$A$5</c:f>
              <c:strCache>
                <c:ptCount val="1"/>
                <c:pt idx="0">
                  <c:v>Funding From Sales Tax</c:v>
                </c:pt>
              </c:strCache>
            </c:strRef>
          </c:tx>
          <c:marker>
            <c:symbol val="none"/>
          </c:marker>
          <c:cat>
            <c:strRef>
              <c:f>Sheet1!$B$4:$J$4</c:f>
              <c:strCache>
                <c:ptCount val="9"/>
                <c:pt idx="0">
                  <c:v>FY06</c:v>
                </c:pt>
                <c:pt idx="1">
                  <c:v>FY07</c:v>
                </c:pt>
                <c:pt idx="2">
                  <c:v>FY08</c:v>
                </c:pt>
                <c:pt idx="3">
                  <c:v>FY09</c:v>
                </c:pt>
                <c:pt idx="4">
                  <c:v>FY10</c:v>
                </c:pt>
                <c:pt idx="5">
                  <c:v>FY11</c:v>
                </c:pt>
                <c:pt idx="6">
                  <c:v>FY12 estimated</c:v>
                </c:pt>
                <c:pt idx="7">
                  <c:v>FY13 projected</c:v>
                </c:pt>
                <c:pt idx="8">
                  <c:v>FY14 requested</c:v>
                </c:pt>
              </c:strCache>
            </c:strRef>
          </c:cat>
          <c:val>
            <c:numRef>
              <c:f>Sheet1!$B$5:$J$5</c:f>
              <c:numCache>
                <c:formatCode>_(* #,##0_);_(* \(#,##0\);_(* "-"_);_(@_)</c:formatCode>
                <c:ptCount val="9"/>
                <c:pt idx="0">
                  <c:v>16755426</c:v>
                </c:pt>
                <c:pt idx="1">
                  <c:v>18321611</c:v>
                </c:pt>
                <c:pt idx="2">
                  <c:v>23801181</c:v>
                </c:pt>
                <c:pt idx="3">
                  <c:v>28585036</c:v>
                </c:pt>
                <c:pt idx="4">
                  <c:v>25950998</c:v>
                </c:pt>
                <c:pt idx="5">
                  <c:v>27798976</c:v>
                </c:pt>
                <c:pt idx="6">
                  <c:v>29188925</c:v>
                </c:pt>
                <c:pt idx="7">
                  <c:v>30064593</c:v>
                </c:pt>
                <c:pt idx="8">
                  <c:v>31064593</c:v>
                </c:pt>
              </c:numCache>
            </c:numRef>
          </c:val>
          <c:smooth val="0"/>
        </c:ser>
        <c:ser>
          <c:idx val="1"/>
          <c:order val="1"/>
          <c:tx>
            <c:strRef>
              <c:f>Sheet1!$A$6</c:f>
              <c:strCache>
                <c:ptCount val="1"/>
                <c:pt idx="0">
                  <c:v>Funding From Property Tax</c:v>
                </c:pt>
              </c:strCache>
            </c:strRef>
          </c:tx>
          <c:marker>
            <c:symbol val="none"/>
          </c:marker>
          <c:cat>
            <c:strRef>
              <c:f>Sheet1!$B$4:$J$4</c:f>
              <c:strCache>
                <c:ptCount val="9"/>
                <c:pt idx="0">
                  <c:v>FY06</c:v>
                </c:pt>
                <c:pt idx="1">
                  <c:v>FY07</c:v>
                </c:pt>
                <c:pt idx="2">
                  <c:v>FY08</c:v>
                </c:pt>
                <c:pt idx="3">
                  <c:v>FY09</c:v>
                </c:pt>
                <c:pt idx="4">
                  <c:v>FY10</c:v>
                </c:pt>
                <c:pt idx="5">
                  <c:v>FY11</c:v>
                </c:pt>
                <c:pt idx="6">
                  <c:v>FY12 estimated</c:v>
                </c:pt>
                <c:pt idx="7">
                  <c:v>FY13 projected</c:v>
                </c:pt>
                <c:pt idx="8">
                  <c:v>FY14 requested</c:v>
                </c:pt>
              </c:strCache>
            </c:strRef>
          </c:cat>
          <c:val>
            <c:numRef>
              <c:f>Sheet1!$B$6:$J$6</c:f>
              <c:numCache>
                <c:formatCode>_(* #,##0_);_(* \(#,##0\);_(* "-"_);_(@_)</c:formatCode>
                <c:ptCount val="9"/>
                <c:pt idx="0">
                  <c:v>18218256</c:v>
                </c:pt>
                <c:pt idx="1">
                  <c:v>19620065</c:v>
                </c:pt>
                <c:pt idx="2">
                  <c:v>13899936</c:v>
                </c:pt>
                <c:pt idx="3">
                  <c:v>12561909</c:v>
                </c:pt>
                <c:pt idx="4">
                  <c:v>17032378</c:v>
                </c:pt>
                <c:pt idx="5">
                  <c:v>14789159</c:v>
                </c:pt>
                <c:pt idx="6">
                  <c:v>14062210</c:v>
                </c:pt>
                <c:pt idx="7">
                  <c:v>12935407</c:v>
                </c:pt>
                <c:pt idx="8">
                  <c:v>13435407</c:v>
                </c:pt>
              </c:numCache>
            </c:numRef>
          </c:val>
          <c:smooth val="0"/>
        </c:ser>
        <c:dLbls>
          <c:showLegendKey val="0"/>
          <c:showVal val="0"/>
          <c:showCatName val="0"/>
          <c:showSerName val="0"/>
          <c:showPercent val="0"/>
          <c:showBubbleSize val="0"/>
        </c:dLbls>
        <c:marker val="1"/>
        <c:smooth val="0"/>
        <c:axId val="268244096"/>
        <c:axId val="268245632"/>
      </c:lineChart>
      <c:catAx>
        <c:axId val="268244096"/>
        <c:scaling>
          <c:orientation val="minMax"/>
        </c:scaling>
        <c:delete val="0"/>
        <c:axPos val="b"/>
        <c:majorTickMark val="out"/>
        <c:minorTickMark val="none"/>
        <c:tickLblPos val="nextTo"/>
        <c:crossAx val="268245632"/>
        <c:crosses val="autoZero"/>
        <c:auto val="1"/>
        <c:lblAlgn val="ctr"/>
        <c:lblOffset val="100"/>
        <c:noMultiLvlLbl val="0"/>
      </c:catAx>
      <c:valAx>
        <c:axId val="268245632"/>
        <c:scaling>
          <c:orientation val="minMax"/>
        </c:scaling>
        <c:delete val="0"/>
        <c:axPos val="l"/>
        <c:majorGridlines/>
        <c:numFmt formatCode="_(* #,##0_);_(* \(#,##0\);_(* &quot;-&quot;_);_(@_)" sourceLinked="1"/>
        <c:majorTickMark val="out"/>
        <c:minorTickMark val="none"/>
        <c:tickLblPos val="nextTo"/>
        <c:crossAx val="268244096"/>
        <c:crosses val="autoZero"/>
        <c:crossBetween val="between"/>
      </c:valAx>
    </c:plotArea>
    <c:legend>
      <c:legendPos val="r"/>
      <c:layout/>
      <c:overlay val="0"/>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0.80556</cdr:x>
      <cdr:y>0.79797</cdr:y>
    </cdr:from>
    <cdr:to>
      <cdr:x>0.91667</cdr:x>
      <cdr:y>1</cdr:y>
    </cdr:to>
    <cdr:sp macro="" textlink="">
      <cdr:nvSpPr>
        <cdr:cNvPr id="2" name="TextBox 1"/>
        <cdr:cNvSpPr txBox="1"/>
      </cdr:nvSpPr>
      <cdr:spPr>
        <a:xfrm xmlns:a="http://schemas.openxmlformats.org/drawingml/2006/main">
          <a:off x="6629400" y="36115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b="1" dirty="0" smtClean="0"/>
            <a:t>*</a:t>
          </a:r>
          <a:r>
            <a:rPr lang="en-US" sz="1100" b="1" dirty="0" smtClean="0"/>
            <a:t> Assumes a $1,000,000</a:t>
          </a:r>
        </a:p>
        <a:p xmlns:a="http://schemas.openxmlformats.org/drawingml/2006/main">
          <a:r>
            <a:rPr lang="en-US" b="1" dirty="0" smtClean="0"/>
            <a:t>Increase in sales tax </a:t>
          </a:r>
        </a:p>
        <a:p xmlns:a="http://schemas.openxmlformats.org/drawingml/2006/main">
          <a:r>
            <a:rPr lang="en-US" sz="1100" b="1" dirty="0" smtClean="0"/>
            <a:t>revenue</a:t>
          </a:r>
          <a:endParaRPr lang="en-US" sz="1100" b="1" dirty="0"/>
        </a:p>
      </cdr:txBody>
    </cdr:sp>
  </cdr:relSizeAnchor>
  <cdr:relSizeAnchor xmlns:cdr="http://schemas.openxmlformats.org/drawingml/2006/chartDrawing">
    <cdr:from>
      <cdr:x>0.75926</cdr:x>
      <cdr:y>0.26938</cdr:y>
    </cdr:from>
    <cdr:to>
      <cdr:x>0.87037</cdr:x>
      <cdr:y>0.47141</cdr:y>
    </cdr:to>
    <cdr:sp macro="" textlink="">
      <cdr:nvSpPr>
        <cdr:cNvPr id="3" name="TextBox 2"/>
        <cdr:cNvSpPr txBox="1"/>
      </cdr:nvSpPr>
      <cdr:spPr>
        <a:xfrm xmlns:a="http://schemas.openxmlformats.org/drawingml/2006/main">
          <a:off x="6248400" y="12192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t>*</a:t>
          </a:r>
          <a:endParaRPr 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77070CE-0A85-460B-8AFA-BF4F21DC81A5}" type="datetimeFigureOut">
              <a:rPr lang="en-US" smtClean="0"/>
              <a:t>3/21/2013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15AED16-8DDF-41E3-B1F1-61B02EC6021A}" type="slidenum">
              <a:rPr lang="en-US" smtClean="0"/>
              <a:t>‹#›</a:t>
            </a:fld>
            <a:endParaRPr lang="en-US" dirty="0"/>
          </a:p>
        </p:txBody>
      </p:sp>
    </p:spTree>
    <p:extLst>
      <p:ext uri="{BB962C8B-B14F-4D97-AF65-F5344CB8AC3E}">
        <p14:creationId xmlns:p14="http://schemas.microsoft.com/office/powerpoint/2010/main" val="2376551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FA41F87-F362-42FA-BE9C-4413A7B82E27}" type="datetimeFigureOut">
              <a:rPr lang="en-US" smtClean="0"/>
              <a:t>3/21/2013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D7AC0E57-4EA9-4AFF-B537-D0AAA723338D}" type="slidenum">
              <a:rPr lang="en-US" smtClean="0"/>
              <a:t>‹#›</a:t>
            </a:fld>
            <a:endParaRPr lang="en-US"/>
          </a:p>
        </p:txBody>
      </p:sp>
    </p:spTree>
    <p:extLst>
      <p:ext uri="{BB962C8B-B14F-4D97-AF65-F5344CB8AC3E}">
        <p14:creationId xmlns:p14="http://schemas.microsoft.com/office/powerpoint/2010/main" val="1382964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a:t>
            </a:fld>
            <a:endParaRPr lang="en-US"/>
          </a:p>
        </p:txBody>
      </p:sp>
    </p:spTree>
    <p:extLst>
      <p:ext uri="{BB962C8B-B14F-4D97-AF65-F5344CB8AC3E}">
        <p14:creationId xmlns:p14="http://schemas.microsoft.com/office/powerpoint/2010/main" val="731606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10</a:t>
            </a:fld>
            <a:endParaRPr lang="en-US"/>
          </a:p>
        </p:txBody>
      </p:sp>
    </p:spTree>
    <p:extLst>
      <p:ext uri="{BB962C8B-B14F-4D97-AF65-F5344CB8AC3E}">
        <p14:creationId xmlns:p14="http://schemas.microsoft.com/office/powerpoint/2010/main" val="707235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11</a:t>
            </a:fld>
            <a:endParaRPr lang="en-US"/>
          </a:p>
        </p:txBody>
      </p:sp>
    </p:spTree>
    <p:extLst>
      <p:ext uri="{BB962C8B-B14F-4D97-AF65-F5344CB8AC3E}">
        <p14:creationId xmlns:p14="http://schemas.microsoft.com/office/powerpoint/2010/main" val="379724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12</a:t>
            </a:fld>
            <a:endParaRPr lang="en-US"/>
          </a:p>
        </p:txBody>
      </p:sp>
    </p:spTree>
    <p:extLst>
      <p:ext uri="{BB962C8B-B14F-4D97-AF65-F5344CB8AC3E}">
        <p14:creationId xmlns:p14="http://schemas.microsoft.com/office/powerpoint/2010/main" val="2079286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13</a:t>
            </a:fld>
            <a:endParaRPr lang="en-US"/>
          </a:p>
        </p:txBody>
      </p:sp>
    </p:spTree>
    <p:extLst>
      <p:ext uri="{BB962C8B-B14F-4D97-AF65-F5344CB8AC3E}">
        <p14:creationId xmlns:p14="http://schemas.microsoft.com/office/powerpoint/2010/main" val="500774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14</a:t>
            </a:fld>
            <a:endParaRPr lang="en-US"/>
          </a:p>
        </p:txBody>
      </p:sp>
    </p:spTree>
    <p:extLst>
      <p:ext uri="{BB962C8B-B14F-4D97-AF65-F5344CB8AC3E}">
        <p14:creationId xmlns:p14="http://schemas.microsoft.com/office/powerpoint/2010/main" val="15583639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15</a:t>
            </a:fld>
            <a:endParaRPr lang="en-US" dirty="0"/>
          </a:p>
        </p:txBody>
      </p:sp>
    </p:spTree>
    <p:extLst>
      <p:ext uri="{BB962C8B-B14F-4D97-AF65-F5344CB8AC3E}">
        <p14:creationId xmlns:p14="http://schemas.microsoft.com/office/powerpoint/2010/main" val="18719070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16</a:t>
            </a:fld>
            <a:endParaRPr lang="en-US"/>
          </a:p>
        </p:txBody>
      </p:sp>
    </p:spTree>
    <p:extLst>
      <p:ext uri="{BB962C8B-B14F-4D97-AF65-F5344CB8AC3E}">
        <p14:creationId xmlns:p14="http://schemas.microsoft.com/office/powerpoint/2010/main" val="16890060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17</a:t>
            </a:fld>
            <a:endParaRPr lang="en-US"/>
          </a:p>
        </p:txBody>
      </p:sp>
    </p:spTree>
    <p:extLst>
      <p:ext uri="{BB962C8B-B14F-4D97-AF65-F5344CB8AC3E}">
        <p14:creationId xmlns:p14="http://schemas.microsoft.com/office/powerpoint/2010/main" val="41292827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18</a:t>
            </a:fld>
            <a:endParaRPr lang="en-US"/>
          </a:p>
        </p:txBody>
      </p:sp>
    </p:spTree>
    <p:extLst>
      <p:ext uri="{BB962C8B-B14F-4D97-AF65-F5344CB8AC3E}">
        <p14:creationId xmlns:p14="http://schemas.microsoft.com/office/powerpoint/2010/main" val="22942425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19</a:t>
            </a:fld>
            <a:endParaRPr lang="en-US"/>
          </a:p>
        </p:txBody>
      </p:sp>
    </p:spTree>
    <p:extLst>
      <p:ext uri="{BB962C8B-B14F-4D97-AF65-F5344CB8AC3E}">
        <p14:creationId xmlns:p14="http://schemas.microsoft.com/office/powerpoint/2010/main" val="2407414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2</a:t>
            </a:fld>
            <a:endParaRPr lang="en-US"/>
          </a:p>
        </p:txBody>
      </p:sp>
    </p:spTree>
    <p:extLst>
      <p:ext uri="{BB962C8B-B14F-4D97-AF65-F5344CB8AC3E}">
        <p14:creationId xmlns:p14="http://schemas.microsoft.com/office/powerpoint/2010/main" val="1307512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20</a:t>
            </a:fld>
            <a:endParaRPr lang="en-US"/>
          </a:p>
        </p:txBody>
      </p:sp>
    </p:spTree>
    <p:extLst>
      <p:ext uri="{BB962C8B-B14F-4D97-AF65-F5344CB8AC3E}">
        <p14:creationId xmlns:p14="http://schemas.microsoft.com/office/powerpoint/2010/main" val="2486061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21</a:t>
            </a:fld>
            <a:endParaRPr lang="en-US"/>
          </a:p>
        </p:txBody>
      </p:sp>
    </p:spTree>
    <p:extLst>
      <p:ext uri="{BB962C8B-B14F-4D97-AF65-F5344CB8AC3E}">
        <p14:creationId xmlns:p14="http://schemas.microsoft.com/office/powerpoint/2010/main" val="4089713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3</a:t>
            </a:fld>
            <a:endParaRPr lang="en-US"/>
          </a:p>
        </p:txBody>
      </p:sp>
    </p:spTree>
    <p:extLst>
      <p:ext uri="{BB962C8B-B14F-4D97-AF65-F5344CB8AC3E}">
        <p14:creationId xmlns:p14="http://schemas.microsoft.com/office/powerpoint/2010/main" val="427275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4</a:t>
            </a:fld>
            <a:endParaRPr lang="en-US"/>
          </a:p>
        </p:txBody>
      </p:sp>
    </p:spTree>
    <p:extLst>
      <p:ext uri="{BB962C8B-B14F-4D97-AF65-F5344CB8AC3E}">
        <p14:creationId xmlns:p14="http://schemas.microsoft.com/office/powerpoint/2010/main" val="1667262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5</a:t>
            </a:fld>
            <a:endParaRPr lang="en-US"/>
          </a:p>
        </p:txBody>
      </p:sp>
    </p:spTree>
    <p:extLst>
      <p:ext uri="{BB962C8B-B14F-4D97-AF65-F5344CB8AC3E}">
        <p14:creationId xmlns:p14="http://schemas.microsoft.com/office/powerpoint/2010/main" val="2291377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6</a:t>
            </a:fld>
            <a:endParaRPr lang="en-US"/>
          </a:p>
        </p:txBody>
      </p:sp>
    </p:spTree>
    <p:extLst>
      <p:ext uri="{BB962C8B-B14F-4D97-AF65-F5344CB8AC3E}">
        <p14:creationId xmlns:p14="http://schemas.microsoft.com/office/powerpoint/2010/main" val="1674367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419600"/>
            <a:ext cx="5607050" cy="4183063"/>
          </a:xfrm>
        </p:spPr>
        <p:txBody>
          <a:bodyPr/>
          <a:lstStyle/>
          <a:p>
            <a:endParaRPr lang="en-US" dirty="0"/>
          </a:p>
        </p:txBody>
      </p:sp>
      <p:sp>
        <p:nvSpPr>
          <p:cNvPr id="4" name="Slide Number Placeholder 3"/>
          <p:cNvSpPr>
            <a:spLocks noGrp="1"/>
          </p:cNvSpPr>
          <p:nvPr>
            <p:ph type="sldNum" sz="quarter" idx="10"/>
          </p:nvPr>
        </p:nvSpPr>
        <p:spPr/>
        <p:txBody>
          <a:bodyPr/>
          <a:lstStyle/>
          <a:p>
            <a:fld id="{D7AC0E57-4EA9-4AFF-B537-D0AAA723338D}" type="slidenum">
              <a:rPr lang="en-US" smtClean="0"/>
              <a:t>7</a:t>
            </a:fld>
            <a:endParaRPr lang="en-US"/>
          </a:p>
        </p:txBody>
      </p:sp>
    </p:spTree>
    <p:extLst>
      <p:ext uri="{BB962C8B-B14F-4D97-AF65-F5344CB8AC3E}">
        <p14:creationId xmlns:p14="http://schemas.microsoft.com/office/powerpoint/2010/main" val="3520356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8</a:t>
            </a:fld>
            <a:endParaRPr lang="en-US"/>
          </a:p>
        </p:txBody>
      </p:sp>
    </p:spTree>
    <p:extLst>
      <p:ext uri="{BB962C8B-B14F-4D97-AF65-F5344CB8AC3E}">
        <p14:creationId xmlns:p14="http://schemas.microsoft.com/office/powerpoint/2010/main" val="2017014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AC0E57-4EA9-4AFF-B537-D0AAA723338D}" type="slidenum">
              <a:rPr lang="en-US" smtClean="0"/>
              <a:t>9</a:t>
            </a:fld>
            <a:endParaRPr lang="en-US"/>
          </a:p>
        </p:txBody>
      </p:sp>
    </p:spTree>
    <p:extLst>
      <p:ext uri="{BB962C8B-B14F-4D97-AF65-F5344CB8AC3E}">
        <p14:creationId xmlns:p14="http://schemas.microsoft.com/office/powerpoint/2010/main" val="2354389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A33FDE92-B198-427F-BA8A-72B89956449E}" type="datetimeFigureOut">
              <a:rPr lang="en-US" smtClean="0"/>
              <a:t>3/21/2013</a:t>
            </a:fld>
            <a:endParaRPr lang="en-US" dirty="0"/>
          </a:p>
        </p:txBody>
      </p:sp>
      <p:sp>
        <p:nvSpPr>
          <p:cNvPr id="9" name="Rectangle 14"/>
          <p:cNvSpPr>
            <a:spLocks noGrp="1"/>
          </p:cNvSpPr>
          <p:nvPr>
            <p:ph type="sldNum" sz="quarter" idx="11"/>
          </p:nvPr>
        </p:nvSpPr>
        <p:spPr/>
        <p:txBody>
          <a:bodyPr/>
          <a:lstStyle>
            <a:lvl1pPr>
              <a:defRPr lang="en-US" smtClean="0"/>
            </a:lvl1pPr>
          </a:lstStyle>
          <a:p>
            <a:fld id="{C4DBF81F-C4DF-4A65-A112-6BDD9347C9EB}" type="slidenum">
              <a:rPr lang="en-US" smtClean="0"/>
              <a:t>‹#›</a:t>
            </a:fld>
            <a:endParaRPr lang="en-US" dirty="0"/>
          </a:p>
        </p:txBody>
      </p:sp>
      <p:sp>
        <p:nvSpPr>
          <p:cNvPr id="25" name="Rectangle 27"/>
          <p:cNvSpPr>
            <a:spLocks noGrp="1"/>
          </p:cNvSpPr>
          <p:nvPr>
            <p:ph type="ftr" sz="quarter" idx="12"/>
          </p:nvPr>
        </p:nvSpPr>
        <p:spPr/>
        <p:txBody>
          <a:bodyPr/>
          <a:lstStyle>
            <a:lvl1pPr>
              <a:defRPr lang="en-US" smtClean="0"/>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6" name="Rectangle 5"/>
          <p:cNvSpPr>
            <a:spLocks noGrp="1"/>
          </p:cNvSpPr>
          <p:nvPr>
            <p:ph type="ftr" sz="quarter" idx="11"/>
          </p:nvPr>
        </p:nvSpPr>
        <p:spPr/>
        <p:txBody>
          <a:bodyPr/>
          <a:lstStyle/>
          <a:p>
            <a:endParaRPr lang="en-US" dirty="0"/>
          </a:p>
        </p:txBody>
      </p:sp>
      <p:sp>
        <p:nvSpPr>
          <p:cNvPr id="7" name="Rectangle 6"/>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8" name="Rectangle 7"/>
          <p:cNvSpPr>
            <a:spLocks noGrp="1"/>
          </p:cNvSpPr>
          <p:nvPr>
            <p:ph type="ftr" sz="quarter" idx="11"/>
          </p:nvPr>
        </p:nvSpPr>
        <p:spPr/>
        <p:txBody>
          <a:bodyPr/>
          <a:lstStyle/>
          <a:p>
            <a:endParaRPr lang="en-US" dirty="0"/>
          </a:p>
        </p:txBody>
      </p:sp>
      <p:sp>
        <p:nvSpPr>
          <p:cNvPr id="9" name="Rectangle 8"/>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4" name="Rectangle 4"/>
          <p:cNvSpPr>
            <a:spLocks noGrp="1"/>
          </p:cNvSpPr>
          <p:nvPr>
            <p:ph type="ftr" sz="quarter" idx="11"/>
          </p:nvPr>
        </p:nvSpPr>
        <p:spPr/>
        <p:txBody>
          <a:bodyPr/>
          <a:lstStyle/>
          <a:p>
            <a:endParaRPr lang="en-US" dirty="0"/>
          </a:p>
        </p:txBody>
      </p:sp>
      <p:sp>
        <p:nvSpPr>
          <p:cNvPr id="5" name="Rectangle 5"/>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3" name="Rectangle 3"/>
          <p:cNvSpPr>
            <a:spLocks noGrp="1"/>
          </p:cNvSpPr>
          <p:nvPr>
            <p:ph type="ftr" sz="quarter" idx="11"/>
          </p:nvPr>
        </p:nvSpPr>
        <p:spPr/>
        <p:txBody>
          <a:bodyPr/>
          <a:lstStyle/>
          <a:p>
            <a:endParaRPr lang="en-US" dirty="0"/>
          </a:p>
        </p:txBody>
      </p:sp>
      <p:sp>
        <p:nvSpPr>
          <p:cNvPr id="4" name="Rectangle 4"/>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6" name="Rectangle 5"/>
          <p:cNvSpPr>
            <a:spLocks noGrp="1"/>
          </p:cNvSpPr>
          <p:nvPr>
            <p:ph type="ftr" sz="quarter" idx="11"/>
          </p:nvPr>
        </p:nvSpPr>
        <p:spPr/>
        <p:txBody>
          <a:bodyPr/>
          <a:lstStyle/>
          <a:p>
            <a:endParaRPr lang="en-US" dirty="0"/>
          </a:p>
        </p:txBody>
      </p:sp>
      <p:sp>
        <p:nvSpPr>
          <p:cNvPr id="7" name="Rectangle 6"/>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marL="0" indent="-274320" algn="l">
              <a:buClr>
                <a:schemeClr val="accent1"/>
              </a:buClr>
              <a:buSzPct val="80000"/>
              <a:buFont typeface="Wingdings 2" pitchFamily="18" charset="2"/>
              <a:buNone/>
            </a:pPr>
            <a:endParaRPr lang="en-US" sz="2000" dirty="0">
              <a:solidFill>
                <a:schemeClr val="lt1"/>
              </a:solidFill>
              <a:latin typeface="+mn-lt"/>
              <a:ea typeface="+mn-ea"/>
              <a:cs typeface="+mn-cs"/>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dirty="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A33FDE92-B198-427F-BA8A-72B89956449E}" type="datetimeFigureOut">
              <a:rPr lang="en-US" smtClean="0"/>
              <a:t>3/21/2013</a:t>
            </a:fld>
            <a:endParaRPr lang="en-US" dirty="0"/>
          </a:p>
        </p:txBody>
      </p:sp>
      <p:sp>
        <p:nvSpPr>
          <p:cNvPr id="6" name="Rectangle 6"/>
          <p:cNvSpPr>
            <a:spLocks noGrp="1"/>
          </p:cNvSpPr>
          <p:nvPr>
            <p:ph type="ftr" sz="quarter" idx="11"/>
          </p:nvPr>
        </p:nvSpPr>
        <p:spPr/>
        <p:txBody>
          <a:bodyPr/>
          <a:lstStyle/>
          <a:p>
            <a:endParaRPr lang="en-US" dirty="0"/>
          </a:p>
        </p:txBody>
      </p:sp>
      <p:sp>
        <p:nvSpPr>
          <p:cNvPr id="7" name="Rectangle 7"/>
          <p:cNvSpPr>
            <a:spLocks noGrp="1"/>
          </p:cNvSpPr>
          <p:nvPr>
            <p:ph type="sldNum" sz="quarter" idx="12"/>
          </p:nvPr>
        </p:nvSpPr>
        <p:spPr/>
        <p:txBody>
          <a:bodyPr/>
          <a:lstStyle/>
          <a:p>
            <a:fld id="{C4DBF81F-C4DF-4A65-A112-6BDD9347C9E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fld id="{A33FDE92-B198-427F-BA8A-72B89956449E}" type="datetimeFigureOut">
              <a:rPr lang="en-US" smtClean="0"/>
              <a:t>3/21/2013</a:t>
            </a:fld>
            <a:endParaRPr lang="en-US" dirty="0"/>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endParaRPr lang="en-US" dirty="0"/>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fld id="{C4DBF81F-C4DF-4A65-A112-6BDD9347C9E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2609850"/>
          </a:xfrm>
        </p:spPr>
        <p:txBody>
          <a:bodyPr/>
          <a:lstStyle/>
          <a:p>
            <a:r>
              <a:rPr lang="en-US" sz="4400" dirty="0" smtClean="0"/>
              <a:t>Assembly-Board Joint Worksession- KPBSD’s FY14 Budget</a:t>
            </a:r>
            <a:endParaRPr lang="en-US" sz="4400" dirty="0"/>
          </a:p>
        </p:txBody>
      </p:sp>
      <p:sp>
        <p:nvSpPr>
          <p:cNvPr id="3" name="Subtitle 2"/>
          <p:cNvSpPr>
            <a:spLocks noGrp="1"/>
          </p:cNvSpPr>
          <p:nvPr>
            <p:ph type="subTitle" idx="1"/>
          </p:nvPr>
        </p:nvSpPr>
        <p:spPr>
          <a:xfrm>
            <a:off x="1295400" y="3733800"/>
            <a:ext cx="6400800" cy="1967089"/>
          </a:xfrm>
        </p:spPr>
        <p:txBody>
          <a:bodyPr>
            <a:normAutofit/>
          </a:bodyPr>
          <a:lstStyle/>
          <a:p>
            <a:r>
              <a:rPr lang="en-US" dirty="0" smtClean="0">
                <a:solidFill>
                  <a:schemeClr val="accent3">
                    <a:lumMod val="75000"/>
                  </a:schemeClr>
                </a:solidFill>
              </a:rPr>
              <a:t>Dr. Steve Atwater, Superintendent</a:t>
            </a:r>
          </a:p>
          <a:p>
            <a:endParaRPr lang="en-US" dirty="0" smtClean="0">
              <a:solidFill>
                <a:schemeClr val="accent3">
                  <a:lumMod val="75000"/>
                </a:schemeClr>
              </a:solidFill>
            </a:endParaRPr>
          </a:p>
          <a:p>
            <a:r>
              <a:rPr lang="en-US" dirty="0" smtClean="0">
                <a:solidFill>
                  <a:schemeClr val="accent3">
                    <a:lumMod val="75000"/>
                  </a:schemeClr>
                </a:solidFill>
              </a:rPr>
              <a:t>March 19, 2013</a:t>
            </a:r>
            <a:endParaRPr lang="en-US" dirty="0">
              <a:solidFill>
                <a:schemeClr val="accent3">
                  <a:lumMod val="75000"/>
                </a:schemeClr>
              </a:solidFill>
            </a:endParaRPr>
          </a:p>
        </p:txBody>
      </p:sp>
    </p:spTree>
    <p:extLst>
      <p:ext uri="{BB962C8B-B14F-4D97-AF65-F5344CB8AC3E}">
        <p14:creationId xmlns:p14="http://schemas.microsoft.com/office/powerpoint/2010/main" val="4272023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991600" cy="762000"/>
          </a:xfrm>
        </p:spPr>
        <p:txBody>
          <a:bodyPr>
            <a:normAutofit/>
          </a:bodyPr>
          <a:lstStyle/>
          <a:p>
            <a:r>
              <a:rPr lang="en-US" sz="4000" dirty="0" smtClean="0"/>
              <a:t>FY14 General Fund Budget Assumptions</a:t>
            </a:r>
            <a:endParaRPr lang="en-US" sz="4000" dirty="0"/>
          </a:p>
        </p:txBody>
      </p:sp>
      <p:sp>
        <p:nvSpPr>
          <p:cNvPr id="3" name="Content Placeholder 2"/>
          <p:cNvSpPr>
            <a:spLocks noGrp="1"/>
          </p:cNvSpPr>
          <p:nvPr>
            <p:ph idx="1"/>
          </p:nvPr>
        </p:nvSpPr>
        <p:spPr>
          <a:xfrm>
            <a:off x="228600" y="1219200"/>
            <a:ext cx="8229600" cy="5867400"/>
          </a:xfrm>
        </p:spPr>
        <p:txBody>
          <a:bodyPr>
            <a:normAutofit/>
          </a:bodyPr>
          <a:lstStyle/>
          <a:p>
            <a:r>
              <a:rPr lang="en-US" dirty="0" smtClean="0"/>
              <a:t>Expenditures</a:t>
            </a:r>
          </a:p>
          <a:p>
            <a:pPr lvl="2"/>
            <a:r>
              <a:rPr lang="en-US" dirty="0"/>
              <a:t>Existing staffing formulas used (Programmatic Staffing)</a:t>
            </a:r>
          </a:p>
          <a:p>
            <a:pPr lvl="2"/>
            <a:r>
              <a:rPr lang="en-US" dirty="0"/>
              <a:t>One Step on </a:t>
            </a:r>
            <a:r>
              <a:rPr lang="en-US" dirty="0" smtClean="0"/>
              <a:t>existing </a:t>
            </a:r>
            <a:r>
              <a:rPr lang="en-US" dirty="0"/>
              <a:t>salary schedule</a:t>
            </a:r>
          </a:p>
          <a:p>
            <a:pPr lvl="2"/>
            <a:r>
              <a:rPr lang="en-US" dirty="0" smtClean="0"/>
              <a:t>10% </a:t>
            </a:r>
            <a:r>
              <a:rPr lang="en-US" dirty="0"/>
              <a:t>increase to employer share of health care</a:t>
            </a:r>
          </a:p>
          <a:p>
            <a:pPr lvl="2"/>
            <a:r>
              <a:rPr lang="en-US" dirty="0"/>
              <a:t>PRS &amp; TRS On-Behalf payment increases</a:t>
            </a:r>
          </a:p>
          <a:p>
            <a:pPr lvl="2"/>
            <a:r>
              <a:rPr lang="en-US" dirty="0"/>
              <a:t>No transfer of funds to Transportation Fund</a:t>
            </a:r>
          </a:p>
          <a:p>
            <a:pPr lvl="2"/>
            <a:r>
              <a:rPr lang="en-US" dirty="0"/>
              <a:t>Retention of existing programs</a:t>
            </a:r>
            <a:endParaRPr lang="en-US" dirty="0" smtClean="0"/>
          </a:p>
          <a:p>
            <a:pPr indent="0">
              <a:buNone/>
            </a:pPr>
            <a:endParaRPr lang="en-US" dirty="0" smtClean="0"/>
          </a:p>
          <a:p>
            <a:pPr marL="0" lvl="2" indent="-274320">
              <a:buSzPct val="80000"/>
              <a:buFont typeface="Wingdings 2" pitchFamily="18" charset="2"/>
              <a:buChar char=""/>
            </a:pPr>
            <a:r>
              <a:rPr lang="en-US" sz="2800" dirty="0" smtClean="0"/>
              <a:t>Revenues</a:t>
            </a:r>
            <a:endParaRPr lang="en-US" dirty="0" smtClean="0"/>
          </a:p>
          <a:p>
            <a:pPr lvl="2"/>
            <a:r>
              <a:rPr lang="en-US" dirty="0" smtClean="0"/>
              <a:t>Enrollment projected conservatively</a:t>
            </a:r>
          </a:p>
          <a:p>
            <a:pPr lvl="2"/>
            <a:r>
              <a:rPr lang="en-US" dirty="0" smtClean="0"/>
              <a:t>Final change to District Cost </a:t>
            </a:r>
            <a:r>
              <a:rPr lang="en-US" dirty="0"/>
              <a:t>F</a:t>
            </a:r>
            <a:r>
              <a:rPr lang="en-US" dirty="0" smtClean="0"/>
              <a:t>actor implemented in FY13</a:t>
            </a:r>
          </a:p>
          <a:p>
            <a:pPr lvl="2"/>
            <a:r>
              <a:rPr lang="en-US" dirty="0" smtClean="0"/>
              <a:t>No increase to Base Student Allocation</a:t>
            </a:r>
          </a:p>
          <a:p>
            <a:pPr lvl="2"/>
            <a:r>
              <a:rPr lang="en-US" dirty="0" smtClean="0"/>
              <a:t>Including Governor’s one-time funding</a:t>
            </a:r>
          </a:p>
          <a:p>
            <a:pPr lvl="2"/>
            <a:r>
              <a:rPr lang="en-US" dirty="0" smtClean="0"/>
              <a:t>Flat revenue from Borough </a:t>
            </a:r>
          </a:p>
        </p:txBody>
      </p:sp>
    </p:spTree>
    <p:extLst>
      <p:ext uri="{BB962C8B-B14F-4D97-AF65-F5344CB8AC3E}">
        <p14:creationId xmlns:p14="http://schemas.microsoft.com/office/powerpoint/2010/main" val="2208917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dirty="0" smtClean="0"/>
              <a:t>FY14 General Fund Budget Assumptions</a:t>
            </a:r>
            <a:br>
              <a:rPr lang="en-US" sz="3600" dirty="0" smtClean="0"/>
            </a:br>
            <a:r>
              <a:rPr lang="en-US" sz="3600" dirty="0" smtClean="0"/>
              <a:t>(continued)</a:t>
            </a:r>
            <a:endParaRPr lang="en-US" sz="3600" dirty="0"/>
          </a:p>
        </p:txBody>
      </p:sp>
      <p:sp>
        <p:nvSpPr>
          <p:cNvPr id="3" name="Content Placeholder 2"/>
          <p:cNvSpPr>
            <a:spLocks noGrp="1"/>
          </p:cNvSpPr>
          <p:nvPr>
            <p:ph idx="1"/>
          </p:nvPr>
        </p:nvSpPr>
        <p:spPr>
          <a:xfrm>
            <a:off x="76200" y="1600200"/>
            <a:ext cx="8991600" cy="4525963"/>
          </a:xfrm>
        </p:spPr>
        <p:txBody>
          <a:bodyPr/>
          <a:lstStyle/>
          <a:p>
            <a:r>
              <a:rPr lang="en-US" dirty="0" smtClean="0"/>
              <a:t>Revenue &amp; use of health fund balance     $146,825,204</a:t>
            </a:r>
          </a:p>
          <a:p>
            <a:r>
              <a:rPr lang="en-US" dirty="0" smtClean="0"/>
              <a:t>Expenditures </a:t>
            </a:r>
            <a:r>
              <a:rPr lang="en-US" dirty="0"/>
              <a:t>&amp;</a:t>
            </a:r>
            <a:r>
              <a:rPr lang="en-US" dirty="0" smtClean="0"/>
              <a:t> Transfers	                       </a:t>
            </a:r>
            <a:r>
              <a:rPr lang="en-US" u="sng" dirty="0" smtClean="0"/>
              <a:t>$149,391,564</a:t>
            </a:r>
          </a:p>
          <a:p>
            <a:endParaRPr lang="en-US" u="sng" dirty="0"/>
          </a:p>
          <a:p>
            <a:r>
              <a:rPr lang="en-US" dirty="0" smtClean="0"/>
              <a:t>Existing deficit				            ($2,566,360)</a:t>
            </a:r>
          </a:p>
          <a:p>
            <a:pPr lvl="2"/>
            <a:endParaRPr lang="en-US" dirty="0" smtClean="0"/>
          </a:p>
          <a:p>
            <a:r>
              <a:rPr lang="en-US" dirty="0" smtClean="0"/>
              <a:t>Board authorized maximum use of $1 million from Fund Balance</a:t>
            </a:r>
            <a:endParaRPr lang="en-US" dirty="0"/>
          </a:p>
        </p:txBody>
      </p:sp>
    </p:spTree>
    <p:extLst>
      <p:ext uri="{BB962C8B-B14F-4D97-AF65-F5344CB8AC3E}">
        <p14:creationId xmlns:p14="http://schemas.microsoft.com/office/powerpoint/2010/main" val="2468287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r>
              <a:rPr lang="en-US" dirty="0" smtClean="0"/>
              <a:t>FY14 General Fund Budget</a:t>
            </a:r>
            <a:br>
              <a:rPr lang="en-US" dirty="0" smtClean="0"/>
            </a:br>
            <a:r>
              <a:rPr lang="en-US" dirty="0" smtClean="0"/>
              <a:t>What is still unknown?</a:t>
            </a:r>
            <a:endParaRPr lang="en-US" dirty="0"/>
          </a:p>
        </p:txBody>
      </p:sp>
      <p:sp>
        <p:nvSpPr>
          <p:cNvPr id="3" name="Content Placeholder 2"/>
          <p:cNvSpPr>
            <a:spLocks noGrp="1"/>
          </p:cNvSpPr>
          <p:nvPr>
            <p:ph idx="1"/>
          </p:nvPr>
        </p:nvSpPr>
        <p:spPr>
          <a:xfrm>
            <a:off x="0" y="1600200"/>
            <a:ext cx="9144000" cy="5105400"/>
          </a:xfrm>
        </p:spPr>
        <p:txBody>
          <a:bodyPr>
            <a:normAutofit/>
          </a:bodyPr>
          <a:lstStyle/>
          <a:p>
            <a:r>
              <a:rPr lang="en-US" dirty="0" smtClean="0"/>
              <a:t>Revenue</a:t>
            </a:r>
          </a:p>
          <a:p>
            <a:pPr lvl="2"/>
            <a:r>
              <a:rPr lang="en-US" dirty="0" smtClean="0"/>
              <a:t>State- will there be more $ beyond Governor’s one time money ?</a:t>
            </a:r>
          </a:p>
          <a:p>
            <a:pPr lvl="2"/>
            <a:r>
              <a:rPr lang="en-US" dirty="0" smtClean="0"/>
              <a:t>Borough- requested $1.5 million more, what will final amount be?</a:t>
            </a:r>
          </a:p>
          <a:p>
            <a:pPr marL="585216" lvl="2" indent="0">
              <a:buNone/>
            </a:pPr>
            <a:endParaRPr lang="en-US" dirty="0" smtClean="0"/>
          </a:p>
          <a:p>
            <a:r>
              <a:rPr lang="en-US" dirty="0" smtClean="0"/>
              <a:t>Expenditures</a:t>
            </a:r>
          </a:p>
          <a:p>
            <a:pPr lvl="2"/>
            <a:r>
              <a:rPr lang="en-US" dirty="0" smtClean="0"/>
              <a:t>Negotiations -tentative agreement is reached</a:t>
            </a:r>
          </a:p>
          <a:p>
            <a:pPr lvl="2"/>
            <a:r>
              <a:rPr lang="en-US" dirty="0"/>
              <a:t>A</a:t>
            </a:r>
            <a:r>
              <a:rPr lang="en-US" dirty="0" smtClean="0"/>
              <a:t>mount of salary and benefit impact estimated, but not fully known at this time</a:t>
            </a:r>
          </a:p>
          <a:p>
            <a:pPr marL="585216" lvl="2" indent="0">
              <a:buNone/>
            </a:pPr>
            <a:endParaRPr lang="en-US" sz="3000" dirty="0" smtClean="0"/>
          </a:p>
          <a:p>
            <a:pPr marL="0" indent="0">
              <a:buNone/>
            </a:pPr>
            <a:r>
              <a:rPr lang="en-US" sz="3000" dirty="0" smtClean="0"/>
              <a:t>At end of April, known numbers will determine what action needs to be taken</a:t>
            </a:r>
            <a:endParaRPr lang="en-US" sz="3000" dirty="0"/>
          </a:p>
        </p:txBody>
      </p:sp>
    </p:spTree>
    <p:extLst>
      <p:ext uri="{BB962C8B-B14F-4D97-AF65-F5344CB8AC3E}">
        <p14:creationId xmlns:p14="http://schemas.microsoft.com/office/powerpoint/2010/main" val="489928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Four year history of Borough’s appropriation and in-kind totals </a:t>
            </a:r>
            <a:endParaRPr lang="en-US" sz="3600"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8663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normAutofit fontScale="90000"/>
          </a:bodyPr>
          <a:lstStyle/>
          <a:p>
            <a:r>
              <a:rPr lang="en-US" sz="3600" dirty="0" smtClean="0"/>
              <a:t>Trend of Sales Tax and Property Tax Funding for Schools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0637185"/>
              </p:ext>
            </p:extLst>
          </p:nvPr>
        </p:nvGraphicFramePr>
        <p:xfrm>
          <a:off x="381000" y="2332037"/>
          <a:ext cx="82296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32939185"/>
              </p:ext>
            </p:extLst>
          </p:nvPr>
        </p:nvGraphicFramePr>
        <p:xfrm>
          <a:off x="381000" y="1143000"/>
          <a:ext cx="7696198" cy="1186815"/>
        </p:xfrm>
        <a:graphic>
          <a:graphicData uri="http://schemas.openxmlformats.org/drawingml/2006/table">
            <a:tbl>
              <a:tblPr>
                <a:tableStyleId>{5C22544A-7EE6-4342-B048-85BDC9FD1C3A}</a:tableStyleId>
              </a:tblPr>
              <a:tblGrid>
                <a:gridCol w="1371600"/>
                <a:gridCol w="1066800"/>
                <a:gridCol w="990600"/>
                <a:gridCol w="990600"/>
                <a:gridCol w="838200"/>
                <a:gridCol w="1219200"/>
                <a:gridCol w="1219198"/>
              </a:tblGrid>
              <a:tr h="228600">
                <a:tc>
                  <a:txBody>
                    <a:bodyPr/>
                    <a:lstStyle/>
                    <a:p>
                      <a:pPr algn="l" fontAlgn="b"/>
                      <a:endParaRPr lang="en-US" sz="11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r" fontAlgn="b"/>
                      <a:endParaRPr lang="en-US" sz="1100" b="0" i="0" u="none" strike="noStrike">
                        <a:solidFill>
                          <a:srgbClr val="000000"/>
                        </a:solidFill>
                        <a:effectLst/>
                        <a:latin typeface="Calibri"/>
                      </a:endParaRPr>
                    </a:p>
                  </a:txBody>
                  <a:tcPr marL="9525" marR="9525" marT="9525" marB="0" anchor="b"/>
                </a:tc>
                <a:tc>
                  <a:txBody>
                    <a:bodyPr/>
                    <a:lstStyle/>
                    <a:p>
                      <a:pPr algn="r" fontAlgn="b"/>
                      <a:endParaRPr lang="en-US" sz="1100" b="0" i="0" u="none" strike="noStrike">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r>
              <a:tr h="381000">
                <a:tc>
                  <a:txBody>
                    <a:bodyPr/>
                    <a:lstStyle/>
                    <a:p>
                      <a:pPr algn="l" fontAlgn="b"/>
                      <a:r>
                        <a:rPr lang="en-US" sz="1200" u="none" strike="noStrike" dirty="0">
                          <a:effectLst/>
                        </a:rPr>
                        <a:t> </a:t>
                      </a:r>
                      <a:endParaRPr lang="en-US" sz="1200" b="0" i="0" u="none" strike="noStrike" dirty="0">
                        <a:solidFill>
                          <a:srgbClr val="000000"/>
                        </a:solidFill>
                        <a:effectLst/>
                        <a:latin typeface="Calibri"/>
                      </a:endParaRPr>
                    </a:p>
                  </a:txBody>
                  <a:tcPr marL="9525" marR="9525" marT="9525" marB="0" anchor="b"/>
                </a:tc>
                <a:tc>
                  <a:txBody>
                    <a:bodyPr/>
                    <a:lstStyle/>
                    <a:p>
                      <a:pPr algn="r" fontAlgn="b"/>
                      <a:r>
                        <a:rPr lang="en-US" sz="1200" u="none" strike="noStrike" dirty="0">
                          <a:effectLst/>
                        </a:rPr>
                        <a:t>FY09</a:t>
                      </a:r>
                      <a:endParaRPr lang="en-US" sz="1200" b="0" i="0" u="none" strike="noStrike" dirty="0">
                        <a:solidFill>
                          <a:srgbClr val="000000"/>
                        </a:solidFill>
                        <a:effectLst/>
                        <a:latin typeface="Calibri"/>
                      </a:endParaRPr>
                    </a:p>
                  </a:txBody>
                  <a:tcPr marL="9525" marR="9525" marT="9525" marB="0" anchor="b"/>
                </a:tc>
                <a:tc>
                  <a:txBody>
                    <a:bodyPr/>
                    <a:lstStyle/>
                    <a:p>
                      <a:pPr algn="r" fontAlgn="b"/>
                      <a:r>
                        <a:rPr lang="en-US" sz="1200" u="none" strike="noStrike" dirty="0">
                          <a:effectLst/>
                        </a:rPr>
                        <a:t>FY10</a:t>
                      </a:r>
                      <a:endParaRPr lang="en-US" sz="1200" b="0" i="0" u="none" strike="noStrike" dirty="0">
                        <a:solidFill>
                          <a:srgbClr val="000000"/>
                        </a:solidFill>
                        <a:effectLst/>
                        <a:latin typeface="Calibri"/>
                      </a:endParaRPr>
                    </a:p>
                  </a:txBody>
                  <a:tcPr marL="9525" marR="9525" marT="9525" marB="0" anchor="b"/>
                </a:tc>
                <a:tc>
                  <a:txBody>
                    <a:bodyPr/>
                    <a:lstStyle/>
                    <a:p>
                      <a:pPr algn="r" fontAlgn="b"/>
                      <a:r>
                        <a:rPr lang="en-US" sz="1200" u="none" strike="noStrike">
                          <a:effectLst/>
                        </a:rPr>
                        <a:t>FY11</a:t>
                      </a:r>
                      <a:endParaRPr lang="en-US" sz="1200" b="0" i="0" u="none" strike="noStrike">
                        <a:solidFill>
                          <a:srgbClr val="000000"/>
                        </a:solidFill>
                        <a:effectLst/>
                        <a:latin typeface="Calibri"/>
                      </a:endParaRPr>
                    </a:p>
                  </a:txBody>
                  <a:tcPr marL="9525" marR="9525" marT="9525" marB="0" anchor="b"/>
                </a:tc>
                <a:tc>
                  <a:txBody>
                    <a:bodyPr/>
                    <a:lstStyle/>
                    <a:p>
                      <a:pPr algn="r" fontAlgn="b"/>
                      <a:r>
                        <a:rPr lang="en-US" sz="1200" u="none" strike="noStrike">
                          <a:effectLst/>
                        </a:rPr>
                        <a:t>FY12</a:t>
                      </a:r>
                      <a:endParaRPr lang="en-US" sz="1200" b="0" i="0" u="none" strike="noStrike">
                        <a:solidFill>
                          <a:srgbClr val="000000"/>
                        </a:solidFill>
                        <a:effectLst/>
                        <a:latin typeface="Calibri"/>
                      </a:endParaRPr>
                    </a:p>
                  </a:txBody>
                  <a:tcPr marL="9525" marR="9525" marT="9525" marB="0" anchor="b"/>
                </a:tc>
                <a:tc>
                  <a:txBody>
                    <a:bodyPr/>
                    <a:lstStyle/>
                    <a:p>
                      <a:pPr algn="r" fontAlgn="b"/>
                      <a:r>
                        <a:rPr lang="en-US" sz="1200" u="none" strike="noStrike" dirty="0">
                          <a:effectLst/>
                        </a:rPr>
                        <a:t>FY13 projected</a:t>
                      </a:r>
                      <a:endParaRPr lang="en-US" sz="1200" b="0" i="0" u="none" strike="noStrike" dirty="0">
                        <a:solidFill>
                          <a:srgbClr val="000000"/>
                        </a:solidFill>
                        <a:effectLst/>
                        <a:latin typeface="Calibri"/>
                      </a:endParaRPr>
                    </a:p>
                  </a:txBody>
                  <a:tcPr marL="9525" marR="9525" marT="9525" marB="0" anchor="b"/>
                </a:tc>
                <a:tc>
                  <a:txBody>
                    <a:bodyPr/>
                    <a:lstStyle/>
                    <a:p>
                      <a:pPr algn="r" fontAlgn="b"/>
                      <a:r>
                        <a:rPr lang="en-US" sz="1200" u="none" strike="noStrike">
                          <a:effectLst/>
                        </a:rPr>
                        <a:t>FY14 requested</a:t>
                      </a:r>
                      <a:endParaRPr lang="en-US" sz="1200" b="0" i="0" u="none" strike="noStrike">
                        <a:solidFill>
                          <a:srgbClr val="000000"/>
                        </a:solidFill>
                        <a:effectLst/>
                        <a:latin typeface="Calibri"/>
                      </a:endParaRPr>
                    </a:p>
                  </a:txBody>
                  <a:tcPr marL="9525" marR="9525" marT="9525" marB="0" anchor="b"/>
                </a:tc>
              </a:tr>
              <a:tr h="190500">
                <a:tc>
                  <a:txBody>
                    <a:bodyPr/>
                    <a:lstStyle/>
                    <a:p>
                      <a:pPr algn="l" fontAlgn="b"/>
                      <a:r>
                        <a:rPr lang="en-US" sz="1200" u="none" strike="noStrike">
                          <a:effectLst/>
                        </a:rPr>
                        <a:t>From Sales Tax</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dirty="0">
                          <a:effectLst/>
                        </a:rPr>
                        <a:t>       28,585,036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dirty="0">
                          <a:effectLst/>
                        </a:rPr>
                        <a:t>     25,950,998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a:effectLst/>
                        </a:rPr>
                        <a:t>       27,798,976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28,385,150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30,064,593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dirty="0">
                          <a:effectLst/>
                        </a:rPr>
                        <a:t>       31,064,593 </a:t>
                      </a:r>
                      <a:endParaRPr lang="en-US" sz="1200" b="0" i="0" u="none" strike="noStrike" dirty="0">
                        <a:solidFill>
                          <a:srgbClr val="000000"/>
                        </a:solidFill>
                        <a:effectLst/>
                        <a:latin typeface="Calibri"/>
                      </a:endParaRPr>
                    </a:p>
                  </a:txBody>
                  <a:tcPr marL="9525" marR="9525" marT="9525" marB="0" anchor="b"/>
                </a:tc>
              </a:tr>
              <a:tr h="190500">
                <a:tc>
                  <a:txBody>
                    <a:bodyPr/>
                    <a:lstStyle/>
                    <a:p>
                      <a:pPr algn="l" fontAlgn="b"/>
                      <a:r>
                        <a:rPr lang="en-US" sz="1200" u="none" strike="noStrike">
                          <a:effectLst/>
                        </a:rPr>
                        <a:t>From Property Tax</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12,561,909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dirty="0">
                          <a:effectLst/>
                        </a:rPr>
                        <a:t>     17,032,378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dirty="0">
                          <a:effectLst/>
                        </a:rPr>
                        <a:t>       14,789,159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a:effectLst/>
                        </a:rPr>
                        <a:t>   14,865,985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12,935,407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dirty="0">
                          <a:effectLst/>
                        </a:rPr>
                        <a:t>       13,435,407 </a:t>
                      </a:r>
                      <a:endParaRPr lang="en-US" sz="1200" b="0" i="0" u="none" strike="noStrike" dirty="0">
                        <a:solidFill>
                          <a:srgbClr val="000000"/>
                        </a:solidFill>
                        <a:effectLst/>
                        <a:latin typeface="Calibri"/>
                      </a:endParaRPr>
                    </a:p>
                  </a:txBody>
                  <a:tcPr marL="9525" marR="9525" marT="9525" marB="0" anchor="b"/>
                </a:tc>
              </a:tr>
              <a:tr h="190500">
                <a:tc>
                  <a:txBody>
                    <a:bodyPr/>
                    <a:lstStyle/>
                    <a:p>
                      <a:pPr algn="l" fontAlgn="b"/>
                      <a:r>
                        <a:rPr lang="en-US" sz="1200" u="none" strike="noStrike">
                          <a:effectLst/>
                        </a:rPr>
                        <a:t>Total Local Funds</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41,146,945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42,983,376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a:effectLst/>
                        </a:rPr>
                        <a:t>       42,588,135 </a:t>
                      </a:r>
                      <a:endParaRPr lang="en-US" sz="1200" b="0" i="0" u="none" strike="noStrike">
                        <a:solidFill>
                          <a:srgbClr val="000000"/>
                        </a:solidFill>
                        <a:effectLst/>
                        <a:latin typeface="Calibri"/>
                      </a:endParaRPr>
                    </a:p>
                  </a:txBody>
                  <a:tcPr marL="9525" marR="9525" marT="9525" marB="0" anchor="b"/>
                </a:tc>
                <a:tc>
                  <a:txBody>
                    <a:bodyPr/>
                    <a:lstStyle/>
                    <a:p>
                      <a:pPr algn="l" fontAlgn="b"/>
                      <a:r>
                        <a:rPr lang="en-US" sz="1200" u="none" strike="noStrike" dirty="0">
                          <a:effectLst/>
                        </a:rPr>
                        <a:t>   43,251,135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dirty="0">
                          <a:effectLst/>
                        </a:rPr>
                        <a:t>     43,000,000 </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dirty="0">
                          <a:effectLst/>
                        </a:rPr>
                        <a:t>       44,500,000 </a:t>
                      </a:r>
                      <a:endParaRPr lang="en-US" sz="12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3895560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1648"/>
            <a:ext cx="8534400" cy="758952"/>
          </a:xfrm>
        </p:spPr>
        <p:txBody>
          <a:bodyPr>
            <a:normAutofit fontScale="90000"/>
          </a:bodyPr>
          <a:lstStyle/>
          <a:p>
            <a:r>
              <a:rPr lang="en-US" dirty="0" smtClean="0"/>
              <a:t/>
            </a:r>
            <a:br>
              <a:rPr lang="en-US" dirty="0" smtClean="0"/>
            </a:br>
            <a:r>
              <a:rPr lang="en-US" dirty="0"/>
              <a:t/>
            </a:r>
            <a:br>
              <a:rPr lang="en-US" dirty="0"/>
            </a:br>
            <a:r>
              <a:rPr lang="en-US" sz="3600" dirty="0" smtClean="0"/>
              <a:t>KPB’s Local Contribution to Schools, </a:t>
            </a:r>
            <a:br>
              <a:rPr lang="en-US" sz="3600" dirty="0" smtClean="0"/>
            </a:br>
            <a:r>
              <a:rPr lang="en-US" sz="3600" dirty="0" smtClean="0"/>
              <a:t>Where Does It </a:t>
            </a:r>
            <a:r>
              <a:rPr lang="en-US" sz="3600" dirty="0"/>
              <a:t>C</a:t>
            </a:r>
            <a:r>
              <a:rPr lang="en-US" sz="3600" dirty="0" smtClean="0"/>
              <a:t>ome </a:t>
            </a:r>
            <a:r>
              <a:rPr lang="en-US" sz="3600" dirty="0"/>
              <a:t>F</a:t>
            </a:r>
            <a:r>
              <a:rPr lang="en-US" sz="3600" dirty="0" smtClean="0"/>
              <a:t>rom?</a:t>
            </a:r>
            <a:endParaRPr lang="en-US" sz="3600" dirty="0"/>
          </a:p>
        </p:txBody>
      </p:sp>
      <p:graphicFrame>
        <p:nvGraphicFramePr>
          <p:cNvPr id="9" name="Table 8"/>
          <p:cNvGraphicFramePr>
            <a:graphicFrameLocks noGrp="1"/>
          </p:cNvGraphicFramePr>
          <p:nvPr>
            <p:extLst>
              <p:ext uri="{D42A27DB-BD31-4B8C-83A1-F6EECF244321}">
                <p14:modId xmlns:p14="http://schemas.microsoft.com/office/powerpoint/2010/main" val="660027921"/>
              </p:ext>
            </p:extLst>
          </p:nvPr>
        </p:nvGraphicFramePr>
        <p:xfrm>
          <a:off x="152401" y="1295400"/>
          <a:ext cx="8867077" cy="1122576"/>
        </p:xfrm>
        <a:graphic>
          <a:graphicData uri="http://schemas.openxmlformats.org/drawingml/2006/table">
            <a:tbl>
              <a:tblPr>
                <a:tableStyleId>{5C22544A-7EE6-4342-B048-85BDC9FD1C3A}</a:tableStyleId>
              </a:tblPr>
              <a:tblGrid>
                <a:gridCol w="1609445"/>
                <a:gridCol w="825900"/>
                <a:gridCol w="798673"/>
                <a:gridCol w="825900"/>
                <a:gridCol w="762369"/>
                <a:gridCol w="859177"/>
                <a:gridCol w="798673"/>
                <a:gridCol w="859177"/>
                <a:gridCol w="738167"/>
                <a:gridCol w="789596"/>
              </a:tblGrid>
              <a:tr h="337279">
                <a:tc>
                  <a:txBody>
                    <a:bodyPr/>
                    <a:lstStyle/>
                    <a:p>
                      <a:pPr algn="l" fontAlgn="b"/>
                      <a:r>
                        <a:rPr lang="en-US" sz="1200" u="none" strike="noStrike" dirty="0">
                          <a:effectLst/>
                        </a:rPr>
                        <a:t>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FY06</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a:effectLst/>
                        </a:rPr>
                        <a:t>FY07</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FY08</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FY09</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FY10</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FY11</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FY12 estimated</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FY13 projected</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FY14 requested</a:t>
                      </a:r>
                      <a:endParaRPr lang="en-US" sz="1200" b="0" i="0" u="none" strike="noStrike">
                        <a:solidFill>
                          <a:srgbClr val="000000"/>
                        </a:solidFill>
                        <a:effectLst/>
                        <a:latin typeface="Calibri"/>
                      </a:endParaRPr>
                    </a:p>
                  </a:txBody>
                  <a:tcPr marL="8432" marR="8432" marT="8432" marB="0" anchor="b"/>
                </a:tc>
              </a:tr>
              <a:tr h="168639">
                <a:tc>
                  <a:txBody>
                    <a:bodyPr/>
                    <a:lstStyle/>
                    <a:p>
                      <a:pPr algn="l" fontAlgn="b"/>
                      <a:r>
                        <a:rPr lang="en-US" sz="1200" u="none" strike="noStrike" dirty="0">
                          <a:effectLst/>
                        </a:rPr>
                        <a:t>Funding From Sales Tax</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16,755,426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18,321,611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23,801,181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28,585,036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25,950,998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27,798,976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29,188,925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30,064,593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31,064,593 </a:t>
                      </a:r>
                      <a:endParaRPr lang="en-US" sz="1200" b="0" i="0" u="none" strike="noStrike" dirty="0">
                        <a:solidFill>
                          <a:srgbClr val="000000"/>
                        </a:solidFill>
                        <a:effectLst/>
                        <a:latin typeface="Calibri"/>
                      </a:endParaRPr>
                    </a:p>
                  </a:txBody>
                  <a:tcPr marL="8432" marR="8432" marT="8432" marB="0" anchor="b"/>
                </a:tc>
              </a:tr>
              <a:tr h="168639">
                <a:tc>
                  <a:txBody>
                    <a:bodyPr/>
                    <a:lstStyle/>
                    <a:p>
                      <a:pPr algn="l" fontAlgn="b"/>
                      <a:r>
                        <a:rPr lang="en-US" sz="1200" u="none" strike="noStrike">
                          <a:effectLst/>
                        </a:rPr>
                        <a:t>Funding From Property Tax</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      18,218,256 </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     19,620,065 </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a:effectLst/>
                        </a:rPr>
                        <a:t>      13,899,936 </a:t>
                      </a:r>
                      <a:endParaRPr lang="en-US" sz="1200" b="0" i="0" u="none" strike="noStrike">
                        <a:solidFill>
                          <a:srgbClr val="000000"/>
                        </a:solidFill>
                        <a:effectLst/>
                        <a:latin typeface="Calibri"/>
                      </a:endParaRPr>
                    </a:p>
                  </a:txBody>
                  <a:tcPr marL="8432" marR="8432" marT="8432" marB="0" anchor="b"/>
                </a:tc>
                <a:tc>
                  <a:txBody>
                    <a:bodyPr/>
                    <a:lstStyle/>
                    <a:p>
                      <a:pPr algn="r" fontAlgn="b"/>
                      <a:r>
                        <a:rPr lang="en-US" sz="1200" u="none" strike="noStrike" dirty="0">
                          <a:effectLst/>
                        </a:rPr>
                        <a:t>    12,561,909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17,032,378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14,789,159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14,062,210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12,935,407 </a:t>
                      </a:r>
                      <a:endParaRPr lang="en-US" sz="1200" b="0" i="0" u="none" strike="noStrike" dirty="0">
                        <a:solidFill>
                          <a:srgbClr val="000000"/>
                        </a:solidFill>
                        <a:effectLst/>
                        <a:latin typeface="Calibri"/>
                      </a:endParaRPr>
                    </a:p>
                  </a:txBody>
                  <a:tcPr marL="8432" marR="8432" marT="8432" marB="0" anchor="b"/>
                </a:tc>
                <a:tc>
                  <a:txBody>
                    <a:bodyPr/>
                    <a:lstStyle/>
                    <a:p>
                      <a:pPr algn="r" fontAlgn="b"/>
                      <a:r>
                        <a:rPr lang="en-US" sz="1200" u="none" strike="noStrike" dirty="0">
                          <a:effectLst/>
                        </a:rPr>
                        <a:t>     13,435,407 </a:t>
                      </a:r>
                      <a:endParaRPr lang="en-US" sz="1200" b="0" i="0" u="none" strike="noStrike" dirty="0">
                        <a:solidFill>
                          <a:srgbClr val="000000"/>
                        </a:solidFill>
                        <a:effectLst/>
                        <a:latin typeface="Calibri"/>
                      </a:endParaRPr>
                    </a:p>
                  </a:txBody>
                  <a:tcPr marL="8432" marR="8432" marT="8432" marB="0" anchor="b"/>
                </a:tc>
              </a:tr>
            </a:tbl>
          </a:graphicData>
        </a:graphic>
      </p:graphicFrame>
      <p:graphicFrame>
        <p:nvGraphicFramePr>
          <p:cNvPr id="10" name="Chart 9"/>
          <p:cNvGraphicFramePr>
            <a:graphicFrameLocks/>
          </p:cNvGraphicFramePr>
          <p:nvPr>
            <p:extLst>
              <p:ext uri="{D42A27DB-BD31-4B8C-83A1-F6EECF244321}">
                <p14:modId xmlns:p14="http://schemas.microsoft.com/office/powerpoint/2010/main" val="4114043245"/>
              </p:ext>
            </p:extLst>
          </p:nvPr>
        </p:nvGraphicFramePr>
        <p:xfrm>
          <a:off x="76200" y="2590800"/>
          <a:ext cx="8915400" cy="40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5173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470025"/>
          </a:xfrm>
        </p:spPr>
        <p:txBody>
          <a:bodyPr/>
          <a:lstStyle/>
          <a:p>
            <a:r>
              <a:rPr lang="en-US" dirty="0" smtClean="0"/>
              <a:t>Fund Balance</a:t>
            </a:r>
            <a:endParaRPr lang="en-US" dirty="0"/>
          </a:p>
        </p:txBody>
      </p:sp>
      <p:sp>
        <p:nvSpPr>
          <p:cNvPr id="3" name="Subtitle 2"/>
          <p:cNvSpPr>
            <a:spLocks noGrp="1"/>
          </p:cNvSpPr>
          <p:nvPr>
            <p:ph type="subTitle" idx="1"/>
          </p:nvPr>
        </p:nvSpPr>
        <p:spPr>
          <a:xfrm>
            <a:off x="457200" y="2133600"/>
            <a:ext cx="8305800" cy="1752600"/>
          </a:xfrm>
        </p:spPr>
        <p:txBody>
          <a:bodyPr>
            <a:normAutofit/>
          </a:bodyPr>
          <a:lstStyle/>
          <a:p>
            <a:r>
              <a:rPr lang="en-US" dirty="0"/>
              <a:t>Revenues received less expenditures and transfers </a:t>
            </a:r>
            <a:r>
              <a:rPr lang="en-US" dirty="0" smtClean="0"/>
              <a:t>equal </a:t>
            </a:r>
            <a:r>
              <a:rPr lang="en-US" dirty="0"/>
              <a:t>fund balance usage or accumulation for a fiscal year. </a:t>
            </a:r>
          </a:p>
          <a:p>
            <a:endParaRPr lang="en-US" dirty="0"/>
          </a:p>
        </p:txBody>
      </p:sp>
    </p:spTree>
    <p:extLst>
      <p:ext uri="{BB962C8B-B14F-4D97-AF65-F5344CB8AC3E}">
        <p14:creationId xmlns:p14="http://schemas.microsoft.com/office/powerpoint/2010/main" val="3883424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Why is there a variance in the projected fund balance usage?</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Budget is our best estimate 18 months before next fiscal year ends</a:t>
            </a:r>
          </a:p>
          <a:p>
            <a:pPr lvl="1"/>
            <a:r>
              <a:rPr lang="en-US" dirty="0" smtClean="0"/>
              <a:t>Variances are expected</a:t>
            </a:r>
          </a:p>
          <a:p>
            <a:pPr lvl="1"/>
            <a:r>
              <a:rPr lang="en-US" dirty="0" smtClean="0"/>
              <a:t>Budget is in motion until closed out at end of fiscal year</a:t>
            </a:r>
          </a:p>
          <a:p>
            <a:pPr marL="329184" lvl="1" indent="0">
              <a:buNone/>
            </a:pPr>
            <a:endParaRPr lang="en-US" dirty="0" smtClean="0"/>
          </a:p>
          <a:p>
            <a:r>
              <a:rPr lang="en-US" dirty="0" smtClean="0"/>
              <a:t>Example</a:t>
            </a:r>
          </a:p>
          <a:p>
            <a:pPr lvl="1"/>
            <a:r>
              <a:rPr lang="en-US" dirty="0" smtClean="0"/>
              <a:t>KPBSD’s </a:t>
            </a:r>
            <a:r>
              <a:rPr lang="en-US" dirty="0"/>
              <a:t>FY13 General Fund Budget was revised at the July 9, 2013 Board meeting to equal $146,637,793. </a:t>
            </a:r>
            <a:r>
              <a:rPr lang="en-US" dirty="0" smtClean="0"/>
              <a:t>Estimated use of fund balance </a:t>
            </a:r>
            <a:r>
              <a:rPr lang="en-US" dirty="0"/>
              <a:t>$</a:t>
            </a:r>
            <a:r>
              <a:rPr lang="en-US" dirty="0" smtClean="0"/>
              <a:t>2,762,120</a:t>
            </a:r>
          </a:p>
          <a:p>
            <a:pPr lvl="1"/>
            <a:r>
              <a:rPr lang="en-US" dirty="0" smtClean="0"/>
              <a:t>A </a:t>
            </a:r>
            <a:r>
              <a:rPr lang="en-US" dirty="0"/>
              <a:t>1% variance in expected revenues would equal a difference of $1,466,378. </a:t>
            </a:r>
            <a:endParaRPr lang="en-US" dirty="0" smtClean="0"/>
          </a:p>
          <a:p>
            <a:pPr lvl="1"/>
            <a:r>
              <a:rPr lang="en-US" dirty="0" smtClean="0"/>
              <a:t>A </a:t>
            </a:r>
            <a:r>
              <a:rPr lang="en-US" dirty="0"/>
              <a:t>2% variance in actual expenditures would result in the difference of $2,932,756. </a:t>
            </a:r>
            <a:endParaRPr lang="en-US" dirty="0" smtClean="0"/>
          </a:p>
          <a:p>
            <a:pPr lvl="1"/>
            <a:r>
              <a:rPr lang="en-US" dirty="0" smtClean="0"/>
              <a:t>At </a:t>
            </a:r>
            <a:r>
              <a:rPr lang="en-US" dirty="0"/>
              <a:t>year-end, the combined effect of the actual revenue and expenditure changes determines if a usage or accumulation occurred for the fiscal year. </a:t>
            </a:r>
          </a:p>
          <a:p>
            <a:endParaRPr lang="en-US" dirty="0" smtClean="0"/>
          </a:p>
          <a:p>
            <a:endParaRPr lang="en-US" dirty="0"/>
          </a:p>
        </p:txBody>
      </p:sp>
    </p:spTree>
    <p:extLst>
      <p:ext uri="{BB962C8B-B14F-4D97-AF65-F5344CB8AC3E}">
        <p14:creationId xmlns:p14="http://schemas.microsoft.com/office/powerpoint/2010/main" val="31195459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FY10</a:t>
            </a:r>
            <a:endParaRPr lang="en-US" dirty="0"/>
          </a:p>
        </p:txBody>
      </p:sp>
      <p:sp>
        <p:nvSpPr>
          <p:cNvPr id="3" name="Content Placeholder 2"/>
          <p:cNvSpPr>
            <a:spLocks noGrp="1"/>
          </p:cNvSpPr>
          <p:nvPr>
            <p:ph idx="1"/>
          </p:nvPr>
        </p:nvSpPr>
        <p:spPr>
          <a:xfrm>
            <a:off x="76200" y="1219200"/>
            <a:ext cx="9144000" cy="5943600"/>
          </a:xfrm>
        </p:spPr>
        <p:txBody>
          <a:bodyPr>
            <a:normAutofit/>
          </a:bodyPr>
          <a:lstStyle/>
          <a:p>
            <a:r>
              <a:rPr lang="en-US" dirty="0" smtClean="0"/>
              <a:t>Predicted FB Usage 	= ($4,524,843)</a:t>
            </a:r>
          </a:p>
          <a:p>
            <a:r>
              <a:rPr lang="en-US" dirty="0" smtClean="0"/>
              <a:t>Actual FB decrease 	</a:t>
            </a:r>
            <a:r>
              <a:rPr lang="en-US" u="sng" dirty="0" smtClean="0"/>
              <a:t>=    ($161,302)</a:t>
            </a:r>
          </a:p>
          <a:p>
            <a:r>
              <a:rPr lang="en-US" dirty="0" smtClean="0"/>
              <a:t>Difference 		=  $4,363,541</a:t>
            </a:r>
          </a:p>
          <a:p>
            <a:endParaRPr lang="en-US" dirty="0"/>
          </a:p>
          <a:p>
            <a:r>
              <a:rPr lang="en-US" dirty="0" smtClean="0"/>
              <a:t>Reasons for Variance</a:t>
            </a:r>
          </a:p>
          <a:p>
            <a:pPr marL="0" indent="0">
              <a:buNone/>
            </a:pPr>
            <a:r>
              <a:rPr lang="en-US" dirty="0"/>
              <a:t>	</a:t>
            </a:r>
            <a:r>
              <a:rPr lang="en-US" sz="3000" dirty="0" smtClean="0"/>
              <a:t>a. $931,986 Interest Revenue in excess of budget</a:t>
            </a:r>
          </a:p>
          <a:p>
            <a:pPr marL="0" indent="0">
              <a:buNone/>
            </a:pPr>
            <a:r>
              <a:rPr lang="en-US" sz="3000" dirty="0"/>
              <a:t>	</a:t>
            </a:r>
            <a:r>
              <a:rPr lang="en-US" sz="3000" dirty="0" smtClean="0"/>
              <a:t>b. $1,235,796 less in utilities usage than budgeted</a:t>
            </a:r>
          </a:p>
          <a:p>
            <a:pPr marL="0" indent="0">
              <a:buNone/>
            </a:pPr>
            <a:r>
              <a:rPr lang="en-US" sz="3000" dirty="0"/>
              <a:t>	</a:t>
            </a:r>
            <a:r>
              <a:rPr lang="en-US" sz="3000" dirty="0" smtClean="0"/>
              <a:t>c. $1,396,941 less in salary/wages than budgeted</a:t>
            </a:r>
          </a:p>
          <a:p>
            <a:pPr marL="0" indent="0">
              <a:buNone/>
            </a:pPr>
            <a:r>
              <a:rPr lang="en-US" sz="3000" dirty="0"/>
              <a:t>	</a:t>
            </a:r>
            <a:r>
              <a:rPr lang="en-US" sz="3000" dirty="0" smtClean="0"/>
              <a:t>d. $495,880 less in salary related benefits</a:t>
            </a:r>
          </a:p>
          <a:p>
            <a:pPr marL="0" indent="0">
              <a:buNone/>
            </a:pPr>
            <a:endParaRPr lang="en-US" sz="3000" dirty="0" smtClean="0"/>
          </a:p>
          <a:p>
            <a:r>
              <a:rPr lang="en-US" dirty="0" smtClean="0"/>
              <a:t>$4,060,603 total in big ticket variances</a:t>
            </a:r>
            <a:endParaRPr lang="en-US" dirty="0"/>
          </a:p>
        </p:txBody>
      </p:sp>
    </p:spTree>
    <p:extLst>
      <p:ext uri="{BB962C8B-B14F-4D97-AF65-F5344CB8AC3E}">
        <p14:creationId xmlns:p14="http://schemas.microsoft.com/office/powerpoint/2010/main" val="35621982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FY11</a:t>
            </a:r>
            <a:endParaRPr lang="en-US" dirty="0"/>
          </a:p>
        </p:txBody>
      </p:sp>
      <p:sp>
        <p:nvSpPr>
          <p:cNvPr id="3" name="Content Placeholder 2"/>
          <p:cNvSpPr>
            <a:spLocks noGrp="1"/>
          </p:cNvSpPr>
          <p:nvPr>
            <p:ph idx="1"/>
          </p:nvPr>
        </p:nvSpPr>
        <p:spPr>
          <a:xfrm>
            <a:off x="52039" y="1219200"/>
            <a:ext cx="9067800" cy="6019800"/>
          </a:xfrm>
        </p:spPr>
        <p:txBody>
          <a:bodyPr/>
          <a:lstStyle/>
          <a:p>
            <a:r>
              <a:rPr lang="en-US" dirty="0" smtClean="0"/>
              <a:t>Predicted FB Usage 	= ($4,923,931)</a:t>
            </a:r>
          </a:p>
          <a:p>
            <a:r>
              <a:rPr lang="en-US" dirty="0" smtClean="0"/>
              <a:t>Actual FB increase 	</a:t>
            </a:r>
            <a:r>
              <a:rPr lang="en-US" u="sng" dirty="0" smtClean="0"/>
              <a:t>= $2,355,677</a:t>
            </a:r>
          </a:p>
          <a:p>
            <a:r>
              <a:rPr lang="en-US" dirty="0" smtClean="0"/>
              <a:t>Difference 		= $7,279,608</a:t>
            </a:r>
          </a:p>
          <a:p>
            <a:endParaRPr lang="en-US" dirty="0" smtClean="0"/>
          </a:p>
          <a:p>
            <a:r>
              <a:rPr lang="en-US" dirty="0" smtClean="0"/>
              <a:t>Reasons for Variance</a:t>
            </a:r>
          </a:p>
          <a:p>
            <a:pPr marL="0" indent="0">
              <a:buNone/>
            </a:pPr>
            <a:r>
              <a:rPr lang="en-US" dirty="0" smtClean="0"/>
              <a:t>	a. $2,953,600 Intensive Needs funding increase</a:t>
            </a:r>
          </a:p>
          <a:p>
            <a:pPr marL="0" indent="0">
              <a:buNone/>
            </a:pPr>
            <a:r>
              <a:rPr lang="en-US" dirty="0"/>
              <a:t>	</a:t>
            </a:r>
            <a:r>
              <a:rPr lang="en-US" dirty="0" smtClean="0"/>
              <a:t>b.    $889,250 Health cost accounting change</a:t>
            </a:r>
          </a:p>
          <a:p>
            <a:pPr marL="0" indent="0">
              <a:buNone/>
            </a:pPr>
            <a:r>
              <a:rPr lang="en-US" dirty="0"/>
              <a:t>	c</a:t>
            </a:r>
            <a:r>
              <a:rPr lang="en-US" dirty="0" smtClean="0"/>
              <a:t>. $1,468,811 Salary/Benefits Unfilled positions</a:t>
            </a:r>
          </a:p>
          <a:p>
            <a:pPr marL="0" indent="0">
              <a:buNone/>
            </a:pPr>
            <a:r>
              <a:rPr lang="en-US" dirty="0"/>
              <a:t>	</a:t>
            </a:r>
            <a:r>
              <a:rPr lang="en-US" dirty="0" smtClean="0"/>
              <a:t>d.    $364,466 Curriculum orders not received</a:t>
            </a:r>
          </a:p>
          <a:p>
            <a:pPr marL="0" indent="0">
              <a:buNone/>
            </a:pPr>
            <a:r>
              <a:rPr lang="en-US" dirty="0"/>
              <a:t>	</a:t>
            </a:r>
            <a:r>
              <a:rPr lang="en-US" dirty="0" smtClean="0"/>
              <a:t>e. $1,167,804 Prof-Tech Contracted and Purchased  	Services</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399548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KPBSD’s FY14 Budget</a:t>
            </a:r>
            <a:endParaRPr lang="en-US" dirty="0"/>
          </a:p>
        </p:txBody>
      </p:sp>
      <p:sp>
        <p:nvSpPr>
          <p:cNvPr id="3" name="Content Placeholder 2"/>
          <p:cNvSpPr>
            <a:spLocks noGrp="1"/>
          </p:cNvSpPr>
          <p:nvPr>
            <p:ph idx="1"/>
          </p:nvPr>
        </p:nvSpPr>
        <p:spPr/>
        <p:txBody>
          <a:bodyPr>
            <a:normAutofit/>
          </a:bodyPr>
          <a:lstStyle/>
          <a:p>
            <a:pPr indent="0">
              <a:buNone/>
            </a:pPr>
            <a:r>
              <a:rPr lang="en-US" sz="3200" dirty="0" smtClean="0"/>
              <a:t>Purpose of today’s worksession is to provide the Assembly with an overview of the District’s finances and specifically review FY14 budget considerations.  Finally, District wants to review previous three years of fund balance.</a:t>
            </a:r>
          </a:p>
          <a:p>
            <a:pPr indent="0">
              <a:buNone/>
            </a:pPr>
            <a:endParaRPr lang="en-US" sz="3200" dirty="0"/>
          </a:p>
          <a:p>
            <a:pPr indent="0">
              <a:buNone/>
            </a:pPr>
            <a:r>
              <a:rPr lang="en-US" sz="3200" dirty="0" smtClean="0"/>
              <a:t>District’s goal for FY14 is to maintain the whole. We want to keep existing  programs and staffing levels.</a:t>
            </a:r>
          </a:p>
          <a:p>
            <a:endParaRPr lang="en-US" sz="3200" dirty="0"/>
          </a:p>
          <a:p>
            <a:endParaRPr lang="en-US" sz="3200" dirty="0" smtClean="0"/>
          </a:p>
        </p:txBody>
      </p:sp>
    </p:spTree>
    <p:extLst>
      <p:ext uri="{BB962C8B-B14F-4D97-AF65-F5344CB8AC3E}">
        <p14:creationId xmlns:p14="http://schemas.microsoft.com/office/powerpoint/2010/main" val="97868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FY12</a:t>
            </a:r>
            <a:endParaRPr lang="en-US" dirty="0"/>
          </a:p>
        </p:txBody>
      </p:sp>
      <p:sp>
        <p:nvSpPr>
          <p:cNvPr id="3" name="Content Placeholder 2"/>
          <p:cNvSpPr>
            <a:spLocks noGrp="1"/>
          </p:cNvSpPr>
          <p:nvPr>
            <p:ph idx="1"/>
          </p:nvPr>
        </p:nvSpPr>
        <p:spPr/>
        <p:txBody>
          <a:bodyPr/>
          <a:lstStyle/>
          <a:p>
            <a:r>
              <a:rPr lang="en-US" dirty="0" smtClean="0"/>
              <a:t>Predicted FB Usage 	= ($3,524,030)</a:t>
            </a:r>
          </a:p>
          <a:p>
            <a:r>
              <a:rPr lang="en-US" dirty="0" smtClean="0"/>
              <a:t>Actual FB decrease 	</a:t>
            </a:r>
            <a:r>
              <a:rPr lang="en-US" u="sng" dirty="0" smtClean="0"/>
              <a:t>= ($2,994,764)</a:t>
            </a:r>
          </a:p>
          <a:p>
            <a:r>
              <a:rPr lang="en-US" dirty="0" smtClean="0"/>
              <a:t>Difference 		=       $529,266</a:t>
            </a:r>
          </a:p>
          <a:p>
            <a:endParaRPr lang="en-US" dirty="0" smtClean="0"/>
          </a:p>
          <a:p>
            <a:r>
              <a:rPr lang="en-US" dirty="0" smtClean="0"/>
              <a:t>Reasons for Variance</a:t>
            </a:r>
          </a:p>
          <a:p>
            <a:pPr marL="457200" lvl="1" indent="0">
              <a:buNone/>
            </a:pPr>
            <a:r>
              <a:rPr lang="en-US" dirty="0"/>
              <a:t>	</a:t>
            </a:r>
            <a:r>
              <a:rPr lang="en-US" dirty="0" smtClean="0"/>
              <a:t>a. $741,534 in unexpected Transportation funding from the State of Alaska</a:t>
            </a:r>
          </a:p>
          <a:p>
            <a:pPr marL="0" indent="0">
              <a:buNone/>
            </a:pPr>
            <a:endParaRPr lang="en-US" dirty="0" smtClean="0"/>
          </a:p>
          <a:p>
            <a:endParaRPr lang="en-US" dirty="0"/>
          </a:p>
        </p:txBody>
      </p:sp>
    </p:spTree>
    <p:extLst>
      <p:ext uri="{BB962C8B-B14F-4D97-AF65-F5344CB8AC3E}">
        <p14:creationId xmlns:p14="http://schemas.microsoft.com/office/powerpoint/2010/main" val="42170275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1472447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Points to Consider for KPBSD’s FY14 Budget</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dirty="0" smtClean="0"/>
              <a:t>KPBSD’s FY14 Budget has been introduced to school board- public meetings in February</a:t>
            </a:r>
          </a:p>
          <a:p>
            <a:pPr indent="0">
              <a:buNone/>
            </a:pPr>
            <a:endParaRPr lang="en-US" dirty="0" smtClean="0"/>
          </a:p>
          <a:p>
            <a:r>
              <a:rPr lang="en-US" dirty="0"/>
              <a:t>Enrollment</a:t>
            </a:r>
          </a:p>
          <a:p>
            <a:pPr lvl="1"/>
            <a:r>
              <a:rPr lang="en-US" dirty="0" smtClean="0"/>
              <a:t>FY13 8,892 (October count) up slightly from FY13 projection (8,871)</a:t>
            </a:r>
            <a:endParaRPr lang="en-US" dirty="0"/>
          </a:p>
          <a:p>
            <a:pPr lvl="1"/>
            <a:r>
              <a:rPr lang="en-US" dirty="0" smtClean="0"/>
              <a:t>FY14 projected enrollment is 8,873, </a:t>
            </a:r>
            <a:r>
              <a:rPr lang="en-US" dirty="0"/>
              <a:t>increase of </a:t>
            </a:r>
            <a:r>
              <a:rPr lang="en-US" dirty="0" smtClean="0"/>
              <a:t>113 from today’s enrollment</a:t>
            </a:r>
            <a:endParaRPr lang="en-US" dirty="0"/>
          </a:p>
          <a:p>
            <a:pPr indent="0">
              <a:buNone/>
            </a:pPr>
            <a:endParaRPr lang="en-US" dirty="0" smtClean="0"/>
          </a:p>
          <a:p>
            <a:r>
              <a:rPr lang="en-US" dirty="0" smtClean="0"/>
              <a:t>FY14 Budgeted Revenue</a:t>
            </a:r>
          </a:p>
          <a:p>
            <a:pPr lvl="1"/>
            <a:r>
              <a:rPr lang="en-US" dirty="0" smtClean="0"/>
              <a:t>Includes Governor’s one time funding increase ($1,741,904)</a:t>
            </a:r>
          </a:p>
          <a:p>
            <a:pPr lvl="1"/>
            <a:r>
              <a:rPr lang="en-US" dirty="0" smtClean="0"/>
              <a:t>Includes no increase from the borough ($43,000,000)</a:t>
            </a:r>
          </a:p>
          <a:p>
            <a:pPr lvl="1"/>
            <a:r>
              <a:rPr lang="en-US" dirty="0" smtClean="0"/>
              <a:t>Includes using $1,710,000 of health care fund balance</a:t>
            </a:r>
          </a:p>
          <a:p>
            <a:pPr lvl="1"/>
            <a:endParaRPr lang="en-US" dirty="0" smtClean="0"/>
          </a:p>
          <a:p>
            <a:r>
              <a:rPr lang="en-US" dirty="0" smtClean="0"/>
              <a:t>Staffing for FY14 is in motion- tenured contracts issued in March.  Most non-tenured contracts on hold until funding levels are clear.  </a:t>
            </a:r>
          </a:p>
          <a:p>
            <a:endParaRPr lang="en-US" dirty="0"/>
          </a:p>
          <a:p>
            <a:r>
              <a:rPr lang="en-US" dirty="0" smtClean="0"/>
              <a:t>District would like the Assembly to commit a funding level to district sooner rather than later.  Request to increase Borough’s contribution to $44,500,000 made in February</a:t>
            </a:r>
          </a:p>
          <a:p>
            <a:pPr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109573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 calcmode="lin" valueType="num">
                                      <p:cBhvr additive="base">
                                        <p:cTn id="4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anim calcmode="lin" valueType="num">
                                      <p:cBhvr additive="base">
                                        <p:cTn id="5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92878381"/>
              </p:ext>
            </p:extLst>
          </p:nvPr>
        </p:nvGraphicFramePr>
        <p:xfrm>
          <a:off x="533400" y="228600"/>
          <a:ext cx="8001000" cy="3088738"/>
        </p:xfrm>
        <a:graphic>
          <a:graphicData uri="http://schemas.openxmlformats.org/drawingml/2006/table">
            <a:tbl>
              <a:tblPr>
                <a:tableStyleId>{5C22544A-7EE6-4342-B048-85BDC9FD1C3A}</a:tableStyleId>
              </a:tblPr>
              <a:tblGrid>
                <a:gridCol w="4202117"/>
                <a:gridCol w="445679"/>
                <a:gridCol w="2334509"/>
                <a:gridCol w="1018695"/>
              </a:tblGrid>
              <a:tr h="246892">
                <a:tc gridSpan="4">
                  <a:txBody>
                    <a:bodyPr/>
                    <a:lstStyle/>
                    <a:p>
                      <a:pPr algn="ctr" fontAlgn="b"/>
                      <a:r>
                        <a:rPr lang="en-US" sz="2800" u="none" strike="noStrike" dirty="0">
                          <a:effectLst/>
                        </a:rPr>
                        <a:t>All Governmental Revenues and Expenditures </a:t>
                      </a:r>
                      <a:endParaRPr lang="en-US" sz="2800" b="0"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r>
              <a:tr h="246892">
                <a:tc gridSpan="4">
                  <a:txBody>
                    <a:bodyPr/>
                    <a:lstStyle/>
                    <a:p>
                      <a:pPr algn="ctr" fontAlgn="b"/>
                      <a:r>
                        <a:rPr lang="en-US" sz="2800" u="none" strike="noStrike" dirty="0">
                          <a:effectLst/>
                        </a:rPr>
                        <a:t>FY14 Preliminary Budget</a:t>
                      </a:r>
                      <a:endParaRPr lang="en-US" sz="2800" b="0"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r>
              <a:tr h="246892">
                <a:tc>
                  <a:txBody>
                    <a:bodyPr/>
                    <a:lstStyle/>
                    <a:p>
                      <a:pPr algn="l" fontAlgn="b"/>
                      <a:r>
                        <a:rPr lang="en-US" sz="1400" u="none" strike="noStrike" dirty="0">
                          <a:effectLst/>
                        </a:rPr>
                        <a:t>Revenue:</a:t>
                      </a:r>
                      <a:endParaRPr lang="en-US" sz="1400" b="0" i="0" u="none" strike="noStrike" dirty="0">
                        <a:solidFill>
                          <a:srgbClr val="000000"/>
                        </a:solidFill>
                        <a:effectLst/>
                        <a:latin typeface="Calibri"/>
                      </a:endParaRPr>
                    </a:p>
                  </a:txBody>
                  <a:tcPr marL="9525" marR="9525" marT="9525" marB="0" anchor="b"/>
                </a:tc>
                <a:tc>
                  <a:txBody>
                    <a:bodyPr/>
                    <a:lstStyle/>
                    <a:p>
                      <a:pPr algn="l" fontAlgn="b"/>
                      <a:endParaRPr lang="en-US" sz="1400" b="0" i="0" u="none" strike="noStrike" dirty="0">
                        <a:solidFill>
                          <a:srgbClr val="000000"/>
                        </a:solidFill>
                        <a:effectLst/>
                        <a:latin typeface="Calibri"/>
                      </a:endParaRPr>
                    </a:p>
                  </a:txBody>
                  <a:tcPr marL="9525" marR="9525" marT="9525" marB="0" anchor="b"/>
                </a:tc>
                <a:tc>
                  <a:txBody>
                    <a:bodyPr/>
                    <a:lstStyle/>
                    <a:p>
                      <a:pPr algn="l" fontAlgn="b"/>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r>
              <a:tr h="246892">
                <a:tc>
                  <a:txBody>
                    <a:bodyPr/>
                    <a:lstStyle/>
                    <a:p>
                      <a:pPr algn="l" fontAlgn="b"/>
                      <a:r>
                        <a:rPr lang="en-US" sz="1400" u="none" strike="noStrike">
                          <a:effectLst/>
                        </a:rPr>
                        <a:t>  General Fund</a:t>
                      </a:r>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400" b="0" i="0" u="none" strike="noStrike">
                        <a:solidFill>
                          <a:srgbClr val="000000"/>
                        </a:solidFill>
                        <a:effectLst/>
                        <a:latin typeface="Calibri"/>
                      </a:endParaRPr>
                    </a:p>
                  </a:txBody>
                  <a:tcPr marL="9525" marR="9525" marT="9525" marB="0" anchor="b"/>
                </a:tc>
                <a:tc>
                  <a:txBody>
                    <a:bodyPr/>
                    <a:lstStyle/>
                    <a:p>
                      <a:pPr algn="l" fontAlgn="b"/>
                      <a:r>
                        <a:rPr lang="en-US" sz="1400" u="none" strike="noStrike" dirty="0">
                          <a:effectLst/>
                        </a:rPr>
                        <a:t> $                   146,825,204 </a:t>
                      </a:r>
                      <a:endParaRPr lang="en-US" sz="1400" b="0" i="0" u="none" strike="noStrike" dirty="0">
                        <a:solidFill>
                          <a:srgbClr val="000000"/>
                        </a:solidFill>
                        <a:effectLst/>
                        <a:latin typeface="Calibri"/>
                      </a:endParaRPr>
                    </a:p>
                  </a:txBody>
                  <a:tcPr marL="9525" marR="9525" marT="9525" marB="0" anchor="b"/>
                </a:tc>
                <a:tc>
                  <a:txBody>
                    <a:bodyPr/>
                    <a:lstStyle/>
                    <a:p>
                      <a:pPr marL="0" indent="0" algn="l" fontAlgn="b">
                        <a:buFont typeface="Arial" charset="0"/>
                        <a:buNone/>
                      </a:pPr>
                      <a:r>
                        <a:rPr lang="en-US" sz="1100" u="none" strike="noStrike" dirty="0" smtClean="0">
                          <a:effectLst/>
                        </a:rPr>
                        <a:t>Includes </a:t>
                      </a:r>
                      <a:r>
                        <a:rPr lang="en-US" sz="1100" u="none" strike="noStrike" dirty="0" err="1" smtClean="0">
                          <a:effectLst/>
                        </a:rPr>
                        <a:t>Gov’s</a:t>
                      </a:r>
                      <a:endParaRPr lang="en-US" sz="1100" u="none" strike="noStrike" dirty="0" smtClean="0">
                        <a:effectLst/>
                      </a:endParaRPr>
                    </a:p>
                    <a:p>
                      <a:pPr marL="0" indent="0" algn="l" fontAlgn="b">
                        <a:buFont typeface="Arial" charset="0"/>
                        <a:buNone/>
                      </a:pPr>
                      <a:r>
                        <a:rPr lang="en-US" sz="1100" b="0" i="0" u="none" strike="noStrike" dirty="0" smtClean="0">
                          <a:solidFill>
                            <a:srgbClr val="000000"/>
                          </a:solidFill>
                          <a:effectLst/>
                          <a:latin typeface="Calibri"/>
                        </a:rPr>
                        <a:t>increase</a:t>
                      </a:r>
                      <a:endParaRPr lang="en-US" sz="1100" b="0" i="0" u="none" strike="noStrike" dirty="0">
                        <a:solidFill>
                          <a:srgbClr val="000000"/>
                        </a:solidFill>
                        <a:effectLst/>
                        <a:latin typeface="Calibri"/>
                      </a:endParaRPr>
                    </a:p>
                  </a:txBody>
                  <a:tcPr marL="9525" marR="9525" marT="9525" marB="0" anchor="b"/>
                </a:tc>
              </a:tr>
              <a:tr h="446875">
                <a:tc>
                  <a:txBody>
                    <a:bodyPr/>
                    <a:lstStyle/>
                    <a:p>
                      <a:pPr algn="l" fontAlgn="b"/>
                      <a:r>
                        <a:rPr lang="en-US" sz="1400" u="none" strike="noStrike">
                          <a:effectLst/>
                        </a:rPr>
                        <a:t>  Other Special Revenue</a:t>
                      </a:r>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400" b="0" i="0" u="none" strike="noStrike">
                        <a:solidFill>
                          <a:srgbClr val="000000"/>
                        </a:solidFill>
                        <a:effectLst/>
                        <a:latin typeface="Calibri"/>
                      </a:endParaRPr>
                    </a:p>
                  </a:txBody>
                  <a:tcPr marL="9525" marR="9525" marT="9525" marB="0" anchor="b"/>
                </a:tc>
                <a:tc>
                  <a:txBody>
                    <a:bodyPr/>
                    <a:lstStyle/>
                    <a:p>
                      <a:pPr algn="l" fontAlgn="b"/>
                      <a:r>
                        <a:rPr lang="en-US" sz="1400" u="none" strike="noStrike" dirty="0">
                          <a:effectLst/>
                        </a:rPr>
                        <a:t>                           8,455,000 </a:t>
                      </a:r>
                      <a:endParaRPr lang="en-US" sz="14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r>
              <a:tr h="446875">
                <a:tc>
                  <a:txBody>
                    <a:bodyPr/>
                    <a:lstStyle/>
                    <a:p>
                      <a:pPr algn="l" fontAlgn="b"/>
                      <a:r>
                        <a:rPr lang="en-US" sz="1400" u="none" strike="noStrike">
                          <a:effectLst/>
                        </a:rPr>
                        <a:t>  Pupil Transportation</a:t>
                      </a:r>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400" b="0" i="0" u="none" strike="noStrike">
                        <a:solidFill>
                          <a:srgbClr val="000000"/>
                        </a:solidFill>
                        <a:effectLst/>
                        <a:latin typeface="Calibri"/>
                      </a:endParaRPr>
                    </a:p>
                  </a:txBody>
                  <a:tcPr marL="9525" marR="9525" marT="9525" marB="0" anchor="b"/>
                </a:tc>
                <a:tc>
                  <a:txBody>
                    <a:bodyPr/>
                    <a:lstStyle/>
                    <a:p>
                      <a:pPr algn="l" fontAlgn="b"/>
                      <a:r>
                        <a:rPr lang="en-US" sz="1400" u="none" strike="noStrike" dirty="0">
                          <a:effectLst/>
                        </a:rPr>
                        <a:t>                           6,750,000 </a:t>
                      </a:r>
                      <a:endParaRPr lang="en-US" sz="1400" b="0" i="0" u="none"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dirty="0">
                        <a:solidFill>
                          <a:srgbClr val="000000"/>
                        </a:solidFill>
                        <a:effectLst/>
                        <a:latin typeface="Calibri"/>
                      </a:endParaRPr>
                    </a:p>
                  </a:txBody>
                  <a:tcPr marL="9525" marR="9525" marT="9525" marB="0" anchor="b"/>
                </a:tc>
              </a:tr>
              <a:tr h="446875">
                <a:tc>
                  <a:txBody>
                    <a:bodyPr/>
                    <a:lstStyle/>
                    <a:p>
                      <a:pPr algn="l" fontAlgn="b"/>
                      <a:r>
                        <a:rPr lang="en-US" sz="1400" u="none" strike="noStrike">
                          <a:effectLst/>
                        </a:rPr>
                        <a:t>  Food Service Fund</a:t>
                      </a:r>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400" b="0" i="0" u="sng" strike="noStrike">
                        <a:solidFill>
                          <a:srgbClr val="000000"/>
                        </a:solidFill>
                        <a:effectLst/>
                        <a:latin typeface="Calibri"/>
                      </a:endParaRPr>
                    </a:p>
                  </a:txBody>
                  <a:tcPr marL="9525" marR="9525" marT="9525" marB="0" anchor="b"/>
                </a:tc>
                <a:tc>
                  <a:txBody>
                    <a:bodyPr/>
                    <a:lstStyle/>
                    <a:p>
                      <a:pPr algn="l" fontAlgn="b"/>
                      <a:r>
                        <a:rPr lang="en-US" sz="1400" u="sng" strike="noStrike" dirty="0">
                          <a:effectLst/>
                        </a:rPr>
                        <a:t>                           3,750,000 </a:t>
                      </a:r>
                      <a:endParaRPr lang="en-US" sz="1400" b="0" i="0" u="sng"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a:solidFill>
                          <a:srgbClr val="000000"/>
                        </a:solidFill>
                        <a:effectLst/>
                        <a:latin typeface="Calibri"/>
                      </a:endParaRPr>
                    </a:p>
                  </a:txBody>
                  <a:tcPr marL="9525" marR="9525" marT="9525" marB="0" anchor="b"/>
                </a:tc>
              </a:tr>
              <a:tr h="283926">
                <a:tc>
                  <a:txBody>
                    <a:bodyPr/>
                    <a:lstStyle/>
                    <a:p>
                      <a:pPr algn="l" fontAlgn="b"/>
                      <a:r>
                        <a:rPr lang="en-US" sz="1400" u="none" strike="noStrike">
                          <a:effectLst/>
                        </a:rPr>
                        <a:t>Total Governmental Funds Revenue: </a:t>
                      </a:r>
                      <a:endParaRPr lang="en-US" sz="1400" b="0" i="0" u="none" strike="noStrike">
                        <a:solidFill>
                          <a:srgbClr val="000000"/>
                        </a:solidFill>
                        <a:effectLst/>
                        <a:latin typeface="Calibri"/>
                      </a:endParaRPr>
                    </a:p>
                  </a:txBody>
                  <a:tcPr marL="9525" marR="9525" marT="9525" marB="0" anchor="b"/>
                </a:tc>
                <a:tc>
                  <a:txBody>
                    <a:bodyPr/>
                    <a:lstStyle/>
                    <a:p>
                      <a:pPr algn="l" fontAlgn="b"/>
                      <a:endParaRPr lang="en-US" sz="1400" b="0" i="0" u="dbl" strike="noStrike">
                        <a:solidFill>
                          <a:srgbClr val="000000"/>
                        </a:solidFill>
                        <a:effectLst/>
                        <a:latin typeface="Calibri"/>
                      </a:endParaRPr>
                    </a:p>
                  </a:txBody>
                  <a:tcPr marL="9525" marR="9525" marT="9525" marB="0" anchor="b"/>
                </a:tc>
                <a:tc>
                  <a:txBody>
                    <a:bodyPr/>
                    <a:lstStyle/>
                    <a:p>
                      <a:pPr algn="l" fontAlgn="b"/>
                      <a:r>
                        <a:rPr lang="en-US" sz="1400" u="dbl" strike="noStrike" dirty="0">
                          <a:effectLst/>
                        </a:rPr>
                        <a:t> $                   165,780,204 </a:t>
                      </a:r>
                      <a:endParaRPr lang="en-US" sz="1400" b="0" i="0" u="dbl" strike="noStrike" dirty="0">
                        <a:solidFill>
                          <a:srgbClr val="000000"/>
                        </a:solidFill>
                        <a:effectLst/>
                        <a:latin typeface="Calibri"/>
                      </a:endParaRPr>
                    </a:p>
                  </a:txBody>
                  <a:tcPr marL="9525" marR="9525" marT="9525" marB="0" anchor="b"/>
                </a:tc>
                <a:tc>
                  <a:txBody>
                    <a:bodyPr/>
                    <a:lstStyle/>
                    <a:p>
                      <a:pPr algn="l" fontAlgn="b"/>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4" name="Chart 3"/>
          <p:cNvGraphicFramePr>
            <a:graphicFrameLocks/>
          </p:cNvGraphicFramePr>
          <p:nvPr>
            <p:extLst>
              <p:ext uri="{D42A27DB-BD31-4B8C-83A1-F6EECF244321}">
                <p14:modId xmlns:p14="http://schemas.microsoft.com/office/powerpoint/2010/main" val="2247975477"/>
              </p:ext>
            </p:extLst>
          </p:nvPr>
        </p:nvGraphicFramePr>
        <p:xfrm>
          <a:off x="1752600" y="3490232"/>
          <a:ext cx="4953000" cy="34004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12074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151089246"/>
              </p:ext>
            </p:extLst>
          </p:nvPr>
        </p:nvGraphicFramePr>
        <p:xfrm>
          <a:off x="152400" y="76200"/>
          <a:ext cx="8839199" cy="6286752"/>
        </p:xfrm>
        <a:graphic>
          <a:graphicData uri="http://schemas.openxmlformats.org/drawingml/2006/table">
            <a:tbl>
              <a:tblPr>
                <a:tableStyleId>{5C22544A-7EE6-4342-B048-85BDC9FD1C3A}</a:tableStyleId>
              </a:tblPr>
              <a:tblGrid>
                <a:gridCol w="570272"/>
                <a:gridCol w="1197568"/>
                <a:gridCol w="955204"/>
                <a:gridCol w="955204"/>
                <a:gridCol w="955204"/>
                <a:gridCol w="270879"/>
                <a:gridCol w="1525474"/>
                <a:gridCol w="541758"/>
                <a:gridCol w="1197568"/>
                <a:gridCol w="670068"/>
              </a:tblGrid>
              <a:tr h="305623">
                <a:tc gridSpan="10">
                  <a:txBody>
                    <a:bodyPr/>
                    <a:lstStyle/>
                    <a:p>
                      <a:pPr algn="ctr" fontAlgn="b"/>
                      <a:r>
                        <a:rPr lang="en-US" sz="2000" u="none" strike="noStrike" dirty="0">
                          <a:effectLst/>
                        </a:rPr>
                        <a:t>Kenai Peninsula Borough School District</a:t>
                      </a:r>
                      <a:endParaRPr lang="en-US" sz="2000" b="1" i="0" u="none" strike="noStrike" dirty="0">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1482">
                <a:tc gridSpan="10">
                  <a:txBody>
                    <a:bodyPr/>
                    <a:lstStyle/>
                    <a:p>
                      <a:pPr algn="ctr" fontAlgn="b"/>
                      <a:r>
                        <a:rPr lang="en-US" sz="2000" u="none" strike="noStrike" dirty="0">
                          <a:effectLst/>
                        </a:rPr>
                        <a:t>FY14 Preliminary General Fund Budget</a:t>
                      </a:r>
                      <a:endParaRPr lang="en-US" sz="2000" b="1" i="0" u="none" strike="noStrike" dirty="0">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7409">
                <a:tc>
                  <a:txBody>
                    <a:bodyPr/>
                    <a:lstStyle/>
                    <a:p>
                      <a:pPr algn="l" fontAlgn="b"/>
                      <a:endParaRPr lang="en-US" sz="1000" b="1" i="0" u="none" strike="noStrike" dirty="0">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c>
                  <a:txBody>
                    <a:bodyPr/>
                    <a:lstStyle/>
                    <a:p>
                      <a:pPr algn="l" fontAlgn="b"/>
                      <a:endParaRPr lang="en-US" sz="1000" b="0" i="0" u="none" strike="noStrike" dirty="0">
                        <a:effectLst/>
                        <a:latin typeface="Arial"/>
                      </a:endParaRPr>
                    </a:p>
                  </a:txBody>
                  <a:tcPr marL="9525" marR="9525" marT="9525" marB="0" anchor="b"/>
                </a:tc>
                <a:tc>
                  <a:txBody>
                    <a:bodyPr/>
                    <a:lstStyle/>
                    <a:p>
                      <a:pPr algn="l" fontAlgn="b"/>
                      <a:endParaRPr lang="en-US" sz="1000" b="0" i="0" u="none" strike="noStrike" dirty="0">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c>
                  <a:txBody>
                    <a:bodyPr/>
                    <a:lstStyle/>
                    <a:p>
                      <a:pPr algn="l" fontAlgn="b"/>
                      <a:endParaRPr lang="en-US" sz="1000" b="0" i="0" u="none" strike="noStrike" dirty="0">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c>
                  <a:txBody>
                    <a:bodyPr/>
                    <a:lstStyle/>
                    <a:p>
                      <a:pPr algn="l" fontAlgn="b"/>
                      <a:endParaRPr lang="en-US" sz="1000" b="0" i="0" u="none" strike="noStrike">
                        <a:effectLst/>
                        <a:latin typeface="Arial"/>
                      </a:endParaRPr>
                    </a:p>
                  </a:txBody>
                  <a:tcPr marL="9525" marR="9525" marT="9525" marB="0" anchor="b"/>
                </a:tc>
              </a:tr>
              <a:tr h="291482">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349283">
                <a:tc gridSpan="10">
                  <a:txBody>
                    <a:bodyPr/>
                    <a:lstStyle/>
                    <a:p>
                      <a:pPr algn="ctr" fontAlgn="b"/>
                      <a:r>
                        <a:rPr lang="en-US" sz="2000" u="none" strike="noStrike" dirty="0">
                          <a:effectLst/>
                        </a:rPr>
                        <a:t>Revenue</a:t>
                      </a:r>
                      <a:endParaRPr lang="en-US" sz="2000" b="1" i="0" u="none" strike="noStrike" dirty="0">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4132">
                <a:tc gridSpan="2">
                  <a:txBody>
                    <a:bodyPr/>
                    <a:lstStyle/>
                    <a:p>
                      <a:pPr algn="l" fontAlgn="b"/>
                      <a:r>
                        <a:rPr lang="en-US" sz="2000" u="none" strike="noStrike" dirty="0">
                          <a:effectLst/>
                        </a:rPr>
                        <a:t>Local Effort</a:t>
                      </a:r>
                      <a:endParaRPr lang="en-US" sz="2000" b="1" i="0" u="none" strike="noStrike" dirty="0">
                        <a:effectLst/>
                        <a:latin typeface="Arial"/>
                      </a:endParaRPr>
                    </a:p>
                  </a:txBody>
                  <a:tcPr marL="9525" marR="9525" marT="9525" marB="0" anchor="b"/>
                </a:tc>
                <a:tc hMerge="1">
                  <a:txBody>
                    <a:bodyPr/>
                    <a:lstStyle/>
                    <a:p>
                      <a:endParaRPr lang="en-US"/>
                    </a:p>
                  </a:txBody>
                  <a:tcPr/>
                </a:tc>
                <a:tc>
                  <a:txBody>
                    <a:bodyPr/>
                    <a:lstStyle/>
                    <a:p>
                      <a:pPr algn="l" fontAlgn="b"/>
                      <a:endParaRPr lang="en-US" sz="2000" b="1"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dirty="0" smtClean="0">
                          <a:effectLst/>
                        </a:rPr>
                        <a:t>$43,000,000 </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a:effectLst/>
                        </a:rPr>
                        <a:t>29.29%</a:t>
                      </a:r>
                      <a:endParaRPr lang="en-US" sz="2000" b="0" i="0" u="none" strike="noStrike">
                        <a:effectLst/>
                        <a:latin typeface="Arial"/>
                      </a:endParaRPr>
                    </a:p>
                  </a:txBody>
                  <a:tcPr marL="9525" marR="9525" marT="9525" marB="0" anchor="b"/>
                </a:tc>
                <a:tc>
                  <a:txBody>
                    <a:bodyPr/>
                    <a:lstStyle/>
                    <a:p>
                      <a:pPr algn="ctr" fontAlgn="b"/>
                      <a:endParaRPr lang="en-US" sz="2000" b="1" i="0" u="none" strike="noStrike">
                        <a:effectLst/>
                        <a:latin typeface="Arial"/>
                      </a:endParaRPr>
                    </a:p>
                  </a:txBody>
                  <a:tcPr marL="9525" marR="9525" marT="9525" marB="0" anchor="b"/>
                </a:tc>
              </a:tr>
              <a:tr h="574132">
                <a:tc gridSpan="2">
                  <a:txBody>
                    <a:bodyPr/>
                    <a:lstStyle/>
                    <a:p>
                      <a:pPr algn="l" fontAlgn="b"/>
                      <a:r>
                        <a:rPr lang="en-US" sz="2000" u="none" strike="noStrike">
                          <a:effectLst/>
                        </a:rPr>
                        <a:t>State Revenue</a:t>
                      </a:r>
                      <a:endParaRPr lang="en-US" sz="2000" b="1" i="0" u="none" strike="noStrike">
                        <a:effectLst/>
                        <a:latin typeface="Arial"/>
                      </a:endParaRPr>
                    </a:p>
                  </a:txBody>
                  <a:tcPr marL="9525" marR="9525" marT="9525" marB="0" anchor="b"/>
                </a:tc>
                <a:tc hMerge="1">
                  <a:txBody>
                    <a:bodyPr/>
                    <a:lstStyle/>
                    <a:p>
                      <a:endParaRPr lang="en-US"/>
                    </a:p>
                  </a:txBody>
                  <a:tcPr/>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r>
                        <a:rPr lang="en-US" sz="2000" u="none" strike="noStrike">
                          <a:effectLst/>
                        </a:rPr>
                        <a:t>      98,197,300 </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a:effectLst/>
                        </a:rPr>
                        <a:t>66.87%</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291482">
                <a:tc gridSpan="4">
                  <a:txBody>
                    <a:bodyPr/>
                    <a:lstStyle/>
                    <a:p>
                      <a:pPr algn="l" fontAlgn="b"/>
                      <a:r>
                        <a:rPr lang="en-US" sz="2000" u="none" strike="noStrike">
                          <a:effectLst/>
                        </a:rPr>
                        <a:t>State Revenue - One Time</a:t>
                      </a:r>
                      <a:endParaRPr lang="en-US" sz="2000" b="1" i="0" u="none" strike="noStrike">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r>
                        <a:rPr lang="en-US" sz="2000" u="none" strike="noStrike" dirty="0">
                          <a:effectLst/>
                        </a:rPr>
                        <a:t>        </a:t>
                      </a:r>
                      <a:r>
                        <a:rPr lang="en-US" sz="2000" u="none" strike="noStrike" dirty="0" smtClean="0">
                          <a:effectLst/>
                        </a:rPr>
                        <a:t> 1,741,904 </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a:effectLst/>
                        </a:rPr>
                        <a:t>1.19%</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574132">
                <a:tc gridSpan="3">
                  <a:txBody>
                    <a:bodyPr/>
                    <a:lstStyle/>
                    <a:p>
                      <a:pPr algn="l" fontAlgn="b"/>
                      <a:r>
                        <a:rPr lang="en-US" sz="2000" u="none" strike="noStrike" dirty="0">
                          <a:effectLst/>
                        </a:rPr>
                        <a:t>Federal Revenue</a:t>
                      </a:r>
                      <a:endParaRPr lang="en-US" sz="2000" b="1" i="0" u="none" strike="noStrike" dirty="0">
                        <a:effectLst/>
                        <a:latin typeface="Arial"/>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r>
                        <a:rPr lang="en-US" sz="2000" u="none" strike="noStrike" dirty="0">
                          <a:effectLst/>
                        </a:rPr>
                        <a:t>           450,000 </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a:effectLst/>
                        </a:rPr>
                        <a:t>0.31%</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574132">
                <a:tc gridSpan="2">
                  <a:txBody>
                    <a:bodyPr/>
                    <a:lstStyle/>
                    <a:p>
                      <a:pPr algn="l" fontAlgn="b"/>
                      <a:r>
                        <a:rPr lang="en-US" sz="2000" u="none" strike="noStrike" dirty="0">
                          <a:effectLst/>
                        </a:rPr>
                        <a:t>Other Revenue </a:t>
                      </a:r>
                      <a:endParaRPr lang="en-US" sz="2000" b="1" i="0" u="none" strike="noStrike" dirty="0">
                        <a:effectLst/>
                        <a:latin typeface="Arial"/>
                      </a:endParaRPr>
                    </a:p>
                  </a:txBody>
                  <a:tcPr marL="9525" marR="9525" marT="9525" marB="0" anchor="b"/>
                </a:tc>
                <a:tc hMerge="1">
                  <a:txBody>
                    <a:bodyPr/>
                    <a:lstStyle/>
                    <a:p>
                      <a:endParaRPr lang="en-US"/>
                    </a:p>
                  </a:txBody>
                  <a:tcPr/>
                </a:tc>
                <a:tc gridSpan="4">
                  <a:txBody>
                    <a:bodyPr/>
                    <a:lstStyle/>
                    <a:p>
                      <a:pPr algn="l" fontAlgn="b"/>
                      <a:r>
                        <a:rPr lang="en-US" sz="2000" u="none" strike="noStrike" dirty="0" smtClean="0">
                          <a:effectLst/>
                        </a:rPr>
                        <a:t>   (Investment Earnings, E-          Rate</a:t>
                      </a:r>
                      <a:r>
                        <a:rPr lang="en-US" sz="2000" u="none" strike="noStrike" dirty="0">
                          <a:effectLst/>
                        </a:rPr>
                        <a:t>, Rent)</a:t>
                      </a:r>
                      <a:endParaRPr lang="en-US" sz="2000" b="0" i="0" u="none" strike="noStrike" dirty="0">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2000" u="none" strike="noStrike" dirty="0">
                          <a:effectLst/>
                        </a:rPr>
                        <a:t>        1,726,000 </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r" fontAlgn="b"/>
                      <a:r>
                        <a:rPr lang="en-US" sz="2000" u="none" strike="noStrike" dirty="0">
                          <a:effectLst/>
                        </a:rPr>
                        <a:t>1.18%</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574132">
                <a:tc gridSpan="5">
                  <a:txBody>
                    <a:bodyPr/>
                    <a:lstStyle/>
                    <a:p>
                      <a:pPr algn="l" fontAlgn="b"/>
                      <a:r>
                        <a:rPr lang="en-US" sz="2000" u="none" strike="noStrike">
                          <a:effectLst/>
                        </a:rPr>
                        <a:t>Allocation of Fund Balance - Self Insurance</a:t>
                      </a:r>
                      <a:endParaRPr lang="en-US" sz="2000" b="1" i="0" u="none" strike="noStrike">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a:effectLst/>
                        <a:latin typeface="Arial"/>
                      </a:endParaRPr>
                    </a:p>
                  </a:txBody>
                  <a:tcPr marL="9525" marR="9525" marT="9525" marB="0" anchor="b"/>
                </a:tc>
                <a:tc>
                  <a:txBody>
                    <a:bodyPr/>
                    <a:lstStyle/>
                    <a:p>
                      <a:pPr algn="l" fontAlgn="b"/>
                      <a:r>
                        <a:rPr lang="en-US" sz="2000" u="none" strike="noStrike">
                          <a:effectLst/>
                        </a:rPr>
                        <a:t>        1,710,000 </a:t>
                      </a:r>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r" fontAlgn="b"/>
                      <a:r>
                        <a:rPr lang="en-US" sz="2000" u="none" strike="noStrike">
                          <a:effectLst/>
                        </a:rPr>
                        <a:t>1.16%</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291482">
                <a:tc gridSpan="5">
                  <a:txBody>
                    <a:bodyPr/>
                    <a:lstStyle/>
                    <a:p>
                      <a:pPr algn="l" fontAlgn="b"/>
                      <a:r>
                        <a:rPr lang="en-US" sz="2000" u="none" strike="noStrike">
                          <a:effectLst/>
                        </a:rPr>
                        <a:t>Allocation of Fund Balance - General</a:t>
                      </a:r>
                      <a:endParaRPr lang="en-US" sz="2000" b="1" i="0" u="none" strike="noStrike">
                        <a:effectLst/>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endParaRPr lang="en-US" sz="2000" b="0" i="0" u="none" strike="noStrike">
                        <a:effectLst/>
                        <a:latin typeface="Arial"/>
                      </a:endParaRPr>
                    </a:p>
                  </a:txBody>
                  <a:tcPr marL="9525" marR="9525" marT="9525" marB="0" anchor="b"/>
                </a:tc>
                <a:tc>
                  <a:txBody>
                    <a:bodyPr/>
                    <a:lstStyle/>
                    <a:p>
                      <a:pPr algn="r" fontAlgn="b"/>
                      <a:r>
                        <a:rPr lang="en-US" sz="2000" u="none" strike="noStrike" dirty="0" smtClean="0">
                          <a:effectLst/>
                        </a:rPr>
                        <a:t>0</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dirty="0">
                          <a:effectLst/>
                        </a:rPr>
                        <a:t>0.00%</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291482">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574132">
                <a:tc gridSpan="3">
                  <a:txBody>
                    <a:bodyPr/>
                    <a:lstStyle/>
                    <a:p>
                      <a:pPr algn="l" fontAlgn="b"/>
                      <a:r>
                        <a:rPr lang="en-US" sz="2000" u="none" strike="noStrike">
                          <a:effectLst/>
                        </a:rPr>
                        <a:t>Total Revenue Budget</a:t>
                      </a:r>
                      <a:endParaRPr lang="en-US" sz="2000" b="1" i="0" u="none" strike="noStrike">
                        <a:effectLst/>
                        <a:latin typeface="Arial"/>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r>
                        <a:rPr lang="en-US" sz="2000" u="none" strike="noStrike">
                          <a:effectLst/>
                        </a:rPr>
                        <a:t> $ 146,825,204 </a:t>
                      </a:r>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r" fontAlgn="b"/>
                      <a:r>
                        <a:rPr lang="en-US" sz="2000" u="none" strike="noStrike" dirty="0">
                          <a:effectLst/>
                        </a:rPr>
                        <a:t>100.00%</a:t>
                      </a:r>
                      <a:endParaRPr lang="en-US" sz="2000" b="0" i="0" u="none" strike="noStrike" dirty="0">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r>
              <a:tr h="291482">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c>
                  <a:txBody>
                    <a:bodyPr/>
                    <a:lstStyle/>
                    <a:p>
                      <a:pPr algn="l" fontAlgn="b"/>
                      <a:endParaRPr lang="en-US" sz="2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3357003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dirty="0" smtClean="0"/>
              <a:t>FY14 Budgeted General Fund Revenue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905830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2545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91896550"/>
              </p:ext>
            </p:extLst>
          </p:nvPr>
        </p:nvGraphicFramePr>
        <p:xfrm>
          <a:off x="228600" y="228600"/>
          <a:ext cx="8839200" cy="6337002"/>
        </p:xfrm>
        <a:graphic>
          <a:graphicData uri="http://schemas.openxmlformats.org/drawingml/2006/table">
            <a:tbl>
              <a:tblPr>
                <a:tableStyleId>{5C22544A-7EE6-4342-B048-85BDC9FD1C3A}</a:tableStyleId>
              </a:tblPr>
              <a:tblGrid>
                <a:gridCol w="1051317"/>
                <a:gridCol w="600752"/>
                <a:gridCol w="103254"/>
                <a:gridCol w="112641"/>
                <a:gridCol w="1113896"/>
                <a:gridCol w="112641"/>
                <a:gridCol w="863583"/>
                <a:gridCol w="112641"/>
                <a:gridCol w="1113896"/>
                <a:gridCol w="112641"/>
                <a:gridCol w="801004"/>
                <a:gridCol w="112641"/>
                <a:gridCol w="1113896"/>
                <a:gridCol w="112641"/>
                <a:gridCol w="801004"/>
                <a:gridCol w="600752"/>
              </a:tblGrid>
              <a:tr h="209820">
                <a:tc>
                  <a:txBody>
                    <a:bodyPr/>
                    <a:lstStyle/>
                    <a:p>
                      <a:pPr algn="ctr" fontAlgn="b"/>
                      <a:endParaRPr lang="en-US" sz="1300" b="0" i="0" u="none" strike="noStrike" dirty="0">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l"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l" fontAlgn="b"/>
                      <a:endParaRPr lang="en-US" sz="1300" b="0" i="0" u="none" strike="noStrike">
                        <a:effectLst/>
                        <a:latin typeface="Arial"/>
                      </a:endParaRPr>
                    </a:p>
                  </a:txBody>
                  <a:tcPr marL="8742" marR="8742" marT="8742" marB="0" anchor="b"/>
                </a:tc>
                <a:tc>
                  <a:txBody>
                    <a:bodyPr/>
                    <a:lstStyle/>
                    <a:p>
                      <a:pPr algn="l" fontAlgn="b"/>
                      <a:endParaRPr lang="en-US" sz="1300" b="0" i="0" u="none" strike="noStrike">
                        <a:effectLst/>
                        <a:latin typeface="Arial"/>
                      </a:endParaRPr>
                    </a:p>
                  </a:txBody>
                  <a:tcPr marL="8742" marR="8742" marT="8742" marB="0" anchor="b"/>
                </a:tc>
                <a:tc>
                  <a:txBody>
                    <a:bodyPr/>
                    <a:lstStyle/>
                    <a:p>
                      <a:pPr algn="l" fontAlgn="b"/>
                      <a:endParaRPr lang="en-US" sz="1300" b="0" i="0" u="none" strike="noStrike">
                        <a:effectLst/>
                        <a:latin typeface="Arial"/>
                      </a:endParaRPr>
                    </a:p>
                  </a:txBody>
                  <a:tcPr marL="8742" marR="8742" marT="8742" marB="0" anchor="b"/>
                </a:tc>
                <a:tc>
                  <a:txBody>
                    <a:bodyPr/>
                    <a:lstStyle/>
                    <a:p>
                      <a:pPr algn="ctr" fontAlgn="b"/>
                      <a:endParaRPr lang="en-US" sz="1300" b="0" i="0" u="none" strike="noStrike">
                        <a:effectLst/>
                        <a:latin typeface="Arial"/>
                      </a:endParaRPr>
                    </a:p>
                  </a:txBody>
                  <a:tcPr marL="8742" marR="8742" marT="8742" marB="0" anchor="b"/>
                </a:tc>
                <a:tc>
                  <a:txBody>
                    <a:bodyPr/>
                    <a:lstStyle/>
                    <a:p>
                      <a:pPr algn="l" fontAlgn="b"/>
                      <a:endParaRPr lang="en-US" sz="1300" b="0" i="0" u="none" strike="noStrike">
                        <a:effectLst/>
                        <a:latin typeface="Arial"/>
                      </a:endParaRPr>
                    </a:p>
                  </a:txBody>
                  <a:tcPr marL="8742" marR="8742" marT="8742" marB="0" anchor="b"/>
                </a:tc>
              </a:tr>
              <a:tr h="176598">
                <a:tc gridSpan="7">
                  <a:txBody>
                    <a:bodyPr/>
                    <a:lstStyle/>
                    <a:p>
                      <a:pPr algn="l" fontAlgn="b"/>
                      <a:r>
                        <a:rPr lang="en-US" sz="2000" u="none" strike="noStrike" dirty="0">
                          <a:effectLst/>
                        </a:rPr>
                        <a:t>The FY14 Preliminary General Fund Budget reflects:</a:t>
                      </a:r>
                      <a:endParaRPr lang="en-US" sz="2000" b="0"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dirty="0">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c>
                  <a:txBody>
                    <a:bodyPr/>
                    <a:lstStyle/>
                    <a:p>
                      <a:pPr algn="l" fontAlgn="b"/>
                      <a:endParaRPr lang="en-US" sz="1100" b="0" i="0" u="none" strike="noStrike">
                        <a:effectLst/>
                        <a:latin typeface="Arial"/>
                      </a:endParaRPr>
                    </a:p>
                  </a:txBody>
                  <a:tcPr marL="8742" marR="8742" marT="8742" marB="0" anchor="b"/>
                </a:tc>
              </a:tr>
              <a:tr h="176598">
                <a:tc>
                  <a:txBody>
                    <a:bodyPr/>
                    <a:lstStyle/>
                    <a:p>
                      <a:pPr algn="l" fontAlgn="b"/>
                      <a:r>
                        <a:rPr lang="en-US" sz="1400" u="none" strike="noStrike" dirty="0">
                          <a:effectLst/>
                        </a:rPr>
                        <a:t>Revenue</a:t>
                      </a:r>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gridSpan="3">
                  <a:txBody>
                    <a:bodyPr/>
                    <a:lstStyle/>
                    <a:p>
                      <a:pPr algn="ctr" fontAlgn="b"/>
                      <a:r>
                        <a:rPr lang="en-US" sz="1400" u="none" strike="noStrike">
                          <a:effectLst/>
                        </a:rPr>
                        <a:t> $145,115,204 </a:t>
                      </a:r>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gridSpan="5">
                  <a:txBody>
                    <a:bodyPr/>
                    <a:lstStyle/>
                    <a:p>
                      <a:pPr algn="l" fontAlgn="b"/>
                      <a:r>
                        <a:rPr lang="en-US" sz="1400" u="none" strike="noStrike">
                          <a:effectLst/>
                        </a:rPr>
                        <a:t>(includes proposed $1,741,904 one-time funds)</a:t>
                      </a:r>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r>
              <a:tr h="176598">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gridSpan="3">
                  <a:txBody>
                    <a:bodyPr/>
                    <a:lstStyle/>
                    <a:p>
                      <a:pPr algn="ctr" fontAlgn="b"/>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r>
                        <a:rPr lang="en-US" sz="1400" u="none" strike="noStrike" dirty="0">
                          <a:effectLst/>
                        </a:rPr>
                        <a:t>Expenditures</a:t>
                      </a:r>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gridSpan="3">
                  <a:txBody>
                    <a:bodyPr/>
                    <a:lstStyle/>
                    <a:p>
                      <a:pPr algn="ctr" fontAlgn="b"/>
                      <a:r>
                        <a:rPr lang="en-US" sz="1400" u="none" strike="noStrike">
                          <a:effectLst/>
                        </a:rPr>
                        <a:t>    149,391,564 </a:t>
                      </a:r>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gridSpan="6">
                  <a:txBody>
                    <a:bodyPr/>
                    <a:lstStyle/>
                    <a:p>
                      <a:pPr algn="l" fontAlgn="b"/>
                      <a:r>
                        <a:rPr lang="en-US" sz="1400" u="none" strike="noStrike">
                          <a:effectLst/>
                        </a:rPr>
                        <a:t>(includes additional $541,489 in salaries/benefits)</a:t>
                      </a:r>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gridSpan="3">
                  <a:txBody>
                    <a:bodyPr/>
                    <a:lstStyle/>
                    <a:p>
                      <a:pPr algn="ctr" fontAlgn="b"/>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r>
                        <a:rPr lang="en-US" sz="1400" u="none" strike="noStrike">
                          <a:effectLst/>
                        </a:rPr>
                        <a:t>Difference</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gridSpan="3">
                  <a:txBody>
                    <a:bodyPr/>
                    <a:lstStyle/>
                    <a:p>
                      <a:pPr algn="r" fontAlgn="b"/>
                      <a:r>
                        <a:rPr lang="en-US" sz="1400" u="none" strike="noStrike" dirty="0">
                          <a:effectLst/>
                        </a:rPr>
                        <a:t>       (4,276,360)</a:t>
                      </a:r>
                      <a:endParaRPr lang="en-US" sz="1400" b="0"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gridSpan="3">
                  <a:txBody>
                    <a:bodyPr/>
                    <a:lstStyle/>
                    <a:p>
                      <a:pPr algn="ctr" fontAlgn="b"/>
                      <a:endParaRPr lang="en-US" sz="1400" b="0"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gridSpan="5">
                  <a:txBody>
                    <a:bodyPr/>
                    <a:lstStyle/>
                    <a:p>
                      <a:pPr algn="l" fontAlgn="b"/>
                      <a:r>
                        <a:rPr lang="en-US" sz="1400" u="none" strike="noStrike">
                          <a:effectLst/>
                        </a:rPr>
                        <a:t>Use of Fund Balance - Self Insurance</a:t>
                      </a:r>
                      <a:endParaRPr lang="en-US" sz="1400" b="0" i="0" u="none" strike="noStrike">
                        <a:effectLst/>
                        <a:latin typeface="Arial"/>
                      </a:endParaRPr>
                    </a:p>
                  </a:txBody>
                  <a:tcPr marL="8742" marR="8742" marT="874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1400" u="none" strike="noStrike" dirty="0">
                          <a:effectLst/>
                        </a:rPr>
                        <a:t>        1,710,000 </a:t>
                      </a:r>
                      <a:endParaRPr lang="en-US" sz="1400" b="0"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gridSpan="3">
                  <a:txBody>
                    <a:bodyPr/>
                    <a:lstStyle/>
                    <a:p>
                      <a:pPr algn="ctr" fontAlgn="b"/>
                      <a:endParaRPr lang="en-US" sz="1400" b="0"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gridSpan="2">
                  <a:txBody>
                    <a:bodyPr/>
                    <a:lstStyle/>
                    <a:p>
                      <a:pPr algn="l" fontAlgn="b"/>
                      <a:r>
                        <a:rPr lang="en-US" sz="1400" b="1" u="none" strike="noStrike">
                          <a:effectLst/>
                        </a:rPr>
                        <a:t>Remaining Deficit</a:t>
                      </a:r>
                      <a:endParaRPr lang="en-US" sz="1400" b="1" i="0" u="none" strike="noStrike">
                        <a:effectLst/>
                        <a:latin typeface="Arial"/>
                      </a:endParaRPr>
                    </a:p>
                  </a:txBody>
                  <a:tcPr marL="8742" marR="8742" marT="8742" marB="0" anchor="b"/>
                </a:tc>
                <a:tc hMerge="1">
                  <a:txBody>
                    <a:bodyPr/>
                    <a:lstStyle/>
                    <a:p>
                      <a:endParaRPr lang="en-US"/>
                    </a:p>
                  </a:txBody>
                  <a:tcPr/>
                </a:tc>
                <a:tc>
                  <a:txBody>
                    <a:bodyPr/>
                    <a:lstStyle/>
                    <a:p>
                      <a:pPr algn="l" fontAlgn="b"/>
                      <a:endParaRPr lang="en-US" sz="1400" b="1" i="0" u="none" strike="noStrike">
                        <a:effectLst/>
                        <a:latin typeface="Arial"/>
                      </a:endParaRPr>
                    </a:p>
                  </a:txBody>
                  <a:tcPr marL="8742" marR="8742" marT="8742" marB="0" anchor="b"/>
                </a:tc>
                <a:tc>
                  <a:txBody>
                    <a:bodyPr/>
                    <a:lstStyle/>
                    <a:p>
                      <a:pPr algn="l" fontAlgn="b"/>
                      <a:endParaRPr lang="en-US" sz="1400" b="1" i="0" u="none" strike="noStrike">
                        <a:effectLst/>
                        <a:latin typeface="Arial"/>
                      </a:endParaRPr>
                    </a:p>
                  </a:txBody>
                  <a:tcPr marL="8742" marR="8742" marT="8742" marB="0" anchor="b"/>
                </a:tc>
                <a:tc>
                  <a:txBody>
                    <a:bodyPr/>
                    <a:lstStyle/>
                    <a:p>
                      <a:pPr algn="l" fontAlgn="b"/>
                      <a:endParaRPr lang="en-US" sz="1400" b="1" i="0" u="none" strike="noStrike">
                        <a:effectLst/>
                        <a:latin typeface="Arial"/>
                      </a:endParaRPr>
                    </a:p>
                  </a:txBody>
                  <a:tcPr marL="8742" marR="8742" marT="8742" marB="0" anchor="b"/>
                </a:tc>
                <a:tc gridSpan="3">
                  <a:txBody>
                    <a:bodyPr/>
                    <a:lstStyle/>
                    <a:p>
                      <a:pPr algn="ctr" fontAlgn="b"/>
                      <a:r>
                        <a:rPr lang="en-US" sz="1400" b="1" u="none" strike="noStrike" dirty="0">
                          <a:effectLst/>
                        </a:rPr>
                        <a:t> </a:t>
                      </a:r>
                      <a:r>
                        <a:rPr lang="en-US" sz="1400" b="1" u="none" strike="noStrike" dirty="0" smtClean="0">
                          <a:effectLst/>
                        </a:rPr>
                        <a:t>   ($2,566,360</a:t>
                      </a:r>
                      <a:r>
                        <a:rPr lang="en-US" sz="1400" b="1" u="none" strike="noStrike" dirty="0">
                          <a:effectLst/>
                        </a:rPr>
                        <a:t>)</a:t>
                      </a:r>
                      <a:endParaRPr lang="en-US" sz="1400" b="1" i="0" u="none" strike="noStrike" dirty="0">
                        <a:effectLst/>
                        <a:latin typeface="Arial"/>
                      </a:endParaRPr>
                    </a:p>
                  </a:txBody>
                  <a:tcPr marL="8742" marR="8742" marT="8742"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 </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r>
                        <a:rPr lang="en-US" sz="1400" u="none" strike="noStrike">
                          <a:effectLst/>
                        </a:rPr>
                        <a:t>Expenditure</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FY14</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 Of</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FY13</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 Of</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FY12</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 Of</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r>
                        <a:rPr lang="en-US" sz="1400" u="none" strike="noStrike">
                          <a:effectLst/>
                        </a:rPr>
                        <a:t>Category</a:t>
                      </a:r>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a:t>
                      </a:r>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Budget</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Total</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ctr" fontAlgn="b"/>
                      <a:r>
                        <a:rPr lang="en-US" sz="1400" u="none" strike="noStrike" dirty="0">
                          <a:effectLst/>
                        </a:rPr>
                        <a:t>Budget</a:t>
                      </a:r>
                      <a:endParaRPr lang="en-US" sz="1400" b="0" i="0" u="none" strike="noStrike" dirty="0">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Total</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Actual</a:t>
                      </a:r>
                      <a:endParaRPr lang="en-US" sz="1400" b="0" i="0" u="none" strike="noStrike">
                        <a:effectLst/>
                        <a:latin typeface="Arial"/>
                      </a:endParaRPr>
                    </a:p>
                  </a:txBody>
                  <a:tcPr marL="8742" marR="8742" marT="8742" marB="0" anchor="b"/>
                </a:tc>
                <a:tc>
                  <a:txBody>
                    <a:bodyPr/>
                    <a:lstStyle/>
                    <a:p>
                      <a:pPr algn="ctr" fontAlgn="b"/>
                      <a:endParaRPr lang="en-US" sz="1400" b="0" i="0" u="none" strike="noStrike">
                        <a:effectLst/>
                        <a:latin typeface="Arial"/>
                      </a:endParaRPr>
                    </a:p>
                  </a:txBody>
                  <a:tcPr marL="8742" marR="8742" marT="8742" marB="0" anchor="b"/>
                </a:tc>
                <a:tc>
                  <a:txBody>
                    <a:bodyPr/>
                    <a:lstStyle/>
                    <a:p>
                      <a:pPr algn="ctr" fontAlgn="b"/>
                      <a:r>
                        <a:rPr lang="en-US" sz="1400" u="none" strike="noStrike">
                          <a:effectLst/>
                        </a:rPr>
                        <a:t>Total</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gridSpan="2">
                  <a:txBody>
                    <a:bodyPr/>
                    <a:lstStyle/>
                    <a:p>
                      <a:pPr algn="l" fontAlgn="b"/>
                      <a:r>
                        <a:rPr lang="en-US" sz="1400" u="none" strike="noStrike">
                          <a:effectLst/>
                        </a:rPr>
                        <a:t>Salaries and Benefits</a:t>
                      </a:r>
                      <a:endParaRPr lang="en-US" sz="1400" b="0" i="0" u="none" strike="noStrike">
                        <a:effectLst/>
                        <a:latin typeface="Arial"/>
                      </a:endParaRPr>
                    </a:p>
                  </a:txBody>
                  <a:tcPr marL="8742" marR="8742" marT="8742" marB="0" anchor="b"/>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$ 122,165,636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81.78%</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$ 119,051,676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80.27%</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$ 107,868,572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77.61%</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r>
                        <a:rPr lang="en-US" sz="1400" u="none" strike="noStrike">
                          <a:effectLst/>
                        </a:rPr>
                        <a:t>Utilities</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6,667,160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4.46%</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5,976,385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4.03%</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6,207,041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4.47%</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gridSpan="2">
                  <a:txBody>
                    <a:bodyPr/>
                    <a:lstStyle/>
                    <a:p>
                      <a:pPr algn="l" fontAlgn="b"/>
                      <a:r>
                        <a:rPr lang="en-US" sz="1400" u="none" strike="noStrike" dirty="0">
                          <a:effectLst/>
                        </a:rPr>
                        <a:t>In-Kind Services </a:t>
                      </a:r>
                      <a:endParaRPr lang="en-US" sz="1400" b="0" i="0" u="none" strike="noStrike" dirty="0">
                        <a:effectLst/>
                        <a:latin typeface="Arial"/>
                      </a:endParaRPr>
                    </a:p>
                  </a:txBody>
                  <a:tcPr marL="8742" marR="8742" marT="8742" marB="0" anchor="b"/>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9,193,414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6.15%</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9,193,414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6.20%</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dirty="0">
                          <a:effectLst/>
                        </a:rPr>
                        <a:t>         9,492,737 </a:t>
                      </a:r>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6.83%</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gridSpan="2">
                  <a:txBody>
                    <a:bodyPr/>
                    <a:lstStyle/>
                    <a:p>
                      <a:pPr algn="l" fontAlgn="b"/>
                      <a:r>
                        <a:rPr lang="en-US" sz="1400" u="none" strike="noStrike">
                          <a:effectLst/>
                        </a:rPr>
                        <a:t>Discretionary Accounts</a:t>
                      </a:r>
                      <a:endParaRPr lang="en-US" sz="1400" b="0" i="0" u="none" strike="noStrike">
                        <a:effectLst/>
                        <a:latin typeface="Arial"/>
                      </a:endParaRPr>
                    </a:p>
                  </a:txBody>
                  <a:tcPr marL="8742" marR="8742" marT="8742" marB="0" anchor="b"/>
                </a:tc>
                <a:tc hMerge="1">
                  <a:txBody>
                    <a:bodyPr/>
                    <a:lstStyle/>
                    <a:p>
                      <a:endParaRPr lang="en-US"/>
                    </a:p>
                  </a:txBody>
                  <a:tcPr/>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11,365,354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7.61%</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14,099,193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9.51%</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15,427,640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dirty="0">
                          <a:effectLst/>
                        </a:rPr>
                        <a:t>11.10%</a:t>
                      </a:r>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76598">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r>
              <a:tr h="183592">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$ 149,391,564 </a:t>
                      </a:r>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a:t>
                      </a:r>
                      <a:endParaRPr lang="en-US" sz="1400" b="0" i="0" u="none" strike="noStrike">
                        <a:effectLst/>
                        <a:latin typeface="Arial"/>
                      </a:endParaRPr>
                    </a:p>
                  </a:txBody>
                  <a:tcPr marL="8742" marR="8742" marT="8742" marB="0" anchor="b"/>
                </a:tc>
                <a:tc>
                  <a:txBody>
                    <a:bodyPr/>
                    <a:lstStyle/>
                    <a:p>
                      <a:pPr algn="r" fontAlgn="b"/>
                      <a:r>
                        <a:rPr lang="en-US" sz="1400" u="none" strike="noStrike">
                          <a:effectLst/>
                        </a:rPr>
                        <a:t>100.00%</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$ 148,320,668 </a:t>
                      </a:r>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a:t>
                      </a:r>
                      <a:endParaRPr lang="en-US" sz="1400" b="0" i="0" u="none" strike="noStrike">
                        <a:effectLst/>
                        <a:latin typeface="Arial"/>
                      </a:endParaRPr>
                    </a:p>
                  </a:txBody>
                  <a:tcPr marL="8742" marR="8742" marT="8742" marB="0" anchor="b"/>
                </a:tc>
                <a:tc>
                  <a:txBody>
                    <a:bodyPr/>
                    <a:lstStyle/>
                    <a:p>
                      <a:pPr algn="r" fontAlgn="b"/>
                      <a:r>
                        <a:rPr lang="en-US" sz="1400" u="none" strike="noStrike">
                          <a:effectLst/>
                        </a:rPr>
                        <a:t>100.00%</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l" fontAlgn="b"/>
                      <a:r>
                        <a:rPr lang="en-US" sz="1400" u="none" strike="noStrike">
                          <a:effectLst/>
                        </a:rPr>
                        <a:t> $ 138,995,990 </a:t>
                      </a:r>
                      <a:endParaRPr lang="en-US" sz="1400" b="0" i="0" u="none" strike="noStrike">
                        <a:effectLst/>
                        <a:latin typeface="Arial"/>
                      </a:endParaRPr>
                    </a:p>
                  </a:txBody>
                  <a:tcPr marL="8742" marR="8742" marT="8742" marB="0" anchor="b"/>
                </a:tc>
                <a:tc>
                  <a:txBody>
                    <a:bodyPr/>
                    <a:lstStyle/>
                    <a:p>
                      <a:pPr algn="l" fontAlgn="b"/>
                      <a:endParaRPr lang="en-US" sz="1400" b="0" i="0" u="none" strike="noStrike">
                        <a:effectLst/>
                        <a:latin typeface="Arial"/>
                      </a:endParaRPr>
                    </a:p>
                  </a:txBody>
                  <a:tcPr marL="8742" marR="8742" marT="8742" marB="0" anchor="b"/>
                </a:tc>
                <a:tc>
                  <a:txBody>
                    <a:bodyPr/>
                    <a:lstStyle/>
                    <a:p>
                      <a:pPr algn="r" fontAlgn="b"/>
                      <a:r>
                        <a:rPr lang="en-US" sz="1400" u="none" strike="noStrike">
                          <a:effectLst/>
                        </a:rPr>
                        <a:t>100.00%</a:t>
                      </a:r>
                      <a:endParaRPr lang="en-US" sz="1400" b="0" i="0" u="none" strike="noStrike">
                        <a:effectLst/>
                        <a:latin typeface="Arial"/>
                      </a:endParaRPr>
                    </a:p>
                  </a:txBody>
                  <a:tcPr marL="8742" marR="8742" marT="8742" marB="0" anchor="b"/>
                </a:tc>
                <a:tc>
                  <a:txBody>
                    <a:bodyPr/>
                    <a:lstStyle/>
                    <a:p>
                      <a:pPr algn="l" fontAlgn="b"/>
                      <a:endParaRPr lang="en-US" sz="1400" b="0" i="0" u="none" strike="noStrike" dirty="0">
                        <a:effectLst/>
                        <a:latin typeface="Arial"/>
                      </a:endParaRPr>
                    </a:p>
                  </a:txBody>
                  <a:tcPr marL="8742" marR="8742" marT="8742" marB="0" anchor="b"/>
                </a:tc>
              </a:tr>
            </a:tbl>
          </a:graphicData>
        </a:graphic>
      </p:graphicFrame>
    </p:spTree>
    <p:extLst>
      <p:ext uri="{BB962C8B-B14F-4D97-AF65-F5344CB8AC3E}">
        <p14:creationId xmlns:p14="http://schemas.microsoft.com/office/powerpoint/2010/main" val="357009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782544225"/>
              </p:ext>
            </p:extLst>
          </p:nvPr>
        </p:nvGraphicFramePr>
        <p:xfrm>
          <a:off x="152400" y="457200"/>
          <a:ext cx="8839200" cy="6172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92726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Information on FY14 Budget Provided</a:t>
            </a:r>
            <a:endParaRPr lang="en-US" dirty="0"/>
          </a:p>
        </p:txBody>
      </p:sp>
      <p:sp>
        <p:nvSpPr>
          <p:cNvPr id="3" name="Content Placeholder 2"/>
          <p:cNvSpPr>
            <a:spLocks noGrp="1"/>
          </p:cNvSpPr>
          <p:nvPr>
            <p:ph idx="1"/>
          </p:nvPr>
        </p:nvSpPr>
        <p:spPr>
          <a:xfrm>
            <a:off x="0" y="2027237"/>
            <a:ext cx="9067800" cy="4525963"/>
          </a:xfrm>
        </p:spPr>
        <p:txBody>
          <a:bodyPr/>
          <a:lstStyle/>
          <a:p>
            <a:r>
              <a:rPr lang="en-US" dirty="0" smtClean="0"/>
              <a:t>FY14 Summary Info - KPBSD Board 1/14/13</a:t>
            </a:r>
          </a:p>
          <a:p>
            <a:pPr marL="0" indent="0">
              <a:buNone/>
            </a:pPr>
            <a:endParaRPr lang="en-US" dirty="0" smtClean="0"/>
          </a:p>
          <a:p>
            <a:r>
              <a:rPr lang="en-US" dirty="0" smtClean="0"/>
              <a:t>FY14 Detailed Info - KPBSD Board 2/11/13</a:t>
            </a:r>
            <a:endParaRPr lang="en-US" dirty="0"/>
          </a:p>
          <a:p>
            <a:endParaRPr lang="en-US" dirty="0" smtClean="0"/>
          </a:p>
          <a:p>
            <a:r>
              <a:rPr lang="en-US" dirty="0" smtClean="0"/>
              <a:t>KPB Assembly &amp; KPBSD Board 3/19/13</a:t>
            </a:r>
          </a:p>
          <a:p>
            <a:endParaRPr lang="en-US" dirty="0"/>
          </a:p>
          <a:p>
            <a:r>
              <a:rPr lang="en-US" dirty="0" smtClean="0"/>
              <a:t>Board Approves Balanced Budget 4/1/13</a:t>
            </a:r>
          </a:p>
          <a:p>
            <a:endParaRPr lang="en-US" dirty="0"/>
          </a:p>
        </p:txBody>
      </p:sp>
    </p:spTree>
    <p:extLst>
      <p:ext uri="{BB962C8B-B14F-4D97-AF65-F5344CB8AC3E}">
        <p14:creationId xmlns:p14="http://schemas.microsoft.com/office/powerpoint/2010/main" val="3592369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Human">
  <a:themeElements>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Human</Template>
  <TotalTime>1511</TotalTime>
  <Words>1023</Words>
  <Application>Microsoft Office PowerPoint</Application>
  <PresentationFormat>On-screen Show (4:3)</PresentationFormat>
  <Paragraphs>315</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Human</vt:lpstr>
      <vt:lpstr>Assembly-Board Joint Worksession- KPBSD’s FY14 Budget</vt:lpstr>
      <vt:lpstr>KPBSD’s FY14 Budget</vt:lpstr>
      <vt:lpstr>Main Points to Consider for KPBSD’s FY14 Budget</vt:lpstr>
      <vt:lpstr>PowerPoint Presentation</vt:lpstr>
      <vt:lpstr>PowerPoint Presentation</vt:lpstr>
      <vt:lpstr>FY14 Budgeted General Fund Revenue</vt:lpstr>
      <vt:lpstr>PowerPoint Presentation</vt:lpstr>
      <vt:lpstr>PowerPoint Presentation</vt:lpstr>
      <vt:lpstr>Information on FY14 Budget Provided</vt:lpstr>
      <vt:lpstr>FY14 General Fund Budget Assumptions</vt:lpstr>
      <vt:lpstr>FY14 General Fund Budget Assumptions (continued)</vt:lpstr>
      <vt:lpstr>FY14 General Fund Budget What is still unknown?</vt:lpstr>
      <vt:lpstr>Four year history of Borough’s appropriation and in-kind totals </vt:lpstr>
      <vt:lpstr>Trend of Sales Tax and Property Tax Funding for Schools</vt:lpstr>
      <vt:lpstr>  KPB’s Local Contribution to Schools,  Where Does It Come From?</vt:lpstr>
      <vt:lpstr>Fund Balance</vt:lpstr>
      <vt:lpstr>Why is there a variance in the projected fund balance usage?</vt:lpstr>
      <vt:lpstr>FY10</vt:lpstr>
      <vt:lpstr>FY11</vt:lpstr>
      <vt:lpstr>FY12</vt:lpstr>
      <vt:lpstr>Questions?</vt:lpstr>
    </vt:vector>
  </TitlesOfParts>
  <Company>KPBSD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Borough Joint Session</dc:title>
  <dc:creator>e10056</dc:creator>
  <cp:lastModifiedBy>Debbie Tressler</cp:lastModifiedBy>
  <cp:revision>113</cp:revision>
  <cp:lastPrinted>2012-02-14T00:05:30Z</cp:lastPrinted>
  <dcterms:created xsi:type="dcterms:W3CDTF">2012-02-13T17:29:51Z</dcterms:created>
  <dcterms:modified xsi:type="dcterms:W3CDTF">2013-03-21T16:07:04Z</dcterms:modified>
</cp:coreProperties>
</file>