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6"/>
  </p:notesMasterIdLst>
  <p:handoutMasterIdLst>
    <p:handoutMasterId r:id="rId17"/>
  </p:handoutMasterIdLst>
  <p:sldIdLst>
    <p:sldId id="277" r:id="rId3"/>
    <p:sldId id="265" r:id="rId4"/>
    <p:sldId id="278" r:id="rId5"/>
    <p:sldId id="279" r:id="rId6"/>
    <p:sldId id="280" r:id="rId7"/>
    <p:sldId id="281" r:id="rId8"/>
    <p:sldId id="282" r:id="rId9"/>
    <p:sldId id="271" r:id="rId10"/>
    <p:sldId id="264" r:id="rId11"/>
    <p:sldId id="286" r:id="rId12"/>
    <p:sldId id="273" r:id="rId13"/>
    <p:sldId id="287" r:id="rId14"/>
    <p:sldId id="275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AA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5" autoAdjust="0"/>
    <p:restoredTop sz="60233" autoAdjust="0"/>
  </p:normalViewPr>
  <p:slideViewPr>
    <p:cSldViewPr snapToGrid="0">
      <p:cViewPr varScale="1">
        <p:scale>
          <a:sx n="69" d="100"/>
          <a:sy n="69" d="100"/>
        </p:scale>
        <p:origin x="1962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5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11/5/2019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11/5/2019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137535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</a:t>
            </a:r>
            <a:r>
              <a:rPr lang="en-US" dirty="0" err="1" smtClean="0"/>
              <a:t>powerpoint</a:t>
            </a:r>
            <a:r>
              <a:rPr lang="en-US" dirty="0" smtClean="0"/>
              <a:t> is done for KPBSD General Fund Budget explanation purposes. The KPBSD General Fund Budget basically has two major revenue</a:t>
            </a:r>
            <a:r>
              <a:rPr lang="en-US" baseline="0" dirty="0" smtClean="0"/>
              <a:t> sources, the State of Alaska and the Kenai Peninsula Borough. In an average year, the State of Alaska provides 69-70% of the General Fund revenue.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36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Once the Average Adjusted Daily Membership or AADM is complete after all the adjustments have been made, it is then multiplied by the Base Student Allocation or BSA to determine a Basic Need amount for the District. The legislature determines the BSA amount on an annual basis. The same amount was used for FY17, FY18, FY19  and FY20.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772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Once the Basic Need has been established, the Foundation Formula requires that boroughs provide a minimum local contribution. The amount of State support is then determined by reducing the basic need amount by the required local contribution.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6807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has been a very brief and simple explanation of State funding. If you have questions or need additional information, feel free to contact me by email or phone.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481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We appreciate</a:t>
            </a:r>
            <a:r>
              <a:rPr lang="en-US" baseline="0" dirty="0" smtClean="0"/>
              <a:t> your participation in the budgeting process and look forward to hearing from you.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65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current funding model for the State of Alaska was adopted in 1998 and first implemented in 1999. The Foundation Funding Formula</a:t>
            </a:r>
            <a:r>
              <a:rPr lang="en-US" baseline="0" dirty="0" smtClean="0"/>
              <a:t> is a very complex formula that we will try and simplify as much as possible in this video presentation.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45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first step involves taking the Average Daily Membership or ADM for each school,  and adjusting it through</a:t>
            </a:r>
            <a:r>
              <a:rPr lang="en-US" baseline="0" dirty="0" smtClean="0"/>
              <a:t> </a:t>
            </a:r>
            <a:r>
              <a:rPr lang="en-US" dirty="0" smtClean="0"/>
              <a:t>the school size table.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37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table is designed to help</a:t>
            </a:r>
            <a:r>
              <a:rPr lang="en-US" baseline="0" dirty="0" smtClean="0"/>
              <a:t> fund the basic costs of running and staffing a building. The table was designed on an economies of scale model that decreases the adjustment factor as the size of the school increases.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8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second adjustment is the District Cost Factor which is intended</a:t>
            </a:r>
            <a:r>
              <a:rPr lang="en-US" baseline="0" dirty="0" smtClean="0"/>
              <a:t> to reflect the geographical cost differentials across the State of Alaska using Anchorage as the base.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63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23">
              <a:defRPr/>
            </a:pPr>
            <a:r>
              <a:rPr lang="en-US" dirty="0" smtClean="0"/>
              <a:t>The special needs factor is an adjustment  intended</a:t>
            </a:r>
            <a:r>
              <a:rPr lang="en-US" baseline="0" dirty="0" smtClean="0"/>
              <a:t> to provide funding for students with special education needs.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37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Vocational and</a:t>
            </a:r>
            <a:r>
              <a:rPr lang="en-US" baseline="0" dirty="0" smtClean="0"/>
              <a:t> Technical Instruction adjustment is intended to provide funding for vocational education programs across the district.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281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23">
              <a:defRPr/>
            </a:pPr>
            <a:r>
              <a:rPr lang="en-US" baseline="0" dirty="0" smtClean="0"/>
              <a:t>This adjustment for intensive services is intended to provide funding for students needing additional help to meet their instructional needs. An example of services provided would be the assignment of a one-on-one aide to assist the student throughout the day.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2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final ADM related adjustment is done to provide funding for students in correspondence</a:t>
            </a:r>
            <a:r>
              <a:rPr lang="en-US" baseline="0" dirty="0" smtClean="0"/>
              <a:t> or home school programs. KPBSD serves this type of student through our Connections program.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45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t>11/5/2019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11/5/2019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11/5/2019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avejones@kpbsd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hayes@kpbsd.org" TargetMode="External"/><Relationship Id="rId4" Type="http://schemas.openxmlformats.org/officeDocument/2006/relationships/hyperlink" Target="mailto:djones2@kpbsd.or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6885" y="2050026"/>
            <a:ext cx="8907200" cy="2462977"/>
          </a:xfrm>
        </p:spPr>
        <p:txBody>
          <a:bodyPr/>
          <a:lstStyle/>
          <a:p>
            <a:r>
              <a:rPr lang="en-US" b="1" dirty="0" smtClean="0">
                <a:latin typeface="Gill Sans MT" panose="020B0502020104020203" pitchFamily="34" charset="0"/>
              </a:rPr>
              <a:t>State of Alaska Foundation Formula</a:t>
            </a:r>
            <a:br>
              <a:rPr lang="en-US" b="1" dirty="0" smtClean="0">
                <a:latin typeface="Gill Sans MT" panose="020B0502020104020203" pitchFamily="34" charset="0"/>
              </a:rPr>
            </a:br>
            <a:r>
              <a:rPr lang="en-US" sz="2400" b="1" dirty="0" smtClean="0">
                <a:latin typeface="Gill Sans MT" panose="020B0502020104020203" pitchFamily="34" charset="0"/>
              </a:rPr>
              <a:t>Revenue for KPBSD</a:t>
            </a:r>
            <a:endParaRPr lang="en-US" sz="2400" b="1" dirty="0">
              <a:latin typeface="Gill Sans MT" panose="020B05020201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7394" y="4261408"/>
            <a:ext cx="1334191" cy="13341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53930" y="4928503"/>
            <a:ext cx="5093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Gill Sans MT" panose="020B0502020104020203" pitchFamily="34" charset="0"/>
              </a:rPr>
              <a:t>Dave Jones, Assistant Superintendent </a:t>
            </a:r>
          </a:p>
          <a:p>
            <a:pPr algn="ctr"/>
            <a:r>
              <a:rPr lang="en-US" sz="2400" dirty="0" smtClean="0">
                <a:latin typeface="Gill Sans MT" panose="020B0502020104020203" pitchFamily="34" charset="0"/>
              </a:rPr>
              <a:t>Elizabeth Hayes, Director of Finance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8443" y="857620"/>
            <a:ext cx="11778916" cy="88860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itchFamily="34" charset="0"/>
              <a:buNone/>
              <a:defRPr sz="60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 smtClean="0">
                <a:latin typeface="Gill Sans MT" panose="020B0502020104020203" pitchFamily="34" charset="0"/>
              </a:rPr>
              <a:t>Kenai Peninsula Borough School District</a:t>
            </a:r>
            <a:endParaRPr lang="en-US" sz="5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46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764246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Gill Sans MT" panose="020B0502020104020203" pitchFamily="34" charset="0"/>
              </a:rPr>
              <a:t>Basic Need 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4000" dirty="0" smtClean="0">
                <a:latin typeface="Gill Sans MT" panose="020B0502020104020203" pitchFamily="34" charset="0"/>
              </a:rPr>
              <a:t>Multiply the district Final Adjusted ADM by the Base Student Allocation (BSA) to determine Basic Need. </a:t>
            </a:r>
            <a:r>
              <a:rPr lang="en-US" sz="4000" dirty="0">
                <a:latin typeface="Gill Sans MT" panose="020B0502020104020203" pitchFamily="34" charset="0"/>
              </a:rPr>
              <a:t> </a:t>
            </a:r>
            <a:r>
              <a:rPr lang="en-US" sz="4000" dirty="0" smtClean="0">
                <a:latin typeface="Gill Sans MT" panose="020B0502020104020203" pitchFamily="34" charset="0"/>
              </a:rPr>
              <a:t>The BSA for FY20 is $5,930</a:t>
            </a:r>
          </a:p>
          <a:p>
            <a:pPr marL="45720" indent="0">
              <a:buNone/>
            </a:pPr>
            <a:endParaRPr lang="en-US" sz="40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AADM 17,817.70 X $5,930 = $105,658,961 Basic Need</a:t>
            </a:r>
          </a:p>
          <a:p>
            <a:pPr marL="4572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83237" y="6331527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14.17.470  Base Student Allocation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56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4724">
        <p:fade/>
      </p:transition>
    </mc:Choice>
    <mc:Fallback xmlns="">
      <p:transition spd="med" advTm="2472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Gill Sans MT" panose="020B0502020104020203" pitchFamily="34" charset="0"/>
              </a:rPr>
              <a:t>Basic Need less Required Local Effort </a:t>
            </a:r>
            <a:endParaRPr lang="en-US" sz="4000" dirty="0">
              <a:latin typeface="Gill Sans MT" panose="020B0502020104020203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b="1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400" b="1" dirty="0" smtClean="0">
                <a:latin typeface="Gill Sans MT" panose="020B0502020104020203" pitchFamily="34" charset="0"/>
              </a:rPr>
              <a:t>Required </a:t>
            </a:r>
            <a:r>
              <a:rPr lang="en-US" sz="2400" b="1" dirty="0">
                <a:latin typeface="Gill Sans MT" panose="020B0502020104020203" pitchFamily="34" charset="0"/>
              </a:rPr>
              <a:t>Local Contribution </a:t>
            </a:r>
            <a:endParaRPr lang="en-US" sz="24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400" dirty="0">
                <a:latin typeface="Gill Sans MT" panose="020B0502020104020203" pitchFamily="34" charset="0"/>
              </a:rPr>
              <a:t>The local requirement is the equivalent of 2.65 mill tax levy on the full and true value of the taxable real and personal property in the district; and not to exceed 45% of the district’s basic </a:t>
            </a:r>
            <a:r>
              <a:rPr lang="en-US" sz="2400" dirty="0" smtClean="0">
                <a:latin typeface="Gill Sans MT" panose="020B0502020104020203" pitchFamily="34" charset="0"/>
              </a:rPr>
              <a:t>need </a:t>
            </a:r>
            <a:r>
              <a:rPr lang="en-US" sz="2400" dirty="0">
                <a:latin typeface="Gill Sans MT" panose="020B0502020104020203" pitchFamily="34" charset="0"/>
              </a:rPr>
              <a:t>for the preceding </a:t>
            </a:r>
            <a:r>
              <a:rPr lang="en-US" sz="2400" dirty="0" smtClean="0">
                <a:latin typeface="Gill Sans MT" panose="020B0502020104020203" pitchFamily="34" charset="0"/>
              </a:rPr>
              <a:t>fiscal </a:t>
            </a:r>
            <a:r>
              <a:rPr lang="en-US" sz="2400" dirty="0">
                <a:latin typeface="Gill Sans MT" panose="020B0502020104020203" pitchFamily="34" charset="0"/>
              </a:rPr>
              <a:t>year</a:t>
            </a:r>
            <a:r>
              <a:rPr lang="en-US" sz="2400" dirty="0" smtClean="0">
                <a:latin typeface="Gill Sans MT" panose="020B0502020104020203" pitchFamily="34" charset="0"/>
              </a:rPr>
              <a:t>.</a:t>
            </a:r>
          </a:p>
          <a:p>
            <a:pPr marL="45720" indent="0">
              <a:buNone/>
            </a:pPr>
            <a:endParaRPr lang="en-US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dirty="0" smtClean="0">
                <a:latin typeface="Gill Sans MT" panose="020B0502020104020203" pitchFamily="34" charset="0"/>
              </a:rPr>
              <a:t>$105,658,961 Basic Need - $27,492,488 Required Local Effort = $78,166,473 Regular State Aid. </a:t>
            </a:r>
          </a:p>
          <a:p>
            <a:pPr marL="45720" indent="0">
              <a:buNone/>
            </a:pP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49491" y="6331527"/>
            <a:ext cx="3643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14.17.410 Public School Funding 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72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7216">
        <p:fade/>
      </p:transition>
    </mc:Choice>
    <mc:Fallback xmlns="">
      <p:transition spd="med" advTm="1721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Questions?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2340864"/>
            <a:ext cx="9509760" cy="299923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4800" dirty="0" smtClean="0">
                <a:latin typeface="Gill Sans MT" panose="020B0502020104020203" pitchFamily="34" charset="0"/>
              </a:rPr>
              <a:t>Send email to </a:t>
            </a:r>
            <a:r>
              <a:rPr lang="en-US" sz="4800" dirty="0" smtClean="0">
                <a:latin typeface="Gill Sans MT" panose="020B0502020104020203" pitchFamily="34" charset="0"/>
                <a:hlinkClick r:id="rId3"/>
              </a:rPr>
              <a:t>davejones@kpbsd.org</a:t>
            </a:r>
            <a:r>
              <a:rPr lang="en-US" sz="4800" dirty="0">
                <a:latin typeface="Gill Sans MT" panose="020B0502020104020203" pitchFamily="34" charset="0"/>
              </a:rPr>
              <a:t> </a:t>
            </a:r>
            <a:r>
              <a:rPr lang="en-US" sz="4800" dirty="0" smtClean="0">
                <a:latin typeface="Gill Sans MT" panose="020B0502020104020203" pitchFamily="34" charset="0"/>
              </a:rPr>
              <a:t>or </a:t>
            </a:r>
            <a:r>
              <a:rPr lang="en-US" sz="4800" dirty="0" smtClean="0">
                <a:latin typeface="Gill Sans MT" panose="020B0502020104020203" pitchFamily="34" charset="0"/>
                <a:hlinkClick r:id="rId4"/>
              </a:rPr>
              <a:t>djones2@kpbsd.org</a:t>
            </a:r>
            <a:r>
              <a:rPr lang="en-US" sz="4800" dirty="0" smtClean="0">
                <a:latin typeface="Gill Sans MT" panose="020B0502020104020203" pitchFamily="34" charset="0"/>
              </a:rPr>
              <a:t> or</a:t>
            </a:r>
          </a:p>
          <a:p>
            <a:pPr marL="45720" indent="0">
              <a:buNone/>
            </a:pPr>
            <a:r>
              <a:rPr lang="en-US" sz="4800" dirty="0" smtClean="0">
                <a:latin typeface="Gill Sans MT" panose="020B0502020104020203" pitchFamily="34" charset="0"/>
                <a:hlinkClick r:id="rId5"/>
              </a:rPr>
              <a:t>ehayes@kpbsd.org</a:t>
            </a:r>
            <a:endParaRPr lang="en-US" sz="48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4800" dirty="0" smtClean="0">
                <a:latin typeface="Gill Sans MT" panose="020B0502020104020203" pitchFamily="34" charset="0"/>
              </a:rPr>
              <a:t>Phone 907-714-8874</a:t>
            </a:r>
          </a:p>
          <a:p>
            <a:pPr marL="45720" indent="0">
              <a:buNone/>
            </a:pPr>
            <a:endParaRPr lang="en-US" sz="4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808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46">
        <p:fade/>
      </p:transition>
    </mc:Choice>
    <mc:Fallback xmlns="">
      <p:transition spd="med" advTm="1004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925215"/>
          </a:xfrm>
        </p:spPr>
        <p:txBody>
          <a:bodyPr/>
          <a:lstStyle/>
          <a:p>
            <a:r>
              <a:rPr lang="en-US" sz="4400" dirty="0" smtClean="0">
                <a:latin typeface="Gill Sans MT" panose="020B0502020104020203" pitchFamily="34" charset="0"/>
              </a:rPr>
              <a:t>Kenai Peninsula Borough School District</a:t>
            </a:r>
            <a:endParaRPr lang="en-US" sz="4400" dirty="0">
              <a:latin typeface="Gill Sans MT" panose="020B05020201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517058"/>
            <a:ext cx="9601200" cy="727587"/>
          </a:xfrm>
        </p:spPr>
        <p:txBody>
          <a:bodyPr>
            <a:normAutofit/>
          </a:bodyPr>
          <a:lstStyle/>
          <a:p>
            <a:r>
              <a:rPr lang="en-US" sz="4400" cap="none" dirty="0" smtClean="0">
                <a:latin typeface="Gill Sans MT" panose="020B0502020104020203" pitchFamily="34" charset="0"/>
              </a:rPr>
              <a:t>www.kpbsd.org</a:t>
            </a:r>
            <a:endParaRPr lang="en-US" sz="3200" cap="none" dirty="0"/>
          </a:p>
        </p:txBody>
      </p:sp>
      <p:sp>
        <p:nvSpPr>
          <p:cNvPr id="5" name="Rectangle 4"/>
          <p:cNvSpPr/>
          <p:nvPr/>
        </p:nvSpPr>
        <p:spPr>
          <a:xfrm>
            <a:off x="3401962" y="3825777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latin typeface="Gill Sans MT" panose="020B0502020104020203" pitchFamily="34" charset="0"/>
              </a:rPr>
              <a:t>The mission of the Kenai Peninsula Borough School District is to </a:t>
            </a:r>
            <a:r>
              <a:rPr lang="en-US" sz="2000" dirty="0" smtClean="0">
                <a:latin typeface="Gill Sans MT" panose="020B0502020104020203" pitchFamily="34" charset="0"/>
              </a:rPr>
              <a:t>empower all learners to positively shape their futures. 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87" y="3647768"/>
            <a:ext cx="1558426" cy="155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896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364">
        <p:fade/>
      </p:transition>
    </mc:Choice>
    <mc:Fallback xmlns="">
      <p:transition spd="med" advTm="636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341120" y="585216"/>
            <a:ext cx="9509760" cy="1088136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Foundation Funding Formula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US" sz="40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4000" dirty="0" smtClean="0">
                <a:latin typeface="Gill Sans MT" panose="020B0502020104020203" pitchFamily="34" charset="0"/>
              </a:rPr>
              <a:t>The </a:t>
            </a:r>
            <a:r>
              <a:rPr lang="en-US" sz="4000" dirty="0">
                <a:latin typeface="Gill Sans MT" panose="020B0502020104020203" pitchFamily="34" charset="0"/>
              </a:rPr>
              <a:t>current state public school funding formula was adopted under Senate Bill 36 in 1998 and implemented in 1999. The public school funding formula is defined in </a:t>
            </a:r>
            <a:r>
              <a:rPr lang="en-US" sz="4000" dirty="0" smtClean="0">
                <a:latin typeface="Gill Sans MT" panose="020B0502020104020203" pitchFamily="34" charset="0"/>
              </a:rPr>
              <a:t>Alaska Statute 14.17.410, Public school funding.</a:t>
            </a:r>
          </a:p>
          <a:p>
            <a:pPr marL="45720" indent="0">
              <a:buNone/>
            </a:pP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9868">
        <p:fade/>
      </p:transition>
    </mc:Choice>
    <mc:Fallback xmlns="">
      <p:transition spd="med" advClick="0" advTm="2986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Step 1- School Size Adjustment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69139" y="1585452"/>
            <a:ext cx="11814706" cy="4343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48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4800" dirty="0" smtClean="0">
                <a:latin typeface="Gill Sans MT" panose="020B0502020104020203" pitchFamily="34" charset="0"/>
              </a:rPr>
              <a:t>The appropriate formula from the school size factor table is used to calculate the adjusted ADM for each school </a:t>
            </a:r>
          </a:p>
          <a:p>
            <a:pPr marL="45720" indent="0">
              <a:buNone/>
            </a:pPr>
            <a:endParaRPr lang="en-US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800" dirty="0" smtClean="0">
                <a:latin typeface="Gill Sans MT" panose="020B0502020104020203" pitchFamily="34" charset="0"/>
              </a:rPr>
              <a:t>FY20 Preliminary ADM 7,828 - School Size </a:t>
            </a:r>
            <a:r>
              <a:rPr lang="en-US" sz="2800" dirty="0">
                <a:latin typeface="Gill Sans MT" panose="020B0502020104020203" pitchFamily="34" charset="0"/>
              </a:rPr>
              <a:t>F</a:t>
            </a:r>
            <a:r>
              <a:rPr lang="en-US" sz="2800" dirty="0" smtClean="0">
                <a:latin typeface="Gill Sans MT" panose="020B0502020104020203" pitchFamily="34" charset="0"/>
              </a:rPr>
              <a:t>actor AADM 10,121.45</a:t>
            </a:r>
          </a:p>
          <a:p>
            <a:pPr marL="45720" indent="0">
              <a:buNone/>
            </a:pPr>
            <a:endParaRPr lang="en-US" sz="28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9491" y="6331527"/>
            <a:ext cx="3643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14.17.450 School Size Factor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63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7644">
        <p:fade/>
      </p:transition>
    </mc:Choice>
    <mc:Fallback xmlns="">
      <p:transition spd="med" advClick="0" advTm="3764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School Size Table 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4154501"/>
              </p:ext>
            </p:extLst>
          </p:nvPr>
        </p:nvGraphicFramePr>
        <p:xfrm>
          <a:off x="1341438" y="1673225"/>
          <a:ext cx="9509126" cy="36068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937144">
                  <a:extLst>
                    <a:ext uri="{9D8B030D-6E8A-4147-A177-3AD203B41FA5}">
                      <a16:colId xmlns:a16="http://schemas.microsoft.com/office/drawing/2014/main" val="1453313583"/>
                    </a:ext>
                  </a:extLst>
                </a:gridCol>
                <a:gridCol w="5571982">
                  <a:extLst>
                    <a:ext uri="{9D8B030D-6E8A-4147-A177-3AD203B41FA5}">
                      <a16:colId xmlns:a16="http://schemas.microsoft.com/office/drawing/2014/main" val="23945568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School Size</a:t>
                      </a:r>
                      <a:r>
                        <a:rPr lang="en-US" baseline="0" dirty="0" smtClean="0"/>
                        <a:t> – Adjusted Daily Membership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Formula: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711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10-19.99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39.60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267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20-29.99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39.60 + (1.62*(ADM-20))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519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30-74.99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55.80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+ (1.49*(ADM-30))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7153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75-149.99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122.85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+ (1.27*(ADM-75))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86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150-249.99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218.10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+ (1.08*(ADM-150))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632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250-399.99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326.10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+ (.97*(ADM-250))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3690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400-749.99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471.60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+ (.92*(ADM-400))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07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750</a:t>
                      </a:r>
                      <a:r>
                        <a:rPr lang="en-US" baseline="0" dirty="0" smtClean="0"/>
                        <a:t> and 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793.60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+ (.84*(ADM-750))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12319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341120" y="5569527"/>
            <a:ext cx="9509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indent="0">
              <a:buNone/>
            </a:pPr>
            <a:r>
              <a:rPr lang="en-US" dirty="0">
                <a:latin typeface="Gill Sans MT" panose="020B0502020104020203" pitchFamily="34" charset="0"/>
              </a:rPr>
              <a:t>For example  - </a:t>
            </a:r>
            <a:r>
              <a:rPr lang="pl-PL" dirty="0">
                <a:latin typeface="Gill Sans MT" panose="020B0502020104020203" pitchFamily="34" charset="0"/>
              </a:rPr>
              <a:t>Nikiski North Star </a:t>
            </a:r>
            <a:r>
              <a:rPr lang="pl-PL" dirty="0" smtClean="0">
                <a:latin typeface="Gill Sans MT" panose="020B0502020104020203" pitchFamily="34" charset="0"/>
              </a:rPr>
              <a:t>3</a:t>
            </a:r>
            <a:r>
              <a:rPr lang="en-US" dirty="0" smtClean="0">
                <a:latin typeface="Gill Sans MT" panose="020B0502020104020203" pitchFamily="34" charset="0"/>
              </a:rPr>
              <a:t>08</a:t>
            </a:r>
            <a:r>
              <a:rPr lang="pl-PL" dirty="0" smtClean="0">
                <a:latin typeface="Gill Sans MT" panose="020B0502020104020203" pitchFamily="34" charset="0"/>
              </a:rPr>
              <a:t> </a:t>
            </a:r>
            <a:r>
              <a:rPr lang="en-US" dirty="0">
                <a:latin typeface="Gill Sans MT" panose="020B0502020104020203" pitchFamily="34" charset="0"/>
              </a:rPr>
              <a:t>ADM </a:t>
            </a:r>
          </a:p>
          <a:p>
            <a:pPr marL="45720" indent="0">
              <a:buNone/>
            </a:pPr>
            <a:r>
              <a:rPr lang="en-US" dirty="0">
                <a:latin typeface="Gill Sans MT" panose="020B0502020104020203" pitchFamily="34" charset="0"/>
              </a:rPr>
              <a:t>	          </a:t>
            </a:r>
            <a:r>
              <a:rPr lang="pl-PL" dirty="0">
                <a:latin typeface="Gill Sans MT" panose="020B0502020104020203" pitchFamily="34" charset="0"/>
              </a:rPr>
              <a:t>326.10 + (.97*(</a:t>
            </a:r>
            <a:r>
              <a:rPr lang="en-US" dirty="0">
                <a:latin typeface="Gill Sans MT" panose="020B0502020104020203" pitchFamily="34" charset="0"/>
              </a:rPr>
              <a:t>ADM</a:t>
            </a:r>
            <a:r>
              <a:rPr lang="pl-PL" dirty="0">
                <a:latin typeface="Gill Sans MT" panose="020B0502020104020203" pitchFamily="34" charset="0"/>
              </a:rPr>
              <a:t>-250))</a:t>
            </a:r>
            <a:r>
              <a:rPr lang="en-US" dirty="0">
                <a:latin typeface="Gill Sans MT" panose="020B0502020104020203" pitchFamily="34" charset="0"/>
              </a:rPr>
              <a:t> = </a:t>
            </a:r>
            <a:r>
              <a:rPr lang="en-US" dirty="0" smtClean="0">
                <a:latin typeface="Gill Sans MT" panose="020B0502020104020203" pitchFamily="34" charset="0"/>
              </a:rPr>
              <a:t>382.36 </a:t>
            </a:r>
            <a:r>
              <a:rPr lang="en-US" dirty="0">
                <a:latin typeface="Gill Sans MT" panose="020B0502020104020203" pitchFamily="34" charset="0"/>
              </a:rPr>
              <a:t>AADM</a:t>
            </a:r>
            <a:r>
              <a:rPr lang="pl-PL" dirty="0">
                <a:latin typeface="Gill Sans MT" panose="020B0502020104020203" pitchFamily="34" charset="0"/>
              </a:rPr>
              <a:t> 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86800" y="6320694"/>
            <a:ext cx="328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14.17.450 School Size Factor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87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1327">
        <p:fade/>
      </p:transition>
    </mc:Choice>
    <mc:Fallback xmlns="">
      <p:transition spd="med" advTm="3132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740183"/>
          </a:xfrm>
        </p:spPr>
        <p:txBody>
          <a:bodyPr>
            <a:normAutofit fontScale="90000"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Step 2 – District Cost Factor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48183" y="1179094"/>
            <a:ext cx="10175977" cy="501388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4000" dirty="0" smtClean="0"/>
          </a:p>
          <a:p>
            <a:pPr marL="45720" indent="0">
              <a:buNone/>
            </a:pPr>
            <a:r>
              <a:rPr lang="en-US" sz="4000" dirty="0" smtClean="0">
                <a:latin typeface="Gill Sans MT" panose="020B0502020104020203" pitchFamily="34" charset="0"/>
              </a:rPr>
              <a:t>The District’s school size adjusted ADM is multiplied by the district cost factor. </a:t>
            </a:r>
          </a:p>
          <a:p>
            <a:pPr marL="45720" indent="0">
              <a:buNone/>
            </a:pPr>
            <a:endParaRPr lang="en-US" sz="40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4000" dirty="0" smtClean="0">
                <a:latin typeface="Gill Sans MT" panose="020B0502020104020203" pitchFamily="34" charset="0"/>
              </a:rPr>
              <a:t>KPBSD – 1.171</a:t>
            </a:r>
          </a:p>
          <a:p>
            <a:pPr marL="4572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800" dirty="0" smtClean="0">
                <a:latin typeface="Gill Sans MT" panose="020B0502020104020203" pitchFamily="34" charset="0"/>
              </a:rPr>
              <a:t>AADM 10,121.45 X 1.171 = 11,852.22 AADM 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49491" y="6331527"/>
            <a:ext cx="3643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14.17.460 District Cost Factors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15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8682">
        <p:fade/>
      </p:transition>
    </mc:Choice>
    <mc:Fallback xmlns="">
      <p:transition spd="med" advTm="2868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Step 3 – Special Needs Factor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13874" y="1650747"/>
            <a:ext cx="10764252" cy="4343400"/>
          </a:xfrm>
        </p:spPr>
        <p:txBody>
          <a:bodyPr/>
          <a:lstStyle/>
          <a:p>
            <a:pPr marL="45720" indent="0">
              <a:buNone/>
            </a:pPr>
            <a:endParaRPr lang="en-US" sz="3200" dirty="0" smtClean="0"/>
          </a:p>
          <a:p>
            <a:pPr marL="45720" indent="0">
              <a:buNone/>
            </a:pPr>
            <a:endParaRPr lang="en-US" sz="3200" dirty="0" smtClean="0"/>
          </a:p>
          <a:p>
            <a:pPr marL="45720" indent="0">
              <a:buNone/>
            </a:pPr>
            <a:r>
              <a:rPr lang="en-US" sz="4000" dirty="0" smtClean="0">
                <a:latin typeface="Gill Sans MT" panose="020B0502020104020203" pitchFamily="34" charset="0"/>
              </a:rPr>
              <a:t>The Districts previously adjusted ADM is multiplied by the Special Needs factor of 1.20 providing the district with an additional 20%</a:t>
            </a:r>
            <a:endParaRPr lang="en-US" sz="40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sz="24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AADM 11,852.22 X 1.2 = 14,222.66 AADM</a:t>
            </a:r>
          </a:p>
          <a:p>
            <a:pPr marL="4572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13965" y="6331527"/>
            <a:ext cx="3879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14.17.420 Funding for Special Needs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86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5887">
        <p:fade/>
      </p:transition>
    </mc:Choice>
    <mc:Fallback xmlns="">
      <p:transition spd="med" advTm="6588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Gill Sans MT" panose="020B0502020104020203" pitchFamily="34" charset="0"/>
              </a:rPr>
              <a:t>Step 4 – Vocational Education 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341120" y="1770333"/>
            <a:ext cx="9509760" cy="43434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sz="40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4000" dirty="0" smtClean="0">
                <a:latin typeface="Gill Sans MT" panose="020B0502020104020203" pitchFamily="34" charset="0"/>
              </a:rPr>
              <a:t>The District’s previously adjusted ADM is now multiplied by the Career and Technical Education factor of 1.015 providing the District with an additional 1.5%</a:t>
            </a:r>
          </a:p>
          <a:p>
            <a:pPr marL="45720" indent="0">
              <a:buNone/>
            </a:pPr>
            <a:endParaRPr lang="en-US" sz="24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AADM 14,222.66 X 1.015 = 14,436.00 AADM</a:t>
            </a:r>
            <a:endParaRPr lang="en-US" sz="2400" dirty="0">
              <a:latin typeface="Gill Sans MT" panose="020B05020201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49491" y="6211669"/>
            <a:ext cx="3643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14.17.420 Funding for School Vocational and Technical Instruction 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00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597">
        <p:fade/>
      </p:transition>
    </mc:Choice>
    <mc:Fallback xmlns="">
      <p:transition spd="med" advTm="1059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286513"/>
            <a:ext cx="9509760" cy="1514579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Gill Sans MT" panose="020B0502020104020203" pitchFamily="34" charset="0"/>
              </a:rPr>
              <a:t>Step 5 – Special Education Intensive Services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907" y="1814948"/>
            <a:ext cx="9824185" cy="4225634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3600" dirty="0" smtClean="0">
                <a:latin typeface="Gill Sans MT" panose="020B0502020104020203" pitchFamily="34" charset="0"/>
              </a:rPr>
              <a:t>The Districts intensive student count is multiplied by 13. </a:t>
            </a:r>
          </a:p>
          <a:p>
            <a:pPr marL="45720" indent="0">
              <a:buNone/>
            </a:pPr>
            <a:r>
              <a:rPr lang="en-US" sz="3600" dirty="0" smtClean="0">
                <a:latin typeface="Gill Sans MT" panose="020B0502020104020203" pitchFamily="34" charset="0"/>
              </a:rPr>
              <a:t>The District’s intensive needs count is added to the previously adjusted ADM </a:t>
            </a:r>
          </a:p>
          <a:p>
            <a:pPr marL="45720" indent="0">
              <a:buNone/>
            </a:pPr>
            <a:endParaRPr lang="en-US" sz="3600" dirty="0" smtClean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FY20 Preliminary Intensive Needs Count 208 X 13 = 2,704 AADM</a:t>
            </a: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AADM 14,436.00 + 2,704 = 17,140.00 AADM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62800" y="6331527"/>
            <a:ext cx="4475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14.17.420 Funding for Intensive Services </a:t>
            </a:r>
          </a:p>
        </p:txBody>
      </p:sp>
    </p:spTree>
    <p:extLst>
      <p:ext uri="{BB962C8B-B14F-4D97-AF65-F5344CB8AC3E}">
        <p14:creationId xmlns:p14="http://schemas.microsoft.com/office/powerpoint/2010/main" val="8586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3005">
        <p:fade/>
      </p:transition>
    </mc:Choice>
    <mc:Fallback xmlns="">
      <p:transition spd="med" advTm="1300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Gill Sans MT" panose="020B0502020104020203" pitchFamily="34" charset="0"/>
              </a:rPr>
              <a:t>Step 6 – Correspondence Programs</a:t>
            </a:r>
            <a:endParaRPr lang="en-US" sz="4800" dirty="0">
              <a:latin typeface="Gill Sans MT" panose="020B05020201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600" dirty="0" smtClean="0">
                <a:latin typeface="Gill Sans MT" panose="020B0502020104020203" pitchFamily="34" charset="0"/>
              </a:rPr>
              <a:t>Funding for Correspondence programs is calculated by multiplying the correspondence ADM by 90%</a:t>
            </a:r>
          </a:p>
          <a:p>
            <a:pPr marL="45720" indent="0">
              <a:buNone/>
            </a:pPr>
            <a:r>
              <a:rPr lang="en-US" sz="2800" dirty="0" smtClean="0">
                <a:latin typeface="Gill Sans MT" panose="020B0502020104020203" pitchFamily="34" charset="0"/>
              </a:rPr>
              <a:t>The district’s correspondence count in added to the previously adjusted ADM to arrive at the Final Adjusted ADM</a:t>
            </a: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FY20 Preliminary Correspondence ADM 753 X 90% = 677.70</a:t>
            </a:r>
          </a:p>
          <a:p>
            <a:pPr marL="45720" indent="0">
              <a:buNone/>
            </a:pPr>
            <a:r>
              <a:rPr lang="en-US" sz="2400" dirty="0" smtClean="0">
                <a:latin typeface="Gill Sans MT" panose="020B0502020104020203" pitchFamily="34" charset="0"/>
              </a:rPr>
              <a:t>AADM 17,140.00 + 677.70 = 17,817.70  Total AADM </a:t>
            </a:r>
          </a:p>
          <a:p>
            <a:pPr marL="45720" indent="0">
              <a:buNone/>
            </a:pPr>
            <a:endParaRPr lang="en-US" sz="2400" dirty="0">
              <a:latin typeface="Gill Sans MT" panose="020B0502020104020203" pitchFamily="34" charset="0"/>
            </a:endParaRPr>
          </a:p>
          <a:p>
            <a:pPr marL="45720" indent="0">
              <a:buNone/>
            </a:pP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3091" y="6331527"/>
            <a:ext cx="5320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AS 14.17.430 State Funding for Correspondence Study  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er Green 16x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C5747AC-80AD-4ABE-94D9-19832B174F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1039</Words>
  <Application>Microsoft Office PowerPoint</Application>
  <PresentationFormat>Widescreen</PresentationFormat>
  <Paragraphs>115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Gill Sans MT</vt:lpstr>
      <vt:lpstr>Sheer Green 16x9</vt:lpstr>
      <vt:lpstr>State of Alaska Foundation Formula Revenue for KPBSD</vt:lpstr>
      <vt:lpstr>Foundation Funding Formula</vt:lpstr>
      <vt:lpstr>Step 1- School Size Adjustment</vt:lpstr>
      <vt:lpstr>School Size Table </vt:lpstr>
      <vt:lpstr>Step 2 – District Cost Factor</vt:lpstr>
      <vt:lpstr>Step 3 – Special Needs Factor</vt:lpstr>
      <vt:lpstr>Step 4 – Vocational Education </vt:lpstr>
      <vt:lpstr>Step 5 – Special Education Intensive Services </vt:lpstr>
      <vt:lpstr>Step 6 – Correspondence Programs</vt:lpstr>
      <vt:lpstr>Basic Need </vt:lpstr>
      <vt:lpstr>Basic Need less Required Local Effort </vt:lpstr>
      <vt:lpstr>Questions?</vt:lpstr>
      <vt:lpstr>Kenai Peninsula Borough School District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2016-09-19T22:06:04Z</dcterms:created>
  <dcterms:modified xsi:type="dcterms:W3CDTF">2019-11-05T22:49:20Z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TC029208979991</vt:lpwstr>
  </property>
</Properties>
</file>