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4" r:id="rId3"/>
    <p:sldId id="275" r:id="rId4"/>
    <p:sldId id="279" r:id="rId5"/>
    <p:sldId id="283" r:id="rId6"/>
    <p:sldId id="278" r:id="rId7"/>
    <p:sldId id="286" r:id="rId8"/>
    <p:sldId id="284" r:id="rId9"/>
    <p:sldId id="280" r:id="rId10"/>
    <p:sldId id="276" r:id="rId11"/>
    <p:sldId id="262" r:id="rId12"/>
    <p:sldId id="261" r:id="rId13"/>
    <p:sldId id="281" r:id="rId14"/>
    <p:sldId id="263" r:id="rId15"/>
    <p:sldId id="271" r:id="rId16"/>
    <p:sldId id="268" r:id="rId17"/>
    <p:sldId id="282" r:id="rId18"/>
    <p:sldId id="272" r:id="rId19"/>
    <p:sldId id="273" r:id="rId20"/>
    <p:sldId id="269" r:id="rId21"/>
    <p:sldId id="270" r:id="rId22"/>
    <p:sldId id="258" r:id="rId23"/>
    <p:sldId id="267" r:id="rId24"/>
    <p:sldId id="277" r:id="rId25"/>
    <p:sldId id="265" r:id="rId26"/>
    <p:sldId id="285" r:id="rId27"/>
    <p:sldId id="287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C2CFF8-74B1-4A27-AF77-A503540E76F4}">
          <p14:sldIdLst>
            <p14:sldId id="256"/>
            <p14:sldId id="274"/>
          </p14:sldIdLst>
        </p14:section>
        <p14:section name="Untitled Section" id="{0210154B-4768-4445-825D-596A13BC2C53}">
          <p14:sldIdLst>
            <p14:sldId id="275"/>
            <p14:sldId id="279"/>
            <p14:sldId id="283"/>
            <p14:sldId id="278"/>
            <p14:sldId id="286"/>
            <p14:sldId id="284"/>
            <p14:sldId id="280"/>
            <p14:sldId id="276"/>
            <p14:sldId id="262"/>
            <p14:sldId id="261"/>
            <p14:sldId id="281"/>
            <p14:sldId id="263"/>
            <p14:sldId id="271"/>
            <p14:sldId id="268"/>
            <p14:sldId id="282"/>
            <p14:sldId id="272"/>
            <p14:sldId id="273"/>
            <p14:sldId id="269"/>
            <p14:sldId id="270"/>
            <p14:sldId id="258"/>
            <p14:sldId id="267"/>
            <p14:sldId id="277"/>
            <p14:sldId id="265"/>
            <p14:sldId id="285"/>
            <p14:sldId id="287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\data$\E10056\Documents\DATA\grad%20rate%20data\Grad%20Rates%20FY09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0056\AppData\Local\Microsoft\Windows\Temporary%20Internet%20Files\Content.Outlook\BCG76VGG\7%20Keys%20by%20Yea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y\data$\E10056\Documents\Finance\FY13\Fund%20Balance%20FY02%20F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Graduation</a:t>
            </a:r>
            <a:r>
              <a:rPr lang="en-US" baseline="0" dirty="0"/>
              <a:t> Rate Trend FY 08-12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 Rate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73.5</c:v>
                </c:pt>
                <c:pt idx="2">
                  <c:v>73.03</c:v>
                </c:pt>
                <c:pt idx="3">
                  <c:v>72.7</c:v>
                </c:pt>
                <c:pt idx="4">
                  <c:v>79.2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56800"/>
        <c:axId val="226958336"/>
      </c:barChart>
      <c:catAx>
        <c:axId val="22695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958336"/>
        <c:crosses val="autoZero"/>
        <c:auto val="1"/>
        <c:lblAlgn val="ctr"/>
        <c:lblOffset val="100"/>
        <c:noMultiLvlLbl val="0"/>
      </c:catAx>
      <c:valAx>
        <c:axId val="22695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95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FY12 Graduation Rates</c:v>
                </c:pt>
              </c:strCache>
            </c:strRef>
          </c:tx>
          <c:invertIfNegative val="0"/>
          <c:cat>
            <c:strRef>
              <c:f>Sheet1!$B$3:$B$8</c:f>
              <c:strCache>
                <c:ptCount val="6"/>
                <c:pt idx="0">
                  <c:v>Kodiak</c:v>
                </c:pt>
                <c:pt idx="1">
                  <c:v>Kenai</c:v>
                </c:pt>
                <c:pt idx="2">
                  <c:v>Anchorage</c:v>
                </c:pt>
                <c:pt idx="3">
                  <c:v>Mat Su</c:v>
                </c:pt>
                <c:pt idx="4">
                  <c:v>Fairbanks</c:v>
                </c:pt>
                <c:pt idx="5">
                  <c:v>Juneau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80.430000000000007</c:v>
                </c:pt>
                <c:pt idx="1">
                  <c:v>79.2</c:v>
                </c:pt>
                <c:pt idx="2">
                  <c:v>72.790000000000006</c:v>
                </c:pt>
                <c:pt idx="3">
                  <c:v>71.55</c:v>
                </c:pt>
                <c:pt idx="4">
                  <c:v>70.180000000000007</c:v>
                </c:pt>
                <c:pt idx="5">
                  <c:v>70.180000000000007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00320"/>
        <c:axId val="227001856"/>
      </c:barChart>
      <c:catAx>
        <c:axId val="2270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7001856"/>
        <c:crosses val="autoZero"/>
        <c:auto val="1"/>
        <c:lblAlgn val="ctr"/>
        <c:lblOffset val="100"/>
        <c:noMultiLvlLbl val="0"/>
      </c:catAx>
      <c:valAx>
        <c:axId val="2270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00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</c:strCache>
            </c:strRef>
          </c:tx>
          <c:invertIfNegative val="0"/>
          <c:cat>
            <c:strRef>
              <c:f>Sheet1!$C$3:$E$3</c:f>
              <c:strCache>
                <c:ptCount val="2"/>
                <c:pt idx="0">
                  <c:v>Kenai</c:v>
                </c:pt>
                <c:pt idx="1">
                  <c:v>Montgomery County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79.2</c:v>
                </c:pt>
                <c:pt idx="1">
                  <c:v>87.2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</c:strCache>
            </c:strRef>
          </c:tx>
          <c:invertIfNegative val="0"/>
          <c:cat>
            <c:strRef>
              <c:f>Sheet1!$C$3:$E$3</c:f>
              <c:strCache>
                <c:ptCount val="2"/>
                <c:pt idx="0">
                  <c:v>Kenai</c:v>
                </c:pt>
                <c:pt idx="1">
                  <c:v>Montgomery County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23104"/>
        <c:axId val="227028992"/>
      </c:barChart>
      <c:catAx>
        <c:axId val="22702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27028992"/>
        <c:crosses val="autoZero"/>
        <c:auto val="1"/>
        <c:lblAlgn val="ctr"/>
        <c:lblOffset val="100"/>
        <c:noMultiLvlLbl val="0"/>
      </c:catAx>
      <c:valAx>
        <c:axId val="22702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0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[7 Keys by Year.xlsx]SBA-SS vs ARate!PivotTable5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2012 SBA</a:t>
            </a:r>
            <a:r>
              <a:rPr lang="en-US" sz="1400" baseline="0" dirty="0" smtClean="0"/>
              <a:t> </a:t>
            </a:r>
            <a:r>
              <a:rPr lang="en-US" sz="1400" baseline="0" dirty="0"/>
              <a:t>Math Avg. Scale Score Grades 3 - 10 based on Attendance Rate</a:t>
            </a:r>
            <a:endParaRPr lang="en-US" sz="1400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'SBA-SS vs ARate'!$B$17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'SBA-SS vs ARate'!$A$18:$A$22</c:f>
              <c:strCache>
                <c:ptCount val="4"/>
                <c:pt idx="0">
                  <c:v>.95+</c:v>
                </c:pt>
                <c:pt idx="1">
                  <c:v>.90+</c:v>
                </c:pt>
                <c:pt idx="2">
                  <c:v>.85+</c:v>
                </c:pt>
                <c:pt idx="3">
                  <c:v>&lt;.85</c:v>
                </c:pt>
              </c:strCache>
            </c:strRef>
          </c:cat>
          <c:val>
            <c:numRef>
              <c:f>'SBA-SS vs ARate'!$B$18:$B$22</c:f>
              <c:numCache>
                <c:formatCode>General</c:formatCode>
                <c:ptCount val="4"/>
                <c:pt idx="0">
                  <c:v>357.12409762805089</c:v>
                </c:pt>
                <c:pt idx="1">
                  <c:v>361.04753086419754</c:v>
                </c:pt>
                <c:pt idx="2">
                  <c:v>333.65284974093265</c:v>
                </c:pt>
                <c:pt idx="3">
                  <c:v>303.43982494529541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79296"/>
        <c:axId val="227080832"/>
      </c:barChart>
      <c:catAx>
        <c:axId val="227079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7080832"/>
        <c:crosses val="autoZero"/>
        <c:auto val="1"/>
        <c:lblAlgn val="ctr"/>
        <c:lblOffset val="100"/>
        <c:noMultiLvlLbl val="0"/>
      </c:catAx>
      <c:valAx>
        <c:axId val="22708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07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Sheet1!$A$5:$L$5</c:f>
              <c:strCache>
                <c:ptCount val="12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 </c:v>
                </c:pt>
                <c:pt idx="11">
                  <c:v>FY13 Budget</c:v>
                </c:pt>
              </c:strCache>
            </c:strRef>
          </c:cat>
          <c:val>
            <c:numRef>
              <c:f>Sheet1!$A$6:$L$6</c:f>
              <c:numCache>
                <c:formatCode>_(* #,##0_);_(* \(#,##0\);_(* "-"_);_(@_)</c:formatCode>
                <c:ptCount val="12"/>
                <c:pt idx="0">
                  <c:v>5406558</c:v>
                </c:pt>
                <c:pt idx="1">
                  <c:v>7009898</c:v>
                </c:pt>
                <c:pt idx="2">
                  <c:v>5437114</c:v>
                </c:pt>
                <c:pt idx="3">
                  <c:v>7769970</c:v>
                </c:pt>
                <c:pt idx="4">
                  <c:v>8668172</c:v>
                </c:pt>
                <c:pt idx="5">
                  <c:v>13491648</c:v>
                </c:pt>
                <c:pt idx="6">
                  <c:v>19394111</c:v>
                </c:pt>
                <c:pt idx="7">
                  <c:v>21162667</c:v>
                </c:pt>
                <c:pt idx="8">
                  <c:v>21001365</c:v>
                </c:pt>
                <c:pt idx="9">
                  <c:v>23359042</c:v>
                </c:pt>
                <c:pt idx="10">
                  <c:v>20364278</c:v>
                </c:pt>
                <c:pt idx="11" formatCode="#,##0">
                  <c:v>17602158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366016"/>
        <c:axId val="227367552"/>
      </c:barChart>
      <c:catAx>
        <c:axId val="22736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7367552"/>
        <c:crosses val="autoZero"/>
        <c:auto val="1"/>
        <c:lblAlgn val="ctr"/>
        <c:lblOffset val="100"/>
        <c:noMultiLvlLbl val="0"/>
      </c:catAx>
      <c:valAx>
        <c:axId val="227367552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22736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0.80556</cdr:x>
      <cdr:y>0.06734</cdr:y>
    </cdr:from>
    <cdr:to>
      <cdr:x>0.99074</cdr:x>
      <cdr:y>0.33672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6629400" y="304800"/>
          <a:ext cx="1524000" cy="1219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7784-EE77-4F5F-8263-B3D2E6F506F6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E8206-18C0-445A-A924-D2523D228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7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9A3C3-03AE-46C1-940B-723DB8B905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is everywhere.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25 second clip highlights some of life choices.  </a:t>
            </a:r>
          </a:p>
          <a:p>
            <a:r>
              <a:rPr lang="en-US" baseline="0" dirty="0" smtClean="0"/>
              <a:t>With your shoulder partner see how many you remember…..</a:t>
            </a:r>
          </a:p>
          <a:p>
            <a:pPr lvl="1"/>
            <a:r>
              <a:rPr lang="en-US" baseline="0" dirty="0" smtClean="0"/>
              <a:t>Live?</a:t>
            </a:r>
          </a:p>
          <a:p>
            <a:pPr lvl="1"/>
            <a:r>
              <a:rPr lang="en-US" baseline="0" dirty="0" smtClean="0"/>
              <a:t>House?</a:t>
            </a:r>
          </a:p>
          <a:p>
            <a:pPr lvl="1"/>
            <a:r>
              <a:rPr lang="en-US" baseline="0" dirty="0" smtClean="0"/>
              <a:t>Own or rent?</a:t>
            </a:r>
          </a:p>
          <a:p>
            <a:pPr lvl="1"/>
            <a:r>
              <a:rPr lang="en-US" baseline="0" dirty="0" smtClean="0"/>
              <a:t>What do you do for a living?</a:t>
            </a:r>
          </a:p>
          <a:p>
            <a:pPr lvl="1"/>
            <a:r>
              <a:rPr lang="en-US" baseline="0" dirty="0" smtClean="0"/>
              <a:t>Where’s your office?</a:t>
            </a:r>
          </a:p>
          <a:p>
            <a:pPr lvl="1"/>
            <a:r>
              <a:rPr lang="en-US" baseline="0" dirty="0" smtClean="0"/>
              <a:t>How come (no office)?</a:t>
            </a:r>
          </a:p>
          <a:p>
            <a:pPr lvl="1"/>
            <a:r>
              <a:rPr lang="en-US" baseline="0" dirty="0" smtClean="0"/>
              <a:t>Where’s your wife?</a:t>
            </a:r>
          </a:p>
          <a:p>
            <a:pPr lvl="1"/>
            <a:r>
              <a:rPr lang="en-US" baseline="0" dirty="0" smtClean="0"/>
              <a:t>Do you have kids?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ECEC-7826-42CA-9BFE-005CC70076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0A43A0-E459-46CA-A452-9A1C9035FD0D}" type="datetimeFigureOut">
              <a:rPr lang="en-US" smtClean="0"/>
              <a:t>11/14/2012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E15BDD-5AA8-4A4F-AB11-632709C6BC3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blogs/health/2012/11/12/164793058/struggle-for-smarts-how-eastern-and-western-cultures-tackle-learning?ft=3&amp;f=1001&amp;sc=nl&amp;cc=nh-2012111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Leadership, Is It Transactional or Transformative?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to KPBSD Administrators</a:t>
            </a:r>
          </a:p>
          <a:p>
            <a:r>
              <a:rPr lang="en-US" dirty="0" smtClean="0"/>
              <a:t>Steve Atwater, Superintendent</a:t>
            </a:r>
          </a:p>
          <a:p>
            <a:r>
              <a:rPr lang="en-US" dirty="0" smtClean="0"/>
              <a:t>November 14,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Class School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an aspiration for KPBSD, not a reality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We generally do better than the rest of the state on items such as SBA scores and Graduation Rate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On national assessment- NAEP, SATs, ACTs slightly above national average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To be world class we need to be well above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91506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9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Graduation Rates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57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Class-Comparing Graduation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467907"/>
              </p:ext>
            </p:extLst>
          </p:nvPr>
        </p:nvGraphicFramePr>
        <p:xfrm>
          <a:off x="1219200" y="1371600"/>
          <a:ext cx="716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94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KPBSD’s % Proficient Highest for Alaska’s Large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0"/>
            <a:ext cx="858545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Attendance Rate and Average SBA Scale Scores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65948"/>
              </p:ext>
            </p:extLst>
          </p:nvPr>
        </p:nvGraphicFramePr>
        <p:xfrm>
          <a:off x="609600" y="1676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Seven Keys to College Readiness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67051"/>
              </p:ext>
            </p:extLst>
          </p:nvPr>
        </p:nvGraphicFramePr>
        <p:xfrm>
          <a:off x="228600" y="1524000"/>
          <a:ext cx="8610599" cy="517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572"/>
                <a:gridCol w="1260828"/>
                <a:gridCol w="3124199"/>
              </a:tblGrid>
              <a:tr h="8501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Indicator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of Students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</a:t>
                      </a:r>
                      <a:endParaRPr lang="en-US" sz="2000" dirty="0"/>
                    </a:p>
                  </a:txBody>
                  <a:tcPr/>
                </a:tc>
              </a:tr>
              <a:tr h="8501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 in reading in</a:t>
                      </a:r>
                      <a:r>
                        <a:rPr lang="en-US" sz="2000" baseline="0" dirty="0" smtClean="0"/>
                        <a:t> K, 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and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37, 48, 24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3-year</a:t>
                      </a:r>
                      <a:r>
                        <a:rPr lang="en-US" sz="2000" baseline="0" dirty="0" smtClean="0"/>
                        <a:t> trend is down</a:t>
                      </a:r>
                      <a:endParaRPr lang="en-US" sz="2000" dirty="0"/>
                    </a:p>
                  </a:txBody>
                  <a:tcPr/>
                </a:tc>
              </a:tr>
              <a:tr h="8501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</a:t>
                      </a:r>
                      <a:r>
                        <a:rPr lang="en-US" sz="2000" baseline="0" dirty="0" smtClean="0"/>
                        <a:t> in reading in elementary and middle school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Trend is flat, 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grade = 57 %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 in math in 5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3-year trend is down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Taking algebra</a:t>
                      </a:r>
                      <a:r>
                        <a:rPr lang="en-US" sz="2000" baseline="0" dirty="0" smtClean="0"/>
                        <a:t> I in 8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</a:t>
                      </a:r>
                      <a:r>
                        <a:rPr lang="en-US" sz="2000" baseline="0" dirty="0" smtClean="0"/>
                        <a:t> to track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Taking algebra II by 11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44.11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Trend is up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or higher</a:t>
                      </a:r>
                      <a:r>
                        <a:rPr lang="en-US" sz="2000" baseline="0" dirty="0" smtClean="0"/>
                        <a:t> on AP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 students taking AP tests. Trend is slightly up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1650 on</a:t>
                      </a:r>
                      <a:r>
                        <a:rPr lang="en-US" sz="2000" baseline="0" dirty="0" smtClean="0"/>
                        <a:t> SAT or 24 on ACT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34.4</a:t>
                      </a:r>
                      <a:r>
                        <a:rPr lang="en-US" sz="2000" baseline="0" dirty="0" smtClean="0"/>
                        <a:t> , 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Trend is flat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6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World Class Comparing College Ready Indicators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98977"/>
              </p:ext>
            </p:extLst>
          </p:nvPr>
        </p:nvGraphicFramePr>
        <p:xfrm>
          <a:off x="228600" y="914400"/>
          <a:ext cx="8610599" cy="567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1752600"/>
                <a:gridCol w="2057399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Indicator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KPBSD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Montgomery</a:t>
                      </a:r>
                      <a:r>
                        <a:rPr lang="en-US" sz="2400" baseline="0" dirty="0" smtClean="0"/>
                        <a:t> County</a:t>
                      </a:r>
                      <a:endParaRPr lang="en-US" sz="2400" dirty="0"/>
                    </a:p>
                  </a:txBody>
                  <a:tcPr/>
                </a:tc>
              </a:tr>
              <a:tr h="6738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 in reading in</a:t>
                      </a:r>
                      <a:r>
                        <a:rPr lang="en-US" sz="2000" baseline="0" dirty="0" smtClean="0"/>
                        <a:t> K, 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and 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37, 48, 24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76, 87, 44</a:t>
                      </a:r>
                      <a:endParaRPr lang="en-US" sz="2000" dirty="0"/>
                    </a:p>
                  </a:txBody>
                  <a:tcPr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</a:t>
                      </a:r>
                      <a:r>
                        <a:rPr lang="en-US" sz="2000" baseline="0" dirty="0" smtClean="0"/>
                        <a:t> in reading in elementary and middle school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 in math in 5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49.1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Taking algebra</a:t>
                      </a:r>
                      <a:r>
                        <a:rPr lang="en-US" sz="2000" baseline="0" dirty="0" smtClean="0"/>
                        <a:t> I in 8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62.8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Taking algebra II by 11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grade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44.11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59.8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or higher</a:t>
                      </a:r>
                      <a:r>
                        <a:rPr lang="en-US" sz="2000" baseline="0" dirty="0" smtClean="0"/>
                        <a:t> on AP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 (78</a:t>
                      </a:r>
                      <a:r>
                        <a:rPr lang="en-US" sz="2000" baseline="0" dirty="0" smtClean="0"/>
                        <a:t> students)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50.3</a:t>
                      </a:r>
                      <a:endParaRPr lang="en-US" sz="2000" dirty="0"/>
                    </a:p>
                  </a:txBody>
                  <a:tcPr/>
                </a:tc>
              </a:tr>
              <a:tr h="480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1650 on</a:t>
                      </a:r>
                      <a:r>
                        <a:rPr lang="en-US" sz="2000" baseline="0" dirty="0" smtClean="0"/>
                        <a:t> SAT or 24 on ACT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SAT-34.4</a:t>
                      </a:r>
                      <a:r>
                        <a:rPr lang="en-US" sz="2000" baseline="0" dirty="0" smtClean="0"/>
                        <a:t> (8.6% of whole), ACT-12% of whole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50.4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 Students On Track To Graduate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34596"/>
              </p:ext>
            </p:extLst>
          </p:nvPr>
        </p:nvGraphicFramePr>
        <p:xfrm>
          <a:off x="228600" y="1524000"/>
          <a:ext cx="8458201" cy="4943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9270"/>
                <a:gridCol w="3390732"/>
                <a:gridCol w="1838199"/>
              </a:tblGrid>
              <a:tr h="10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Grade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# of Students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% of Students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Behind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16.92%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On Track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83.08%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Behind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22.27%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On Track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499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77.73%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Behind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154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22.06%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On Track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544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77.94%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8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Attendance Rate and Progress Toward Graduation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38750"/>
              </p:ext>
            </p:extLst>
          </p:nvPr>
        </p:nvGraphicFramePr>
        <p:xfrm>
          <a:off x="304800" y="1371600"/>
          <a:ext cx="7924800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361"/>
                <a:gridCol w="2006931"/>
                <a:gridCol w="1088006"/>
                <a:gridCol w="1088006"/>
                <a:gridCol w="18304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current grade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*Average Attendance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Track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77.75%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81.86%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84.92%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91.90%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Behind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73.77%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76.31%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82.73%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84.93%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22573"/>
              </p:ext>
            </p:extLst>
          </p:nvPr>
        </p:nvGraphicFramePr>
        <p:xfrm>
          <a:off x="228600" y="3429000"/>
          <a:ext cx="8001001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173"/>
                <a:gridCol w="1383957"/>
                <a:gridCol w="1383957"/>
                <a:gridCol w="1383957"/>
                <a:gridCol w="13839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current grade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*Average Attendance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Track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78.42%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81.98%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87.48%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90.11%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Behind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73.94%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76.28%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81.74%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85.48%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49836"/>
              </p:ext>
            </p:extLst>
          </p:nvPr>
        </p:nvGraphicFramePr>
        <p:xfrm>
          <a:off x="304800" y="5334000"/>
          <a:ext cx="7924799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7983"/>
                <a:gridCol w="1436704"/>
                <a:gridCol w="1436704"/>
                <a:gridCol w="1436704"/>
                <a:gridCol w="14367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current grade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*Average Attendance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Track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81.56%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84.78%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88.90%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91.43%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Behind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71.76%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78.25%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80.91%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82.86%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Strategic Plan-Approved in October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i="1" dirty="0" smtClean="0"/>
              <a:t>Mission Statement</a:t>
            </a:r>
          </a:p>
          <a:p>
            <a:pPr marL="137160" indent="0">
              <a:buNone/>
            </a:pPr>
            <a:r>
              <a:rPr lang="en-US" dirty="0" smtClean="0"/>
              <a:t>The </a:t>
            </a:r>
            <a:r>
              <a:rPr lang="en-US" dirty="0"/>
              <a:t>mission of the Kenai Peninsula Borough School District is to develop productive, responsible citizens who are prepared to be successful in a dynamic world.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Vision Statement</a:t>
            </a:r>
          </a:p>
          <a:p>
            <a:pPr marL="137160" indent="0">
              <a:buNone/>
            </a:pPr>
            <a:r>
              <a:rPr lang="en-US" b="1" i="1" dirty="0"/>
              <a:t>We envision </a:t>
            </a:r>
            <a:r>
              <a:rPr lang="en-US" i="1" dirty="0"/>
              <a:t>KPBSD students </a:t>
            </a:r>
            <a:r>
              <a:rPr lang="en-US" b="1" i="1" dirty="0"/>
              <a:t>engage</a:t>
            </a:r>
            <a:r>
              <a:rPr lang="en-US" i="1" dirty="0"/>
              <a:t> in their learning, </a:t>
            </a:r>
            <a:r>
              <a:rPr lang="en-US" b="1" i="1" dirty="0"/>
              <a:t>participate</a:t>
            </a:r>
            <a:r>
              <a:rPr lang="en-US" i="1" dirty="0"/>
              <a:t> in their community, reach high levels of </a:t>
            </a:r>
            <a:r>
              <a:rPr lang="en-US" b="1" i="1" dirty="0"/>
              <a:t>achievement</a:t>
            </a:r>
            <a:r>
              <a:rPr lang="en-US" i="1" dirty="0"/>
              <a:t>, and </a:t>
            </a:r>
            <a:r>
              <a:rPr lang="en-US" b="1" i="1" dirty="0"/>
              <a:t>graduate </a:t>
            </a:r>
            <a:r>
              <a:rPr lang="en-US" i="1" dirty="0"/>
              <a:t>prepared for their future.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68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Highly Reliable Organization depends on attaining the right balance</a:t>
            </a:r>
            <a:endParaRPr lang="en-US" dirty="0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3361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722" y="4760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District Standardization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83709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Improvisation/site identity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Non-negotiable-this is what we do at KPBSD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New items are vetted through committee work.  They are not cooked up in the back room of the district office and then dumped on schools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Your job is to understand that these changes are coming and to share with your staff that this is the case.  Note: reporting student learning is in motion.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4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Innovation- What is your school doing to make it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Vision of highly reliable must include your school having its own identity. You need to recognize your strengths and weaknesses.</a:t>
            </a:r>
          </a:p>
          <a:p>
            <a:r>
              <a:rPr lang="en-US" dirty="0" smtClean="0"/>
              <a:t>What is your greatest limitation?</a:t>
            </a:r>
          </a:p>
          <a:p>
            <a:pPr marL="13716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Asian children and academic achievement- what is the culture of </a:t>
            </a:r>
            <a:r>
              <a:rPr lang="en-US" dirty="0"/>
              <a:t>your </a:t>
            </a:r>
            <a:r>
              <a:rPr lang="en-US" dirty="0" smtClean="0"/>
              <a:t>school with regard to learning?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www.npr.org/blogs/health/2012/11/12/164793058/struggle-for-smarts-how-eastern-and-western-cultures-tackle-learning?ft=3&amp;f=1001&amp;sc=nl&amp;cc=nh-20121112</a:t>
            </a:r>
            <a:endParaRPr lang="en-US" sz="2200" dirty="0" smtClean="0"/>
          </a:p>
          <a:p>
            <a:r>
              <a:rPr lang="en-US" dirty="0" smtClean="0"/>
              <a:t>Adverse Childhood Experience (ACEs)-how to combat the negative consequences of ACEs</a:t>
            </a:r>
          </a:p>
          <a:p>
            <a:r>
              <a:rPr lang="en-US" dirty="0" smtClean="0"/>
              <a:t>Pilot an IB program</a:t>
            </a:r>
          </a:p>
          <a:p>
            <a:r>
              <a:rPr lang="en-US" dirty="0" smtClean="0"/>
              <a:t>Using STEAM as a basis for content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PowerSchool and APS</a:t>
            </a:r>
          </a:p>
          <a:p>
            <a:r>
              <a:rPr lang="en-US" dirty="0" smtClean="0"/>
              <a:t>Enrollment numbers are positive – we have finally bottomed out</a:t>
            </a:r>
          </a:p>
          <a:p>
            <a:r>
              <a:rPr lang="en-US" dirty="0" smtClean="0"/>
              <a:t>Strategic Plan is formally in motion</a:t>
            </a:r>
          </a:p>
          <a:p>
            <a:r>
              <a:rPr lang="en-US" dirty="0" smtClean="0"/>
              <a:t>Site Council and revising end of year reporting and guidelines is going on this year</a:t>
            </a:r>
          </a:p>
          <a:p>
            <a:r>
              <a:rPr lang="en-US" dirty="0" smtClean="0"/>
              <a:t>Increasing attention/sensitivity to bullying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Arbitration opinion likely back to us right as school is ending for the semester</a:t>
            </a:r>
          </a:p>
          <a:p>
            <a:r>
              <a:rPr lang="en-US" dirty="0" smtClean="0"/>
              <a:t>Two bargaining units will then meet in early January</a:t>
            </a:r>
          </a:p>
          <a:p>
            <a:r>
              <a:rPr lang="en-US" dirty="0" smtClean="0"/>
              <a:t>Offers are not that far apart</a:t>
            </a:r>
          </a:p>
          <a:p>
            <a:r>
              <a:rPr lang="en-US" dirty="0" smtClean="0"/>
              <a:t>Health care will likely be the sticking point</a:t>
            </a:r>
          </a:p>
          <a:p>
            <a:r>
              <a:rPr lang="en-US" dirty="0" smtClean="0"/>
              <a:t>Your role in this is to work to help your teachers maintain a service oriented approach toward our students</a:t>
            </a:r>
          </a:p>
          <a:p>
            <a:r>
              <a:rPr lang="en-US" dirty="0" smtClean="0"/>
              <a:t>We can never let self-interest overshadow the needs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9350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KPBSD’s Fund Balance Totals FY02-FY13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940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Transactional (managers) vs. Transformational (leaders)- bottom line is that you have to be situational enough to do both</a:t>
            </a:r>
          </a:p>
          <a:p>
            <a:r>
              <a:rPr lang="en-US" dirty="0" smtClean="0"/>
              <a:t>If we are to meet our/your school vision, then we will need to be transformational</a:t>
            </a:r>
          </a:p>
          <a:p>
            <a:r>
              <a:rPr lang="en-US" dirty="0" smtClean="0"/>
              <a:t>Work to empower your staff by having honest conversations and setting attainable improvement goals.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44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challenging quarter of my 13 quarters as superintendent here at KPBSD</a:t>
            </a:r>
          </a:p>
          <a:p>
            <a:endParaRPr lang="en-US" dirty="0"/>
          </a:p>
          <a:p>
            <a:r>
              <a:rPr lang="en-US" dirty="0" smtClean="0"/>
              <a:t>Each of you and your staff is tasked with an enormous responsibility, thank you for staying at the helm and guiding your ship</a:t>
            </a:r>
          </a:p>
          <a:p>
            <a:endParaRPr lang="en-US" dirty="0"/>
          </a:p>
          <a:p>
            <a:r>
              <a:rPr lang="en-US" dirty="0" smtClean="0"/>
              <a:t>Thank you for pushing your staff to go to a new place, to be critical of their instruction.  How do you know? is a question that should be close to your conversations</a:t>
            </a:r>
          </a:p>
          <a:p>
            <a:endParaRPr lang="en-US" dirty="0"/>
          </a:p>
          <a:p>
            <a:r>
              <a:rPr lang="en-US" dirty="0" smtClean="0"/>
              <a:t>Thanks to Christine for acting as your spokesperson with me- please know that we meet once a month to share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cleBuck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916" y="533400"/>
            <a:ext cx="9248916" cy="51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Tracking of Progress to Meet Strategic Plan’s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Team trained on December 10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Principals trained in use of tracking system in January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School SIPs will be posted as evidence that we are working toward meeting the goals of the strategic plan- Note: SIPs due back to Sean 11-21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Status quo is maintained, a reciprocal style of leadership  - you scratch my back, I will scratch yours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en-US" dirty="0" smtClean="0"/>
              <a:t>This approach will never get your school to fully embrace a culture of improvement.  You must work to undo some of the safety that exists in this sort of relationship</a:t>
            </a:r>
          </a:p>
          <a:p>
            <a:endParaRPr lang="en-US" dirty="0"/>
          </a:p>
          <a:p>
            <a:r>
              <a:rPr lang="en-US" dirty="0" smtClean="0"/>
              <a:t>Protection- I’ll work for you if you protect my position.  Nothing really changes- school essentially operates as it always has.</a:t>
            </a:r>
          </a:p>
        </p:txBody>
      </p:sp>
    </p:spTree>
    <p:extLst>
      <p:ext uri="{BB962C8B-B14F-4D97-AF65-F5344CB8AC3E}">
        <p14:creationId xmlns:p14="http://schemas.microsoft.com/office/powerpoint/2010/main" val="4662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really what we want or need</a:t>
            </a:r>
          </a:p>
          <a:p>
            <a:endParaRPr lang="en-US" dirty="0"/>
          </a:p>
          <a:p>
            <a:r>
              <a:rPr lang="en-US" dirty="0" smtClean="0"/>
              <a:t>Will remain a B+ district if we stay in this realm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Eliminate the dependent relationship of staff and principal</a:t>
            </a:r>
          </a:p>
          <a:p>
            <a:endParaRPr lang="en-US" dirty="0"/>
          </a:p>
          <a:p>
            <a:r>
              <a:rPr lang="en-US" dirty="0" smtClean="0"/>
              <a:t>There must be a degree of tension in your building.  Tension due to the expectation of where you want to go and what it will take to get there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Strategies for being a transformational leader include teachers having a say in the decision making (ownership).  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Maintenance is a given- improvement is the focus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Transactional and Transformational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Difficult to let go of transactional style- it is what we are used to doing</a:t>
            </a:r>
          </a:p>
          <a:p>
            <a:endParaRPr lang="en-US" dirty="0"/>
          </a:p>
          <a:p>
            <a:r>
              <a:rPr lang="en-US" dirty="0" smtClean="0"/>
              <a:t>Site needs a vision of what we (your school) can look like before you can leave a transactional approach</a:t>
            </a:r>
          </a:p>
          <a:p>
            <a:endParaRPr lang="en-US" dirty="0"/>
          </a:p>
          <a:p>
            <a:r>
              <a:rPr lang="en-US" dirty="0" smtClean="0"/>
              <a:t>Current climate is challenging, a lot of protectionism in play right now</a:t>
            </a:r>
          </a:p>
          <a:p>
            <a:endParaRPr lang="en-US" dirty="0"/>
          </a:p>
          <a:p>
            <a:r>
              <a:rPr lang="en-US" dirty="0" smtClean="0"/>
              <a:t>transformational leadership requires staff to let go of much of what drives self-interest-hard to do this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Principals and the tension to stay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200400" y="4191000"/>
            <a:ext cx="24384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Principals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4220228"/>
            <a:ext cx="579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486400" y="2345499"/>
            <a:ext cx="22860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1219200" y="2345499"/>
            <a:ext cx="21336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District Office Admin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791200" y="5181600"/>
            <a:ext cx="1828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299882" y="5143500"/>
            <a:ext cx="15240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a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that when possible, one teacher from your building is on district level committee.  Teacher then reports back to staff/seeks feedback or input on where committee is going</a:t>
            </a:r>
          </a:p>
          <a:p>
            <a:endParaRPr lang="en-US" dirty="0"/>
          </a:p>
          <a:p>
            <a:r>
              <a:rPr lang="en-US" dirty="0" smtClean="0"/>
              <a:t>As principal, you need to be up to speed on improvements well before they are a reality</a:t>
            </a:r>
          </a:p>
          <a:p>
            <a:endParaRPr lang="en-US" dirty="0"/>
          </a:p>
          <a:p>
            <a:r>
              <a:rPr lang="en-US" dirty="0" smtClean="0"/>
              <a:t>Encourage active participation by your staff knowing that the committee work will become a standard operating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1033</TotalTime>
  <Words>1378</Words>
  <Application>Microsoft Office PowerPoint</Application>
  <PresentationFormat>On-screen Show (4:3)</PresentationFormat>
  <Paragraphs>253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Principal Leadership, Is It Transactional or Transformative?</vt:lpstr>
      <vt:lpstr>Strategic Plan-Approved in October</vt:lpstr>
      <vt:lpstr>Electronic Tracking of Progress to Meet Strategic Plan’s Goals</vt:lpstr>
      <vt:lpstr>Transactional Leadership</vt:lpstr>
      <vt:lpstr>Transactional Leadership </vt:lpstr>
      <vt:lpstr>Transformational Leadership</vt:lpstr>
      <vt:lpstr>Transactional and Transformational Leadership</vt:lpstr>
      <vt:lpstr>Principals and the tension to stay centered</vt:lpstr>
      <vt:lpstr>Having a say</vt:lpstr>
      <vt:lpstr>World Class School District</vt:lpstr>
      <vt:lpstr>PowerPoint Presentation</vt:lpstr>
      <vt:lpstr>Comparing Graduation Rates</vt:lpstr>
      <vt:lpstr>World Class-Comparing Graduation Rates</vt:lpstr>
      <vt:lpstr>KPBSD’s % Proficient Highest for Alaska’s Large Districts</vt:lpstr>
      <vt:lpstr>Attendance Rate and Average SBA Scale Scores</vt:lpstr>
      <vt:lpstr>Seven Keys to College Readiness</vt:lpstr>
      <vt:lpstr>World Class Comparing College Ready Indicators</vt:lpstr>
      <vt:lpstr>HS Students On Track To Graduate</vt:lpstr>
      <vt:lpstr>Attendance Rate and Progress Toward Graduation</vt:lpstr>
      <vt:lpstr>A Highly Reliable Organization depends on attaining the right balance</vt:lpstr>
      <vt:lpstr>District Standardization</vt:lpstr>
      <vt:lpstr>Site Innovation- What is your school doing to make it special?</vt:lpstr>
      <vt:lpstr>District News</vt:lpstr>
      <vt:lpstr>Negotiations</vt:lpstr>
      <vt:lpstr>KPBSD’s Fund Balance Totals FY02-FY13</vt:lpstr>
      <vt:lpstr>Summary</vt:lpstr>
      <vt:lpstr> Thank You</vt:lpstr>
      <vt:lpstr>PowerPoint Presentation</vt:lpstr>
    </vt:vector>
  </TitlesOfParts>
  <Company>KPBSD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Atwater</dc:creator>
  <cp:lastModifiedBy>Debbie Tressler</cp:lastModifiedBy>
  <cp:revision>70</cp:revision>
  <dcterms:created xsi:type="dcterms:W3CDTF">2012-10-24T15:44:02Z</dcterms:created>
  <dcterms:modified xsi:type="dcterms:W3CDTF">2012-11-15T01:39:12Z</dcterms:modified>
</cp:coreProperties>
</file>