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4"/>
  </p:notesMasterIdLst>
  <p:handoutMasterIdLst>
    <p:handoutMasterId r:id="rId15"/>
  </p:handoutMasterIdLst>
  <p:sldIdLst>
    <p:sldId id="277" r:id="rId3"/>
    <p:sldId id="273" r:id="rId4"/>
    <p:sldId id="278" r:id="rId5"/>
    <p:sldId id="265" r:id="rId6"/>
    <p:sldId id="279" r:id="rId7"/>
    <p:sldId id="280" r:id="rId8"/>
    <p:sldId id="281" r:id="rId9"/>
    <p:sldId id="282" r:id="rId10"/>
    <p:sldId id="264" r:id="rId11"/>
    <p:sldId id="287" r:id="rId12"/>
    <p:sldId id="275"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AA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5" autoAdjust="0"/>
    <p:restoredTop sz="60233" autoAdjust="0"/>
  </p:normalViewPr>
  <p:slideViewPr>
    <p:cSldViewPr snapToGrid="0">
      <p:cViewPr varScale="1">
        <p:scale>
          <a:sx n="69" d="100"/>
          <a:sy n="69" d="100"/>
        </p:scale>
        <p:origin x="1962" y="72"/>
      </p:cViewPr>
      <p:guideLst>
        <p:guide pos="3840"/>
        <p:guide orient="horz" pos="2160"/>
      </p:guideLst>
    </p:cSldViewPr>
  </p:slideViewPr>
  <p:notesTextViewPr>
    <p:cViewPr>
      <p:scale>
        <a:sx n="1" d="1"/>
        <a:sy n="1" d="1"/>
      </p:scale>
      <p:origin x="0" y="0"/>
    </p:cViewPr>
  </p:notesTextViewPr>
  <p:notesViewPr>
    <p:cSldViewPr snapToGrid="0">
      <p:cViewPr varScale="1">
        <p:scale>
          <a:sx n="55" d="100"/>
          <a:sy n="55" d="100"/>
        </p:scale>
        <p:origin x="285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2" tIns="46587" rIns="93172" bIns="46587" rtlCol="0"/>
          <a:lstStyle>
            <a:lvl1pPr algn="r">
              <a:defRPr sz="1200"/>
            </a:lvl1pPr>
          </a:lstStyle>
          <a:p>
            <a:fld id="{20EA5F0D-C1DC-412F-A146-DDB3A74B588F}" type="datetimeFigureOut">
              <a:rPr lang="en-US"/>
              <a:t>11/5/2019</a:t>
            </a:fld>
            <a:endParaRPr/>
          </a:p>
        </p:txBody>
      </p:sp>
      <p:sp>
        <p:nvSpPr>
          <p:cNvPr id="4" name="Footer Placeholder 3"/>
          <p:cNvSpPr>
            <a:spLocks noGrp="1"/>
          </p:cNvSpPr>
          <p:nvPr>
            <p:ph type="ftr" sz="quarter" idx="2"/>
          </p:nvPr>
        </p:nvSpPr>
        <p:spPr>
          <a:xfrm>
            <a:off x="0" y="8829968"/>
            <a:ext cx="3037840" cy="466433"/>
          </a:xfrm>
          <a:prstGeom prst="rect">
            <a:avLst/>
          </a:prstGeom>
        </p:spPr>
        <p:txBody>
          <a:bodyPr vert="horz" lIns="93172" tIns="46587" rIns="93172" bIns="46587" rtlCol="0" anchor="b"/>
          <a:lstStyle>
            <a:lvl1pPr algn="l">
              <a:defRPr sz="1200"/>
            </a:lvl1pPr>
          </a:lstStyle>
          <a:p>
            <a:endParaRPr/>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72" tIns="46587" rIns="93172" bIns="46587"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72" tIns="46587" rIns="93172" bIns="46587" rtlCol="0"/>
          <a:lstStyle>
            <a:lvl1pPr algn="r">
              <a:defRPr sz="1200"/>
            </a:lvl1pPr>
          </a:lstStyle>
          <a:p>
            <a:fld id="{A8CDE508-72C8-4AB5-AA9C-1584D31690E0}" type="datetimeFigureOut">
              <a:rPr lang="en-US"/>
              <a:t>11/5/2019</a:t>
            </a:fld>
            <a:endParaRPr/>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7" rIns="93172" bIns="46587" rtlCol="0" anchor="ctr"/>
          <a:lstStyle/>
          <a:p>
            <a:endParaRPr/>
          </a:p>
        </p:txBody>
      </p:sp>
      <p:sp>
        <p:nvSpPr>
          <p:cNvPr id="5" name="Notes Placeholder 4"/>
          <p:cNvSpPr>
            <a:spLocks noGrp="1"/>
          </p:cNvSpPr>
          <p:nvPr>
            <p:ph type="body" sz="quarter" idx="3"/>
          </p:nvPr>
        </p:nvSpPr>
        <p:spPr>
          <a:xfrm>
            <a:off x="701040" y="4473894"/>
            <a:ext cx="5608320" cy="3137535"/>
          </a:xfrm>
          <a:prstGeom prst="rect">
            <a:avLst/>
          </a:prstGeom>
        </p:spPr>
        <p:txBody>
          <a:bodyPr vert="horz" lIns="93172" tIns="46587" rIns="93172" bIns="46587"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72" tIns="46587" rIns="93172" bIns="46587" rtlCol="0" anchor="b"/>
          <a:lstStyle>
            <a:lvl1pPr algn="l">
              <a:defRPr sz="1200"/>
            </a:lvl1pPr>
          </a:lstStyle>
          <a:p>
            <a:endParaRPr/>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72" tIns="46587" rIns="93172" bIns="46587"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a:t>
            </a:r>
            <a:r>
              <a:rPr lang="en-US" dirty="0" err="1" smtClean="0"/>
              <a:t>powerpoint</a:t>
            </a:r>
            <a:r>
              <a:rPr lang="en-US" dirty="0" smtClean="0"/>
              <a:t> </a:t>
            </a:r>
            <a:r>
              <a:rPr lang="en-US" dirty="0" smtClean="0"/>
              <a:t>is done for KPBSD General Fund Budget explanation purposes. The KPBSD General Fund Budget basically has two major revenue</a:t>
            </a:r>
            <a:r>
              <a:rPr lang="en-US" baseline="0" dirty="0" smtClean="0"/>
              <a:t> sources, the State of Alaska and the Kenai Peninsula Borough. In an average year, the Kenai Peninsula Borough provides 29-30% of the General Fund revenue.</a:t>
            </a:r>
            <a:endParaRPr lang="en-US" dirty="0" smtClean="0"/>
          </a:p>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a:t>
            </a:fld>
            <a:endParaRPr lang="en-US"/>
          </a:p>
        </p:txBody>
      </p:sp>
    </p:spTree>
    <p:extLst>
      <p:ext uri="{BB962C8B-B14F-4D97-AF65-F5344CB8AC3E}">
        <p14:creationId xmlns:p14="http://schemas.microsoft.com/office/powerpoint/2010/main" val="3554336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has been a simplified explanation of complex budgeting determinations. If you have questions or need additional information, please feel free to contact me by email or phone.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10</a:t>
            </a:fld>
            <a:endParaRPr lang="en-US"/>
          </a:p>
        </p:txBody>
      </p:sp>
    </p:spTree>
    <p:extLst>
      <p:ext uri="{BB962C8B-B14F-4D97-AF65-F5344CB8AC3E}">
        <p14:creationId xmlns:p14="http://schemas.microsoft.com/office/powerpoint/2010/main" val="3033481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appreciate</a:t>
            </a:r>
            <a:r>
              <a:rPr lang="en-US" baseline="0" dirty="0" smtClean="0"/>
              <a:t> your participation in the budgeting process and look forward to hearing from you. </a:t>
            </a:r>
            <a:endParaRPr lang="en-US" dirty="0" smtClean="0"/>
          </a:p>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11</a:t>
            </a:fld>
            <a:endParaRPr lang="en-US"/>
          </a:p>
        </p:txBody>
      </p:sp>
    </p:spTree>
    <p:extLst>
      <p:ext uri="{BB962C8B-B14F-4D97-AF65-F5344CB8AC3E}">
        <p14:creationId xmlns:p14="http://schemas.microsoft.com/office/powerpoint/2010/main" val="4264365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statute requires that boroughs</a:t>
            </a:r>
            <a:r>
              <a:rPr lang="en-US" baseline="0" dirty="0" smtClean="0"/>
              <a:t> provide a minimum local contribution. That contribution is determined by using the full and true value of the taxable real and personal property in the borough as determined by the State of Alaska Department of Commerce, Community, and Economic Development.</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2</a:t>
            </a:fld>
            <a:endParaRPr lang="en-US"/>
          </a:p>
        </p:txBody>
      </p:sp>
    </p:spTree>
    <p:extLst>
      <p:ext uri="{BB962C8B-B14F-4D97-AF65-F5344CB8AC3E}">
        <p14:creationId xmlns:p14="http://schemas.microsoft.com/office/powerpoint/2010/main" val="4183680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provides the recent full taxable value history for the Kenai Peninsula Borough.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3</a:t>
            </a:fld>
            <a:endParaRPr lang="en-US"/>
          </a:p>
        </p:txBody>
      </p:sp>
    </p:spTree>
    <p:extLst>
      <p:ext uri="{BB962C8B-B14F-4D97-AF65-F5344CB8AC3E}">
        <p14:creationId xmlns:p14="http://schemas.microsoft.com/office/powerpoint/2010/main" val="2555037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illustrates</a:t>
            </a:r>
            <a:r>
              <a:rPr lang="en-US" baseline="0" dirty="0" smtClean="0"/>
              <a:t> the formula determination of the required local contribution for the Kenai Peninsula Borough for FY20 budget purposes.</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4</a:t>
            </a:fld>
            <a:endParaRPr lang="en-US"/>
          </a:p>
        </p:txBody>
      </p:sp>
    </p:spTree>
    <p:extLst>
      <p:ext uri="{BB962C8B-B14F-4D97-AF65-F5344CB8AC3E}">
        <p14:creationId xmlns:p14="http://schemas.microsoft.com/office/powerpoint/2010/main" val="2164745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borough is allowed to contribute an additional amount more than the required local contribution, but they are restricted to a maximum local level of contribution</a:t>
            </a:r>
            <a:r>
              <a:rPr lang="en-US" baseline="0" dirty="0" smtClean="0"/>
              <a:t> as determined by formula set in statute.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5</a:t>
            </a:fld>
            <a:endParaRPr lang="en-US"/>
          </a:p>
        </p:txBody>
      </p:sp>
    </p:spTree>
    <p:extLst>
      <p:ext uri="{BB962C8B-B14F-4D97-AF65-F5344CB8AC3E}">
        <p14:creationId xmlns:p14="http://schemas.microsoft.com/office/powerpoint/2010/main" val="1740484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formulas determining the additional allowable amount.</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6</a:t>
            </a:fld>
            <a:endParaRPr lang="en-US"/>
          </a:p>
        </p:txBody>
      </p:sp>
    </p:spTree>
    <p:extLst>
      <p:ext uri="{BB962C8B-B14F-4D97-AF65-F5344CB8AC3E}">
        <p14:creationId xmlns:p14="http://schemas.microsoft.com/office/powerpoint/2010/main" val="1606363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The maximum</a:t>
            </a:r>
            <a:r>
              <a:rPr lang="en-US" baseline="0" dirty="0" smtClean="0"/>
              <a:t> local contribution allowed is determined by adding the required local contribution amount and the additional allowable amount together for a maximum allowable contribution.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7</a:t>
            </a:fld>
            <a:endParaRPr lang="en-US"/>
          </a:p>
        </p:txBody>
      </p:sp>
    </p:spTree>
    <p:extLst>
      <p:ext uri="{BB962C8B-B14F-4D97-AF65-F5344CB8AC3E}">
        <p14:creationId xmlns:p14="http://schemas.microsoft.com/office/powerpoint/2010/main" val="4193637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Boroughs are</a:t>
            </a:r>
            <a:r>
              <a:rPr lang="en-US" baseline="0" dirty="0" smtClean="0"/>
              <a:t> allowed to give support to school districts through appropriation (cash), in-kind services, or a combination of both. </a:t>
            </a:r>
            <a:r>
              <a:rPr lang="en-US" dirty="0" smtClean="0"/>
              <a:t>For the FY20 Budget, the Kenai Peninsula Borough budgeted to provide support through the appropriation of $41,463,667 and the provision of In-Kind services in the amount of $11,048,424 for a total support amount of $52,512,091.</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8</a:t>
            </a:fld>
            <a:endParaRPr lang="en-US"/>
          </a:p>
        </p:txBody>
      </p:sp>
    </p:spTree>
    <p:extLst>
      <p:ext uri="{BB962C8B-B14F-4D97-AF65-F5344CB8AC3E}">
        <p14:creationId xmlns:p14="http://schemas.microsoft.com/office/powerpoint/2010/main" val="3181428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breaks out the support that was provided through</a:t>
            </a:r>
            <a:r>
              <a:rPr lang="en-US" baseline="0" dirty="0" smtClean="0"/>
              <a:t> in-kind services.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9</a:t>
            </a:fld>
            <a:endParaRPr lang="en-US"/>
          </a:p>
        </p:txBody>
      </p:sp>
    </p:spTree>
    <p:extLst>
      <p:ext uri="{BB962C8B-B14F-4D97-AF65-F5344CB8AC3E}">
        <p14:creationId xmlns:p14="http://schemas.microsoft.com/office/powerpoint/2010/main" val="424004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a:off x="11476762" y="0"/>
            <a:ext cx="746886" cy="6858000"/>
            <a:chOff x="11476762" y="0"/>
            <a:chExt cx="746886" cy="6858000"/>
          </a:xfrm>
        </p:grpSpPr>
        <p:sp>
          <p:nvSpPr>
            <p:cNvPr id="15" name="Rectangle 14"/>
            <p:cNvSpPr/>
            <p:nvPr/>
          </p:nvSpPr>
          <p:spPr>
            <a:xfrm flipH="1">
              <a:off x="1147676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H="1">
              <a:off x="1202093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295400" y="1188720"/>
            <a:ext cx="9601200" cy="2514600"/>
          </a:xfrm>
        </p:spPr>
        <p:txBody>
          <a:bodyPr anchor="b">
            <a:noAutofit/>
          </a:bodyPr>
          <a:lstStyle>
            <a:lvl1pPr algn="ctr">
              <a:defRPr sz="6000"/>
            </a:lvl1pPr>
          </a:lstStyle>
          <a:p>
            <a:r>
              <a:rPr lang="en-US" smtClean="0"/>
              <a:t>Click to edit Master title style</a:t>
            </a:r>
            <a:endParaRPr/>
          </a:p>
        </p:txBody>
      </p:sp>
      <p:sp>
        <p:nvSpPr>
          <p:cNvPr id="3" name="Subtitle 2"/>
          <p:cNvSpPr>
            <a:spLocks noGrp="1"/>
          </p:cNvSpPr>
          <p:nvPr>
            <p:ph type="subTitle" idx="1"/>
          </p:nvPr>
        </p:nvSpPr>
        <p:spPr>
          <a:xfrm>
            <a:off x="1295400" y="3749040"/>
            <a:ext cx="960120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
        <p:nvSpPr>
          <p:cNvPr id="2" name="Title 1"/>
          <p:cNvSpPr>
            <a:spLocks noGrp="1"/>
          </p:cNvSpPr>
          <p:nvPr>
            <p:ph type="title"/>
          </p:nvPr>
        </p:nvSpPr>
        <p:spPr>
          <a:xfrm>
            <a:off x="1295400" y="1188720"/>
            <a:ext cx="9601200" cy="2514600"/>
          </a:xfrm>
        </p:spPr>
        <p:txBody>
          <a:bodyPr anchor="b">
            <a:normAutofit/>
          </a:bodyPr>
          <a:lstStyle>
            <a:lvl1pPr algn="ctr">
              <a:defRPr sz="5400" b="0">
                <a:solidFill>
                  <a:schemeClr val="tx1">
                    <a:lumMod val="75000"/>
                  </a:schemeClr>
                </a:solidFill>
              </a:defRPr>
            </a:lvl1pPr>
          </a:lstStyle>
          <a:p>
            <a:r>
              <a:rPr lang="en-US" smtClean="0"/>
              <a:t>Click to edit Master title style</a:t>
            </a:r>
            <a:endParaRPr/>
          </a:p>
        </p:txBody>
      </p:sp>
      <p:sp>
        <p:nvSpPr>
          <p:cNvPr id="3" name="Text Placeholder 2"/>
          <p:cNvSpPr>
            <a:spLocks noGrp="1"/>
          </p:cNvSpPr>
          <p:nvPr>
            <p:ph type="body" idx="1"/>
          </p:nvPr>
        </p:nvSpPr>
        <p:spPr>
          <a:xfrm>
            <a:off x="1295400" y="3749040"/>
            <a:ext cx="960120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A879FD0-C37A-4F50-8F3B-5FA0D9D0B42F}"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E583DDF-CA54-461A-A486-592D2374C532}" type="datetimeFigureOut">
              <a:rPr lang="en-US"/>
              <a:t>11/5/2019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11/5/2019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a:t>11/5/2019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smtClean="0"/>
              <a:t>Click to edit Master title style</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smtClean="0"/>
              <a:t>Click to edit Master title style</a:t>
            </a:r>
            <a:endParaRPr/>
          </a:p>
        </p:txBody>
      </p:sp>
      <p:sp>
        <p:nvSpPr>
          <p:cNvPr id="3" name="Picture Placeholder 2"/>
          <p:cNvSpPr>
            <a:spLocks noGrp="1"/>
          </p:cNvSpPr>
          <p:nvPr>
            <p:ph type="pic" idx="1"/>
          </p:nvPr>
        </p:nvSpPr>
        <p:spPr>
          <a:xfrm>
            <a:off x="548640" y="548640"/>
            <a:ext cx="6675120" cy="5760720"/>
          </a:xfrm>
          <a:noFill/>
        </p:spPr>
        <p:txBody>
          <a:bodyPr/>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grpSp>
        <p:nvGrpSpPr>
          <p:cNvPr id="8" name="Group 7"/>
          <p:cNvGrpSpPr/>
          <p:nvPr/>
        </p:nvGrpSpPr>
        <p:grpSpPr bwMode="auto">
          <a:xfrm flipV="1">
            <a:off x="0" y="6309360"/>
            <a:ext cx="12188825" cy="548640"/>
            <a:chOff x="0" y="0"/>
            <a:chExt cx="12188825" cy="713232"/>
          </a:xfrm>
        </p:grpSpPr>
        <p:sp>
          <p:nvSpPr>
            <p:cNvPr id="9" name="Rectangle 8"/>
            <p:cNvSpPr/>
            <p:nvPr/>
          </p:nvSpPr>
          <p:spPr bwMode="auto">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n-US"/>
              <a:pPr/>
              <a:t>11/5/2019</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userDrawn="1">
          <p15:clr>
            <a:srgbClr val="F26B43"/>
          </p15:clr>
        </p15:guide>
        <p15:guide id="5"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davejones@kpbsd.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mailto:ehayes@kpbsd.org" TargetMode="External"/><Relationship Id="rId4" Type="http://schemas.openxmlformats.org/officeDocument/2006/relationships/hyperlink" Target="mailto:djones2@kpbsd.or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6885" y="2604654"/>
            <a:ext cx="8907200" cy="1255059"/>
          </a:xfrm>
        </p:spPr>
        <p:txBody>
          <a:bodyPr/>
          <a:lstStyle/>
          <a:p>
            <a:r>
              <a:rPr lang="en-US" sz="4800" b="1" dirty="0" smtClean="0">
                <a:latin typeface="Gill Sans MT" panose="020B0502020104020203" pitchFamily="34" charset="0"/>
              </a:rPr>
              <a:t>Kenai Peninsula Borough</a:t>
            </a:r>
            <a:br>
              <a:rPr lang="en-US" sz="4800" b="1" dirty="0" smtClean="0">
                <a:latin typeface="Gill Sans MT" panose="020B0502020104020203" pitchFamily="34" charset="0"/>
              </a:rPr>
            </a:br>
            <a:r>
              <a:rPr lang="en-US" sz="2400" b="1" dirty="0" smtClean="0">
                <a:latin typeface="Gill Sans MT" panose="020B0502020104020203" pitchFamily="34" charset="0"/>
              </a:rPr>
              <a:t>Revenue for KPBSD </a:t>
            </a:r>
            <a:endParaRPr lang="en-US" b="1" dirty="0">
              <a:latin typeface="Gill Sans MT" panose="020B05020201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37394" y="4261408"/>
            <a:ext cx="1334191" cy="1334191"/>
          </a:xfrm>
          <a:prstGeom prst="rect">
            <a:avLst/>
          </a:prstGeom>
        </p:spPr>
      </p:pic>
      <p:sp>
        <p:nvSpPr>
          <p:cNvPr id="5" name="TextBox 4"/>
          <p:cNvSpPr txBox="1"/>
          <p:nvPr/>
        </p:nvSpPr>
        <p:spPr>
          <a:xfrm>
            <a:off x="2815520" y="4513003"/>
            <a:ext cx="5093110" cy="830997"/>
          </a:xfrm>
          <a:prstGeom prst="rect">
            <a:avLst/>
          </a:prstGeom>
          <a:noFill/>
        </p:spPr>
        <p:txBody>
          <a:bodyPr wrap="square" rtlCol="0">
            <a:spAutoFit/>
          </a:bodyPr>
          <a:lstStyle/>
          <a:p>
            <a:pPr algn="ctr"/>
            <a:r>
              <a:rPr lang="en-US" sz="2400" dirty="0" smtClean="0">
                <a:latin typeface="Gill Sans MT" panose="020B0502020104020203" pitchFamily="34" charset="0"/>
              </a:rPr>
              <a:t>Dave </a:t>
            </a:r>
            <a:r>
              <a:rPr lang="en-US" sz="2400" dirty="0" smtClean="0">
                <a:latin typeface="Gill Sans MT" panose="020B0502020104020203" pitchFamily="34" charset="0"/>
              </a:rPr>
              <a:t>Jones, </a:t>
            </a:r>
            <a:r>
              <a:rPr lang="en-US" sz="2400" dirty="0" smtClean="0">
                <a:latin typeface="Gill Sans MT" panose="020B0502020104020203" pitchFamily="34" charset="0"/>
              </a:rPr>
              <a:t>Assistant Superintendent</a:t>
            </a:r>
            <a:endParaRPr lang="en-US" sz="2400" dirty="0" smtClean="0">
              <a:latin typeface="Gill Sans MT" panose="020B0502020104020203" pitchFamily="34" charset="0"/>
            </a:endParaRPr>
          </a:p>
          <a:p>
            <a:pPr algn="ctr"/>
            <a:r>
              <a:rPr lang="en-US" sz="2400" dirty="0" smtClean="0">
                <a:latin typeface="Gill Sans MT" panose="020B0502020104020203" pitchFamily="34" charset="0"/>
              </a:rPr>
              <a:t>Elizabeth Hayes, Director of Finance</a:t>
            </a:r>
            <a:endParaRPr lang="en-US" sz="2400" dirty="0" smtClean="0">
              <a:latin typeface="Gill Sans MT" panose="020B0502020104020203" pitchFamily="34" charset="0"/>
            </a:endParaRPr>
          </a:p>
        </p:txBody>
      </p:sp>
      <p:sp>
        <p:nvSpPr>
          <p:cNvPr id="7" name="Title 1"/>
          <p:cNvSpPr txBox="1">
            <a:spLocks/>
          </p:cNvSpPr>
          <p:nvPr/>
        </p:nvSpPr>
        <p:spPr>
          <a:xfrm>
            <a:off x="168443" y="857620"/>
            <a:ext cx="11778916" cy="888609"/>
          </a:xfrm>
          <a:prstGeom prst="rect">
            <a:avLst/>
          </a:prstGeom>
        </p:spPr>
        <p:txBody>
          <a:bodyPr vert="horz" lIns="91440" tIns="45720" rIns="91440" bIns="45720" rtlCol="0" anchor="b">
            <a:noAutofit/>
          </a:bodyPr>
          <a:lstStyle>
            <a:lvl1pPr marL="0" indent="0" algn="ctr" defTabSz="914400" rtl="0" eaLnBrk="1" latinLnBrk="0" hangingPunct="1">
              <a:lnSpc>
                <a:spcPct val="90000"/>
              </a:lnSpc>
              <a:spcBef>
                <a:spcPct val="0"/>
              </a:spcBef>
              <a:buFont typeface="Arial" pitchFamily="34" charset="0"/>
              <a:buNone/>
              <a:defRPr sz="6000" kern="1200">
                <a:solidFill>
                  <a:schemeClr val="tx1">
                    <a:lumMod val="75000"/>
                  </a:schemeClr>
                </a:solidFill>
                <a:latin typeface="+mj-lt"/>
                <a:ea typeface="+mj-ea"/>
                <a:cs typeface="+mj-cs"/>
              </a:defRPr>
            </a:lvl1pPr>
          </a:lstStyle>
          <a:p>
            <a:r>
              <a:rPr lang="en-US" sz="5400" dirty="0" smtClean="0">
                <a:latin typeface="Gill Sans MT" panose="020B0502020104020203" pitchFamily="34" charset="0"/>
              </a:rPr>
              <a:t>Kenai Peninsula Borough School District</a:t>
            </a:r>
            <a:endParaRPr lang="en-US" sz="5400" dirty="0">
              <a:latin typeface="Gill Sans MT" panose="020B0502020104020203" pitchFamily="34" charset="0"/>
            </a:endParaRPr>
          </a:p>
        </p:txBody>
      </p:sp>
    </p:spTree>
    <p:extLst>
      <p:ext uri="{BB962C8B-B14F-4D97-AF65-F5344CB8AC3E}">
        <p14:creationId xmlns:p14="http://schemas.microsoft.com/office/powerpoint/2010/main" val="1694466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Gill Sans MT" panose="020B0502020104020203" pitchFamily="34" charset="0"/>
              </a:rPr>
              <a:t>Questions?</a:t>
            </a:r>
            <a:endParaRPr lang="en-US" sz="4800" dirty="0">
              <a:latin typeface="Gill Sans MT" panose="020B0502020104020203" pitchFamily="34" charset="0"/>
            </a:endParaRPr>
          </a:p>
        </p:txBody>
      </p:sp>
      <p:sp>
        <p:nvSpPr>
          <p:cNvPr id="3" name="Content Placeholder 2"/>
          <p:cNvSpPr>
            <a:spLocks noGrp="1"/>
          </p:cNvSpPr>
          <p:nvPr>
            <p:ph idx="1"/>
          </p:nvPr>
        </p:nvSpPr>
        <p:spPr>
          <a:xfrm>
            <a:off x="1341120" y="2340864"/>
            <a:ext cx="9509760" cy="2999232"/>
          </a:xfrm>
        </p:spPr>
        <p:txBody>
          <a:bodyPr>
            <a:normAutofit fontScale="92500" lnSpcReduction="20000"/>
          </a:bodyPr>
          <a:lstStyle/>
          <a:p>
            <a:pPr marL="45720" indent="0">
              <a:buNone/>
            </a:pPr>
            <a:r>
              <a:rPr lang="en-US" sz="4800" dirty="0" smtClean="0">
                <a:latin typeface="Gill Sans MT" panose="020B0502020104020203" pitchFamily="34" charset="0"/>
              </a:rPr>
              <a:t>Send email to </a:t>
            </a:r>
            <a:r>
              <a:rPr lang="en-US" sz="4800" dirty="0" smtClean="0">
                <a:latin typeface="Gill Sans MT" panose="020B0502020104020203" pitchFamily="34" charset="0"/>
                <a:hlinkClick r:id="rId3"/>
              </a:rPr>
              <a:t>davejones@kpbsd.org</a:t>
            </a:r>
            <a:r>
              <a:rPr lang="en-US" sz="4800" dirty="0">
                <a:latin typeface="Gill Sans MT" panose="020B0502020104020203" pitchFamily="34" charset="0"/>
              </a:rPr>
              <a:t> </a:t>
            </a:r>
            <a:r>
              <a:rPr lang="en-US" sz="4800" dirty="0" smtClean="0">
                <a:latin typeface="Gill Sans MT" panose="020B0502020104020203" pitchFamily="34" charset="0"/>
              </a:rPr>
              <a:t>or </a:t>
            </a:r>
            <a:r>
              <a:rPr lang="en-US" sz="4800" dirty="0" smtClean="0">
                <a:latin typeface="Gill Sans MT" panose="020B0502020104020203" pitchFamily="34" charset="0"/>
                <a:hlinkClick r:id="rId4"/>
              </a:rPr>
              <a:t>djones2@kpbsd.org</a:t>
            </a:r>
            <a:r>
              <a:rPr lang="en-US" sz="4800" dirty="0" smtClean="0">
                <a:latin typeface="Gill Sans MT" panose="020B0502020104020203" pitchFamily="34" charset="0"/>
              </a:rPr>
              <a:t> or </a:t>
            </a:r>
            <a:r>
              <a:rPr lang="en-US" sz="4800" dirty="0" smtClean="0">
                <a:latin typeface="Gill Sans MT" panose="020B0502020104020203" pitchFamily="34" charset="0"/>
                <a:hlinkClick r:id="rId5"/>
              </a:rPr>
              <a:t>ehayes@kpbsd.org</a:t>
            </a:r>
            <a:endParaRPr lang="en-US" sz="4800" dirty="0" smtClean="0">
              <a:latin typeface="Gill Sans MT" panose="020B0502020104020203" pitchFamily="34" charset="0"/>
            </a:endParaRPr>
          </a:p>
          <a:p>
            <a:pPr marL="45720" indent="0">
              <a:buNone/>
            </a:pPr>
            <a:endParaRPr lang="en-US" sz="4800" dirty="0" smtClean="0">
              <a:latin typeface="Gill Sans MT" panose="020B0502020104020203" pitchFamily="34" charset="0"/>
            </a:endParaRPr>
          </a:p>
          <a:p>
            <a:pPr marL="45720" indent="0">
              <a:buNone/>
            </a:pPr>
            <a:r>
              <a:rPr lang="en-US" sz="4800" dirty="0" smtClean="0">
                <a:latin typeface="Gill Sans MT" panose="020B0502020104020203" pitchFamily="34" charset="0"/>
              </a:rPr>
              <a:t>Phone </a:t>
            </a:r>
            <a:r>
              <a:rPr lang="en-US" sz="4800" dirty="0" smtClean="0">
                <a:latin typeface="Gill Sans MT" panose="020B0502020104020203" pitchFamily="34" charset="0"/>
              </a:rPr>
              <a:t>907-714-8874</a:t>
            </a:r>
            <a:endParaRPr lang="en-US" sz="4800" dirty="0" smtClean="0">
              <a:latin typeface="Gill Sans MT" panose="020B0502020104020203" pitchFamily="34" charset="0"/>
            </a:endParaRPr>
          </a:p>
          <a:p>
            <a:pPr marL="45720" indent="0">
              <a:buNone/>
            </a:pPr>
            <a:endParaRPr lang="en-US" sz="4800" dirty="0">
              <a:latin typeface="Gill Sans MT" panose="020B0502020104020203" pitchFamily="34" charset="0"/>
            </a:endParaRPr>
          </a:p>
        </p:txBody>
      </p:sp>
    </p:spTree>
    <p:extLst>
      <p:ext uri="{BB962C8B-B14F-4D97-AF65-F5344CB8AC3E}">
        <p14:creationId xmlns:p14="http://schemas.microsoft.com/office/powerpoint/2010/main" val="695808421"/>
      </p:ext>
    </p:extLst>
  </p:cSld>
  <p:clrMapOvr>
    <a:masterClrMapping/>
  </p:clrMapOvr>
  <mc:AlternateContent xmlns:mc="http://schemas.openxmlformats.org/markup-compatibility/2006" xmlns:p14="http://schemas.microsoft.com/office/powerpoint/2010/main">
    <mc:Choice Requires="p14">
      <p:transition spd="med" p14:dur="700" advTm="10046">
        <p:fade/>
      </p:transition>
    </mc:Choice>
    <mc:Fallback xmlns="">
      <p:transition spd="med" advTm="10046">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188720"/>
            <a:ext cx="9601200" cy="925215"/>
          </a:xfrm>
        </p:spPr>
        <p:txBody>
          <a:bodyPr/>
          <a:lstStyle/>
          <a:p>
            <a:r>
              <a:rPr lang="en-US" sz="4400" dirty="0" smtClean="0">
                <a:latin typeface="Gill Sans MT" panose="020B0502020104020203" pitchFamily="34" charset="0"/>
              </a:rPr>
              <a:t>Kenai Peninsula Borough School District</a:t>
            </a:r>
            <a:endParaRPr lang="en-US" sz="4400" dirty="0">
              <a:latin typeface="Gill Sans MT" panose="020B0502020104020203" pitchFamily="34" charset="0"/>
            </a:endParaRPr>
          </a:p>
        </p:txBody>
      </p:sp>
      <p:sp>
        <p:nvSpPr>
          <p:cNvPr id="3" name="Subtitle 2"/>
          <p:cNvSpPr>
            <a:spLocks noGrp="1"/>
          </p:cNvSpPr>
          <p:nvPr>
            <p:ph type="subTitle" idx="1"/>
          </p:nvPr>
        </p:nvSpPr>
        <p:spPr>
          <a:xfrm>
            <a:off x="1295400" y="2517058"/>
            <a:ext cx="9601200" cy="727587"/>
          </a:xfrm>
        </p:spPr>
        <p:txBody>
          <a:bodyPr>
            <a:normAutofit/>
          </a:bodyPr>
          <a:lstStyle/>
          <a:p>
            <a:r>
              <a:rPr lang="en-US" sz="4400" cap="none" dirty="0" smtClean="0">
                <a:latin typeface="Gill Sans MT" panose="020B0502020104020203" pitchFamily="34" charset="0"/>
              </a:rPr>
              <a:t>www.kpbsd.org</a:t>
            </a:r>
            <a:endParaRPr lang="en-US" sz="3200" cap="none" dirty="0"/>
          </a:p>
        </p:txBody>
      </p:sp>
      <p:sp>
        <p:nvSpPr>
          <p:cNvPr id="5" name="Rectangle 4"/>
          <p:cNvSpPr/>
          <p:nvPr/>
        </p:nvSpPr>
        <p:spPr>
          <a:xfrm>
            <a:off x="3401962" y="3825777"/>
            <a:ext cx="6096000" cy="1015663"/>
          </a:xfrm>
          <a:prstGeom prst="rect">
            <a:avLst/>
          </a:prstGeom>
        </p:spPr>
        <p:txBody>
          <a:bodyPr>
            <a:spAutoFit/>
          </a:bodyPr>
          <a:lstStyle/>
          <a:p>
            <a:r>
              <a:rPr lang="en-US" sz="2000" dirty="0">
                <a:latin typeface="Gill Sans MT" panose="020B0502020104020203" pitchFamily="34" charset="0"/>
              </a:rPr>
              <a:t>The mission of the Kenai Peninsula Borough School District is to </a:t>
            </a:r>
            <a:r>
              <a:rPr lang="en-US" sz="2000" dirty="0" smtClean="0">
                <a:latin typeface="Gill Sans MT" panose="020B0502020104020203" pitchFamily="34" charset="0"/>
              </a:rPr>
              <a:t>empower all learners to positively shape their futures. </a:t>
            </a:r>
            <a:endParaRPr lang="en-US" sz="2000" dirty="0">
              <a:latin typeface="Gill Sans MT" panose="020B0502020104020203"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587" y="3647768"/>
            <a:ext cx="1558426" cy="1558426"/>
          </a:xfrm>
          <a:prstGeom prst="rect">
            <a:avLst/>
          </a:prstGeom>
        </p:spPr>
      </p:pic>
    </p:spTree>
    <p:extLst>
      <p:ext uri="{BB962C8B-B14F-4D97-AF65-F5344CB8AC3E}">
        <p14:creationId xmlns:p14="http://schemas.microsoft.com/office/powerpoint/2010/main" val="2083896672"/>
      </p:ext>
    </p:extLst>
  </p:cSld>
  <p:clrMapOvr>
    <a:masterClrMapping/>
  </p:clrMapOvr>
  <mc:AlternateContent xmlns:mc="http://schemas.openxmlformats.org/markup-compatibility/2006" xmlns:p14="http://schemas.microsoft.com/office/powerpoint/2010/main">
    <mc:Choice Requires="p14">
      <p:transition spd="med" p14:dur="700" advTm="6364">
        <p:fade/>
      </p:transition>
    </mc:Choice>
    <mc:Fallback xmlns="">
      <p:transition spd="med" advTm="6364">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pPr marL="45720"/>
            <a:r>
              <a:rPr lang="en-US" sz="4400" dirty="0">
                <a:latin typeface="Gill Sans MT" panose="020B0502020104020203" pitchFamily="34" charset="0"/>
              </a:rPr>
              <a:t>Required Local Contribution </a:t>
            </a:r>
          </a:p>
        </p:txBody>
      </p:sp>
      <p:sp>
        <p:nvSpPr>
          <p:cNvPr id="2" name="Content Placeholder 1"/>
          <p:cNvSpPr>
            <a:spLocks noGrp="1"/>
          </p:cNvSpPr>
          <p:nvPr>
            <p:ph idx="1"/>
          </p:nvPr>
        </p:nvSpPr>
        <p:spPr/>
        <p:txBody>
          <a:bodyPr/>
          <a:lstStyle/>
          <a:p>
            <a:pPr marL="45720" indent="0">
              <a:buNone/>
            </a:pPr>
            <a:endParaRPr lang="en-US" sz="2400" b="1" dirty="0" smtClean="0">
              <a:latin typeface="Gill Sans MT" panose="020B0502020104020203" pitchFamily="34" charset="0"/>
            </a:endParaRPr>
          </a:p>
          <a:p>
            <a:pPr marL="45720" indent="0">
              <a:buNone/>
            </a:pPr>
            <a:endParaRPr lang="en-US" sz="3200" dirty="0" smtClean="0">
              <a:latin typeface="Gill Sans MT" panose="020B0502020104020203" pitchFamily="34" charset="0"/>
            </a:endParaRPr>
          </a:p>
          <a:p>
            <a:pPr marL="45720" indent="0">
              <a:buNone/>
            </a:pPr>
            <a:r>
              <a:rPr lang="en-US" sz="3200" dirty="0" smtClean="0">
                <a:latin typeface="Gill Sans MT" panose="020B0502020104020203" pitchFamily="34" charset="0"/>
              </a:rPr>
              <a:t>The </a:t>
            </a:r>
            <a:r>
              <a:rPr lang="en-US" sz="3200" dirty="0">
                <a:latin typeface="Gill Sans MT" panose="020B0502020104020203" pitchFamily="34" charset="0"/>
              </a:rPr>
              <a:t>local requirement is the equivalent of 2.65 mill tax levy on the full and true value of the taxable real and personal property in the </a:t>
            </a:r>
            <a:r>
              <a:rPr lang="en-US" sz="3200" dirty="0" smtClean="0">
                <a:latin typeface="Gill Sans MT" panose="020B0502020104020203" pitchFamily="34" charset="0"/>
              </a:rPr>
              <a:t>district as of January 1 of the second preceding fiscal year; </a:t>
            </a:r>
            <a:r>
              <a:rPr lang="en-US" sz="3200" dirty="0">
                <a:latin typeface="Gill Sans MT" panose="020B0502020104020203" pitchFamily="34" charset="0"/>
              </a:rPr>
              <a:t>and not to exceed 45% of the district’s basic </a:t>
            </a:r>
            <a:r>
              <a:rPr lang="en-US" sz="3200" dirty="0" smtClean="0">
                <a:latin typeface="Gill Sans MT" panose="020B0502020104020203" pitchFamily="34" charset="0"/>
              </a:rPr>
              <a:t>need </a:t>
            </a:r>
            <a:r>
              <a:rPr lang="en-US" sz="3200" dirty="0">
                <a:latin typeface="Gill Sans MT" panose="020B0502020104020203" pitchFamily="34" charset="0"/>
              </a:rPr>
              <a:t>for the preceding </a:t>
            </a:r>
            <a:r>
              <a:rPr lang="en-US" sz="3200" dirty="0" smtClean="0">
                <a:latin typeface="Gill Sans MT" panose="020B0502020104020203" pitchFamily="34" charset="0"/>
              </a:rPr>
              <a:t>fiscal </a:t>
            </a:r>
            <a:r>
              <a:rPr lang="en-US" sz="3200" dirty="0">
                <a:latin typeface="Gill Sans MT" panose="020B0502020104020203" pitchFamily="34" charset="0"/>
              </a:rPr>
              <a:t>year</a:t>
            </a:r>
            <a:r>
              <a:rPr lang="en-US" sz="2400" dirty="0" smtClean="0">
                <a:latin typeface="Gill Sans MT" panose="020B0502020104020203" pitchFamily="34" charset="0"/>
              </a:rPr>
              <a:t>.</a:t>
            </a:r>
          </a:p>
          <a:p>
            <a:pPr marL="45720" indent="0">
              <a:buNone/>
            </a:pPr>
            <a:endParaRPr lang="en-US" dirty="0">
              <a:latin typeface="Gill Sans MT" panose="020B0502020104020203" pitchFamily="34" charset="0"/>
            </a:endParaRPr>
          </a:p>
          <a:p>
            <a:pPr marL="45720" indent="0">
              <a:buNone/>
            </a:pPr>
            <a:endParaRPr lang="en-US" dirty="0">
              <a:latin typeface="Gill Sans MT" panose="020B0502020104020203" pitchFamily="34" charset="0"/>
            </a:endParaRPr>
          </a:p>
        </p:txBody>
      </p:sp>
      <p:sp>
        <p:nvSpPr>
          <p:cNvPr id="5" name="TextBox 4"/>
          <p:cNvSpPr txBox="1"/>
          <p:nvPr/>
        </p:nvSpPr>
        <p:spPr>
          <a:xfrm>
            <a:off x="6656120" y="6331527"/>
            <a:ext cx="5143994" cy="369332"/>
          </a:xfrm>
          <a:prstGeom prst="rect">
            <a:avLst/>
          </a:prstGeom>
          <a:noFill/>
        </p:spPr>
        <p:txBody>
          <a:bodyPr wrap="square" rtlCol="0">
            <a:spAutoFit/>
          </a:bodyPr>
          <a:lstStyle/>
          <a:p>
            <a:r>
              <a:rPr lang="en-US" dirty="0" smtClean="0">
                <a:latin typeface="Gill Sans MT" panose="020B0502020104020203" pitchFamily="34" charset="0"/>
              </a:rPr>
              <a:t>AS 14.17.510 Determination of Full and True Value  </a:t>
            </a:r>
            <a:endParaRPr lang="en-US" dirty="0">
              <a:latin typeface="Gill Sans MT" panose="020B0502020104020203" pitchFamily="34" charset="0"/>
            </a:endParaRPr>
          </a:p>
        </p:txBody>
      </p:sp>
      <p:sp>
        <p:nvSpPr>
          <p:cNvPr id="3" name="Rectangle 2"/>
          <p:cNvSpPr/>
          <p:nvPr/>
        </p:nvSpPr>
        <p:spPr>
          <a:xfrm>
            <a:off x="2817746" y="6331527"/>
            <a:ext cx="3639138" cy="369332"/>
          </a:xfrm>
          <a:prstGeom prst="rect">
            <a:avLst/>
          </a:prstGeom>
        </p:spPr>
        <p:txBody>
          <a:bodyPr wrap="none">
            <a:spAutoFit/>
          </a:bodyPr>
          <a:lstStyle/>
          <a:p>
            <a:r>
              <a:rPr lang="en-US" dirty="0">
                <a:latin typeface="Gill Sans MT" panose="020B0502020104020203" pitchFamily="34" charset="0"/>
              </a:rPr>
              <a:t>AS </a:t>
            </a:r>
            <a:r>
              <a:rPr lang="en-US" dirty="0" smtClean="0">
                <a:latin typeface="Gill Sans MT" panose="020B0502020104020203" pitchFamily="34" charset="0"/>
              </a:rPr>
              <a:t>14.17.410 </a:t>
            </a:r>
            <a:r>
              <a:rPr lang="en-US" dirty="0">
                <a:latin typeface="Gill Sans MT" panose="020B0502020104020203" pitchFamily="34" charset="0"/>
              </a:rPr>
              <a:t>Public School Funding  </a:t>
            </a:r>
          </a:p>
        </p:txBody>
      </p:sp>
    </p:spTree>
    <p:extLst>
      <p:ext uri="{BB962C8B-B14F-4D97-AF65-F5344CB8AC3E}">
        <p14:creationId xmlns:p14="http://schemas.microsoft.com/office/powerpoint/2010/main" val="3577720971"/>
      </p:ext>
    </p:extLst>
  </p:cSld>
  <p:clrMapOvr>
    <a:masterClrMapping/>
  </p:clrMapOvr>
  <mc:AlternateContent xmlns:mc="http://schemas.openxmlformats.org/markup-compatibility/2006" xmlns:p14="http://schemas.microsoft.com/office/powerpoint/2010/main">
    <mc:Choice Requires="p14">
      <p:transition spd="med" p14:dur="700" advTm="17216">
        <p:fade/>
      </p:transition>
    </mc:Choice>
    <mc:Fallback xmlns="">
      <p:transition spd="med" advTm="17216">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smtClean="0">
                <a:latin typeface="Gill Sans MT" panose="020B0502020104020203" pitchFamily="34" charset="0"/>
              </a:rPr>
              <a:t>KPBSD Full Taxable Value – History</a:t>
            </a:r>
            <a:endParaRPr lang="en-US" sz="4800" dirty="0">
              <a:latin typeface="Gill Sans MT" panose="020B0502020104020203" pitchFamily="34" charset="0"/>
            </a:endParaRPr>
          </a:p>
        </p:txBody>
      </p:sp>
      <p:sp>
        <p:nvSpPr>
          <p:cNvPr id="14" name="Content Placeholder 13"/>
          <p:cNvSpPr>
            <a:spLocks noGrp="1"/>
          </p:cNvSpPr>
          <p:nvPr>
            <p:ph idx="1"/>
          </p:nvPr>
        </p:nvSpPr>
        <p:spPr>
          <a:xfrm>
            <a:off x="269139" y="1585452"/>
            <a:ext cx="11814706" cy="4343400"/>
          </a:xfrm>
        </p:spPr>
        <p:txBody>
          <a:bodyPr>
            <a:normAutofit/>
          </a:bodyPr>
          <a:lstStyle/>
          <a:p>
            <a:pPr marL="45720" indent="0">
              <a:buNone/>
            </a:pPr>
            <a:endParaRPr lang="en-US" sz="4800" dirty="0" smtClean="0">
              <a:latin typeface="Gill Sans MT" panose="020B0502020104020203" pitchFamily="34" charset="0"/>
            </a:endParaRPr>
          </a:p>
          <a:p>
            <a:pPr marL="45720" indent="0">
              <a:buNone/>
            </a:pPr>
            <a:endParaRPr lang="en-US" sz="2800" dirty="0" smtClean="0">
              <a:latin typeface="Gill Sans MT" panose="020B0502020104020203" pitchFamily="34" charset="0"/>
            </a:endParaRPr>
          </a:p>
          <a:p>
            <a:pPr marL="45720" indent="0">
              <a:buNone/>
            </a:pPr>
            <a:endParaRPr lang="en-US" sz="4800" dirty="0">
              <a:latin typeface="Gill Sans MT" panose="020B0502020104020203"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94978762"/>
              </p:ext>
            </p:extLst>
          </p:nvPr>
        </p:nvGraphicFramePr>
        <p:xfrm>
          <a:off x="3719945" y="2008140"/>
          <a:ext cx="4752110" cy="3769208"/>
        </p:xfrm>
        <a:graphic>
          <a:graphicData uri="http://schemas.openxmlformats.org/drawingml/2006/table">
            <a:tbl>
              <a:tblPr>
                <a:tableStyleId>{B301B821-A1FF-4177-AEE7-76D212191A09}</a:tableStyleId>
              </a:tblPr>
              <a:tblGrid>
                <a:gridCol w="2376055">
                  <a:extLst>
                    <a:ext uri="{9D8B030D-6E8A-4147-A177-3AD203B41FA5}">
                      <a16:colId xmlns:a16="http://schemas.microsoft.com/office/drawing/2014/main" val="148444965"/>
                    </a:ext>
                  </a:extLst>
                </a:gridCol>
                <a:gridCol w="2376055">
                  <a:extLst>
                    <a:ext uri="{9D8B030D-6E8A-4147-A177-3AD203B41FA5}">
                      <a16:colId xmlns:a16="http://schemas.microsoft.com/office/drawing/2014/main" val="3014199106"/>
                    </a:ext>
                  </a:extLst>
                </a:gridCol>
              </a:tblGrid>
              <a:tr h="471151">
                <a:tc>
                  <a:txBody>
                    <a:bodyPr/>
                    <a:lstStyle/>
                    <a:p>
                      <a:pPr algn="ctr"/>
                      <a:r>
                        <a:rPr lang="en-US" b="1" dirty="0" smtClean="0"/>
                        <a:t>2011</a:t>
                      </a:r>
                      <a:r>
                        <a:rPr lang="en-US" b="1" baseline="0" dirty="0" smtClean="0"/>
                        <a:t> Full Tax Value</a:t>
                      </a:r>
                      <a:endParaRPr lang="en-US" b="1" dirty="0"/>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$8,338,641,710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09588132"/>
                  </a:ext>
                </a:extLst>
              </a:tr>
              <a:tr h="471151">
                <a:tc>
                  <a:txBody>
                    <a:bodyPr/>
                    <a:lstStyle/>
                    <a:p>
                      <a:pPr algn="ctr"/>
                      <a:r>
                        <a:rPr lang="en-US" b="1" dirty="0" smtClean="0"/>
                        <a:t>2012 Full Tax Value</a:t>
                      </a:r>
                      <a:endParaRPr lang="en-US" b="1" dirty="0"/>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$8,573,591,170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15878435"/>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2013 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$8,910,264,290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73309579"/>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2014 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$9,186,472,890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61306551"/>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2015 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$9,349,916,890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88754383"/>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2016 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$10,122,329,820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8810807"/>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2017 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$10,265,418,090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7957573"/>
                  </a:ext>
                </a:extLst>
              </a:tr>
              <a:tr h="47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t>2018</a:t>
                      </a:r>
                      <a:r>
                        <a:rPr lang="en-US" b="1" baseline="0" dirty="0" smtClean="0"/>
                        <a:t> </a:t>
                      </a:r>
                      <a:r>
                        <a:rPr lang="en-US" b="1" dirty="0" smtClean="0"/>
                        <a:t>Full Tax Value</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b="1" dirty="0" smtClean="0"/>
                        <a:t>$10,374,523,920</a:t>
                      </a:r>
                      <a:endParaRPr lang="en-US" b="1" dirty="0"/>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70930693"/>
                  </a:ext>
                </a:extLst>
              </a:tr>
            </a:tbl>
          </a:graphicData>
        </a:graphic>
      </p:graphicFrame>
    </p:spTree>
    <p:extLst>
      <p:ext uri="{BB962C8B-B14F-4D97-AF65-F5344CB8AC3E}">
        <p14:creationId xmlns:p14="http://schemas.microsoft.com/office/powerpoint/2010/main" val="2236630079"/>
      </p:ext>
    </p:extLst>
  </p:cSld>
  <p:clrMapOvr>
    <a:masterClrMapping/>
  </p:clrMapOvr>
  <mc:AlternateContent xmlns:mc="http://schemas.openxmlformats.org/markup-compatibility/2006" xmlns:p14="http://schemas.microsoft.com/office/powerpoint/2010/main">
    <mc:Choice Requires="p14">
      <p:transition spd="med" p14:dur="700" advClick="0" advTm="37644">
        <p:fade/>
      </p:transition>
    </mc:Choice>
    <mc:Fallback xmlns="">
      <p:transition spd="med" advClick="0" advTm="37644">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smtClean="0">
                <a:latin typeface="Gill Sans MT" panose="020B0502020104020203" pitchFamily="34" charset="0"/>
              </a:rPr>
              <a:t>FY20 Required </a:t>
            </a:r>
            <a:r>
              <a:rPr lang="en-US" sz="4800" dirty="0">
                <a:latin typeface="Gill Sans MT" panose="020B0502020104020203" pitchFamily="34" charset="0"/>
              </a:rPr>
              <a:t>Local Contribution </a:t>
            </a:r>
          </a:p>
        </p:txBody>
      </p:sp>
      <p:sp>
        <p:nvSpPr>
          <p:cNvPr id="14" name="Content Placeholder 13"/>
          <p:cNvSpPr>
            <a:spLocks noGrp="1"/>
          </p:cNvSpPr>
          <p:nvPr>
            <p:ph idx="1"/>
          </p:nvPr>
        </p:nvSpPr>
        <p:spPr>
          <a:xfrm>
            <a:off x="526473" y="1673352"/>
            <a:ext cx="11166763" cy="4343400"/>
          </a:xfrm>
        </p:spPr>
        <p:txBody>
          <a:bodyPr>
            <a:normAutofit/>
          </a:bodyPr>
          <a:lstStyle/>
          <a:p>
            <a:pPr marL="45720" indent="0">
              <a:buNone/>
            </a:pPr>
            <a:endParaRPr lang="en-US" sz="4000" dirty="0">
              <a:latin typeface="Gill Sans MT" panose="020B0502020104020203" pitchFamily="34" charset="0"/>
            </a:endParaRPr>
          </a:p>
          <a:p>
            <a:pPr marL="45720" indent="0">
              <a:buNone/>
            </a:pPr>
            <a:r>
              <a:rPr lang="en-US" sz="2800" dirty="0" smtClean="0">
                <a:latin typeface="Gill Sans MT" panose="020B0502020104020203" pitchFamily="34" charset="0"/>
              </a:rPr>
              <a:t>Required FY20 Contribution Options </a:t>
            </a:r>
          </a:p>
          <a:p>
            <a:pPr marL="45720" indent="0">
              <a:buNone/>
            </a:pPr>
            <a:r>
              <a:rPr lang="en-US" sz="2800" dirty="0" smtClean="0">
                <a:latin typeface="Gill Sans MT" panose="020B0502020104020203" pitchFamily="34" charset="0"/>
              </a:rPr>
              <a:t>(The Lesser of the Following Two)</a:t>
            </a:r>
          </a:p>
          <a:p>
            <a:pPr marL="45720" indent="0">
              <a:buNone/>
            </a:pPr>
            <a:endParaRPr lang="en-US" sz="2800" b="1" dirty="0" smtClean="0">
              <a:latin typeface="Gill Sans MT" panose="020B0502020104020203" pitchFamily="34" charset="0"/>
            </a:endParaRPr>
          </a:p>
          <a:p>
            <a:pPr marL="502920" indent="-457200">
              <a:buAutoNum type="alphaUcPeriod"/>
            </a:pPr>
            <a:r>
              <a:rPr lang="en-US" b="1" dirty="0" smtClean="0">
                <a:latin typeface="Gill Sans MT" panose="020B0502020104020203" pitchFamily="34" charset="0"/>
              </a:rPr>
              <a:t>2018 Full Tax Value x 2.65 mills = </a:t>
            </a:r>
            <a:r>
              <a:rPr lang="en-US" b="1" dirty="0">
                <a:latin typeface="Gill Sans MT" panose="020B0502020104020203" pitchFamily="34" charset="0"/>
              </a:rPr>
              <a:t> </a:t>
            </a:r>
            <a:r>
              <a:rPr lang="en-US" b="1" dirty="0" smtClean="0">
                <a:latin typeface="Gill Sans MT" panose="020B0502020104020203" pitchFamily="34" charset="0"/>
              </a:rPr>
              <a:t>$10,374,523,920 x .00265 = $27,492,488</a:t>
            </a:r>
          </a:p>
          <a:p>
            <a:pPr marL="502920" indent="-457200">
              <a:buAutoNum type="alphaUcPeriod"/>
            </a:pPr>
            <a:r>
              <a:rPr lang="en-US" dirty="0" smtClean="0">
                <a:latin typeface="Gill Sans MT" panose="020B0502020104020203" pitchFamily="34" charset="0"/>
              </a:rPr>
              <a:t>45 % of FY19 (Prior Year) Basic Need = $108,008,379 x 45% = $48,603,771</a:t>
            </a:r>
            <a:endParaRPr lang="en-US" dirty="0">
              <a:latin typeface="Gill Sans MT" panose="020B0502020104020203" pitchFamily="34" charset="0"/>
            </a:endParaRPr>
          </a:p>
          <a:p>
            <a:pPr marL="45720" indent="0">
              <a:buNone/>
            </a:pPr>
            <a:endParaRPr lang="en-US" sz="2800" b="1" dirty="0" smtClean="0">
              <a:latin typeface="Gill Sans MT" panose="020B0502020104020203" pitchFamily="34" charset="0"/>
            </a:endParaRPr>
          </a:p>
          <a:p>
            <a:pPr marL="45720" indent="0">
              <a:buNone/>
            </a:pPr>
            <a:endParaRPr lang="en-US" dirty="0">
              <a:latin typeface="Gill Sans MT" panose="020B0502020104020203" pitchFamily="34" charset="0"/>
            </a:endParaRPr>
          </a:p>
        </p:txBody>
      </p:sp>
    </p:spTree>
    <p:extLst>
      <p:ext uri="{BB962C8B-B14F-4D97-AF65-F5344CB8AC3E}">
        <p14:creationId xmlns:p14="http://schemas.microsoft.com/office/powerpoint/2010/main" val="2771859900"/>
      </p:ext>
    </p:extLst>
  </p:cSld>
  <p:clrMapOvr>
    <a:masterClrMapping/>
  </p:clrMapOvr>
  <mc:AlternateContent xmlns:mc="http://schemas.openxmlformats.org/markup-compatibility/2006" xmlns:p14="http://schemas.microsoft.com/office/powerpoint/2010/main">
    <mc:Choice Requires="p14">
      <p:transition spd="med" p14:dur="700" advClick="0" advTm="29868">
        <p:fade/>
      </p:transition>
    </mc:Choice>
    <mc:Fallback xmlns="">
      <p:transition spd="med" advClick="0" advTm="29868">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smtClean="0">
                <a:latin typeface="Gill Sans MT" panose="020B0502020104020203" pitchFamily="34" charset="0"/>
              </a:rPr>
              <a:t>FY20 Additional Allowable </a:t>
            </a:r>
            <a:endParaRPr lang="en-US" sz="4800" dirty="0">
              <a:latin typeface="Gill Sans MT" panose="020B0502020104020203" pitchFamily="34" charset="0"/>
            </a:endParaRPr>
          </a:p>
        </p:txBody>
      </p:sp>
      <p:sp>
        <p:nvSpPr>
          <p:cNvPr id="2" name="Content Placeholder 1"/>
          <p:cNvSpPr>
            <a:spLocks noGrp="1"/>
          </p:cNvSpPr>
          <p:nvPr>
            <p:ph idx="1"/>
          </p:nvPr>
        </p:nvSpPr>
        <p:spPr/>
        <p:txBody>
          <a:bodyPr/>
          <a:lstStyle/>
          <a:p>
            <a:pPr marL="45720" indent="0">
              <a:buNone/>
            </a:pPr>
            <a:r>
              <a:rPr lang="en-US" sz="2800" b="1" dirty="0">
                <a:latin typeface="Gill Sans MT" panose="020B0502020104020203" pitchFamily="34" charset="0"/>
              </a:rPr>
              <a:t>Maximum Local Contribution </a:t>
            </a:r>
            <a:endParaRPr lang="en-US" sz="2800" dirty="0">
              <a:latin typeface="Gill Sans MT" panose="020B0502020104020203" pitchFamily="34" charset="0"/>
            </a:endParaRPr>
          </a:p>
          <a:p>
            <a:pPr marL="45720" indent="0">
              <a:buNone/>
            </a:pPr>
            <a:r>
              <a:rPr lang="en-US" sz="2800" dirty="0">
                <a:latin typeface="Gill Sans MT" panose="020B0502020104020203" pitchFamily="34" charset="0"/>
              </a:rPr>
              <a:t>The City or Borough can contribute more than is required but may not exceed the maximum local contribution. To calculate this use the required local contribution plus 23% of basic need and those state funds calculated on adjusted ADM </a:t>
            </a:r>
            <a:r>
              <a:rPr lang="en-US" sz="2800" b="1" dirty="0">
                <a:latin typeface="Gill Sans MT" panose="020B0502020104020203" pitchFamily="34" charset="0"/>
              </a:rPr>
              <a:t>or </a:t>
            </a:r>
            <a:r>
              <a:rPr lang="en-US" sz="2800" dirty="0">
                <a:latin typeface="Gill Sans MT" panose="020B0502020104020203" pitchFamily="34" charset="0"/>
              </a:rPr>
              <a:t>a 2-mill equivalent of the full and true value of the taxable and real property within the district; whichever is </a:t>
            </a:r>
            <a:r>
              <a:rPr lang="en-US" sz="2800" i="1" dirty="0">
                <a:latin typeface="Gill Sans MT" panose="020B0502020104020203" pitchFamily="34" charset="0"/>
              </a:rPr>
              <a:t>greater</a:t>
            </a:r>
            <a:r>
              <a:rPr lang="en-US" sz="2800" dirty="0">
                <a:latin typeface="Gill Sans MT" panose="020B0502020104020203" pitchFamily="34" charset="0"/>
              </a:rPr>
              <a:t>. The additional amount is added to the required local effort to reach the </a:t>
            </a:r>
            <a:r>
              <a:rPr lang="en-US" sz="2800" dirty="0" smtClean="0">
                <a:latin typeface="Gill Sans MT" panose="020B0502020104020203" pitchFamily="34" charset="0"/>
              </a:rPr>
              <a:t>maximum local contribution  </a:t>
            </a:r>
            <a:endParaRPr lang="en-US" sz="2800" dirty="0">
              <a:latin typeface="Gill Sans MT" panose="020B0502020104020203" pitchFamily="34" charset="0"/>
            </a:endParaRPr>
          </a:p>
        </p:txBody>
      </p:sp>
      <p:sp>
        <p:nvSpPr>
          <p:cNvPr id="3" name="Rectangle 2"/>
          <p:cNvSpPr/>
          <p:nvPr/>
        </p:nvSpPr>
        <p:spPr>
          <a:xfrm>
            <a:off x="8007773" y="6282502"/>
            <a:ext cx="3639138" cy="369332"/>
          </a:xfrm>
          <a:prstGeom prst="rect">
            <a:avLst/>
          </a:prstGeom>
        </p:spPr>
        <p:txBody>
          <a:bodyPr wrap="none">
            <a:spAutoFit/>
          </a:bodyPr>
          <a:lstStyle/>
          <a:p>
            <a:r>
              <a:rPr lang="en-US" dirty="0">
                <a:latin typeface="Gill Sans MT" panose="020B0502020104020203" pitchFamily="34" charset="0"/>
              </a:rPr>
              <a:t>AS </a:t>
            </a:r>
            <a:r>
              <a:rPr lang="en-US" dirty="0" smtClean="0">
                <a:latin typeface="Gill Sans MT" panose="020B0502020104020203" pitchFamily="34" charset="0"/>
              </a:rPr>
              <a:t>14.17.410 </a:t>
            </a:r>
            <a:r>
              <a:rPr lang="en-US" dirty="0">
                <a:latin typeface="Gill Sans MT" panose="020B0502020104020203" pitchFamily="34" charset="0"/>
              </a:rPr>
              <a:t>Public School Funding  </a:t>
            </a:r>
          </a:p>
        </p:txBody>
      </p:sp>
    </p:spTree>
    <p:extLst>
      <p:ext uri="{BB962C8B-B14F-4D97-AF65-F5344CB8AC3E}">
        <p14:creationId xmlns:p14="http://schemas.microsoft.com/office/powerpoint/2010/main" val="4190875827"/>
      </p:ext>
    </p:extLst>
  </p:cSld>
  <p:clrMapOvr>
    <a:masterClrMapping/>
  </p:clrMapOvr>
  <mc:AlternateContent xmlns:mc="http://schemas.openxmlformats.org/markup-compatibility/2006" xmlns:p14="http://schemas.microsoft.com/office/powerpoint/2010/main">
    <mc:Choice Requires="p14">
      <p:transition spd="med" p14:dur="700" advTm="31327">
        <p:fade/>
      </p:transition>
    </mc:Choice>
    <mc:Fallback xmlns="">
      <p:transition spd="med" advTm="31327">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48183" y="438912"/>
            <a:ext cx="10002697" cy="740183"/>
          </a:xfrm>
        </p:spPr>
        <p:txBody>
          <a:bodyPr>
            <a:normAutofit fontScale="90000"/>
          </a:bodyPr>
          <a:lstStyle/>
          <a:p>
            <a:r>
              <a:rPr lang="en-US" sz="4800" dirty="0" smtClean="0">
                <a:latin typeface="Gill Sans MT" panose="020B0502020104020203" pitchFamily="34" charset="0"/>
              </a:rPr>
              <a:t>FY20 </a:t>
            </a:r>
            <a:r>
              <a:rPr lang="en-US" sz="4800" dirty="0">
                <a:latin typeface="Gill Sans MT" panose="020B0502020104020203" pitchFamily="34" charset="0"/>
              </a:rPr>
              <a:t>Additional Allowable </a:t>
            </a:r>
          </a:p>
        </p:txBody>
      </p:sp>
      <p:sp>
        <p:nvSpPr>
          <p:cNvPr id="14" name="Content Placeholder 13"/>
          <p:cNvSpPr>
            <a:spLocks noGrp="1"/>
          </p:cNvSpPr>
          <p:nvPr>
            <p:ph idx="1"/>
          </p:nvPr>
        </p:nvSpPr>
        <p:spPr>
          <a:xfrm>
            <a:off x="848183" y="1179094"/>
            <a:ext cx="10175977" cy="5013887"/>
          </a:xfrm>
        </p:spPr>
        <p:txBody>
          <a:bodyPr>
            <a:normAutofit/>
          </a:bodyPr>
          <a:lstStyle/>
          <a:p>
            <a:pPr marL="45720" lvl="0" indent="0">
              <a:buNone/>
            </a:pPr>
            <a:endParaRPr lang="en-US" sz="2800" b="1" dirty="0" smtClean="0">
              <a:solidFill>
                <a:prstClr val="black"/>
              </a:solidFill>
              <a:latin typeface="Gill Sans MT" panose="020B0502020104020203" pitchFamily="34" charset="0"/>
            </a:endParaRPr>
          </a:p>
          <a:p>
            <a:pPr marL="45720" lvl="0" indent="0">
              <a:buNone/>
            </a:pPr>
            <a:r>
              <a:rPr lang="en-US" sz="2800" dirty="0" smtClean="0">
                <a:solidFill>
                  <a:prstClr val="black"/>
                </a:solidFill>
                <a:latin typeface="Gill Sans MT" panose="020B0502020104020203" pitchFamily="34" charset="0"/>
              </a:rPr>
              <a:t>Additional Allowable Local  FY20 </a:t>
            </a:r>
            <a:r>
              <a:rPr lang="en-US" sz="2800" dirty="0">
                <a:solidFill>
                  <a:prstClr val="black"/>
                </a:solidFill>
                <a:latin typeface="Gill Sans MT" panose="020B0502020104020203" pitchFamily="34" charset="0"/>
              </a:rPr>
              <a:t>Contribution Options </a:t>
            </a:r>
          </a:p>
          <a:p>
            <a:pPr marL="45720" lvl="0" indent="0">
              <a:buNone/>
            </a:pPr>
            <a:r>
              <a:rPr lang="en-US" sz="2800" dirty="0">
                <a:solidFill>
                  <a:prstClr val="black"/>
                </a:solidFill>
                <a:latin typeface="Gill Sans MT" panose="020B0502020104020203" pitchFamily="34" charset="0"/>
              </a:rPr>
              <a:t>(The </a:t>
            </a:r>
            <a:r>
              <a:rPr lang="en-US" sz="2800" dirty="0" smtClean="0">
                <a:solidFill>
                  <a:prstClr val="black"/>
                </a:solidFill>
                <a:latin typeface="Gill Sans MT" panose="020B0502020104020203" pitchFamily="34" charset="0"/>
              </a:rPr>
              <a:t>Greater </a:t>
            </a:r>
            <a:r>
              <a:rPr lang="en-US" sz="2800" dirty="0">
                <a:solidFill>
                  <a:prstClr val="black"/>
                </a:solidFill>
                <a:latin typeface="Gill Sans MT" panose="020B0502020104020203" pitchFamily="34" charset="0"/>
              </a:rPr>
              <a:t>of the Following Two)</a:t>
            </a:r>
          </a:p>
          <a:p>
            <a:pPr marL="45720" lvl="0" indent="0">
              <a:buNone/>
            </a:pPr>
            <a:endParaRPr lang="en-US" sz="2800" b="1" dirty="0">
              <a:solidFill>
                <a:prstClr val="black"/>
              </a:solidFill>
              <a:latin typeface="Gill Sans MT" panose="020B0502020104020203" pitchFamily="34" charset="0"/>
            </a:endParaRPr>
          </a:p>
          <a:p>
            <a:pPr marL="502920" lvl="0" indent="-457200">
              <a:buFont typeface="Arial" pitchFamily="34" charset="0"/>
              <a:buAutoNum type="alphaUcPeriod"/>
            </a:pPr>
            <a:r>
              <a:rPr lang="en-US" b="1" dirty="0" smtClean="0">
                <a:solidFill>
                  <a:prstClr val="black"/>
                </a:solidFill>
                <a:latin typeface="Gill Sans MT" panose="020B0502020104020203" pitchFamily="34" charset="0"/>
              </a:rPr>
              <a:t>23% of FY20 Basic Need = </a:t>
            </a:r>
            <a:r>
              <a:rPr lang="en-US" b="1" dirty="0">
                <a:solidFill>
                  <a:prstClr val="black"/>
                </a:solidFill>
                <a:latin typeface="Gill Sans MT" panose="020B0502020104020203" pitchFamily="34" charset="0"/>
              </a:rPr>
              <a:t>$</a:t>
            </a:r>
            <a:r>
              <a:rPr lang="en-US" b="1" dirty="0" smtClean="0">
                <a:solidFill>
                  <a:prstClr val="black"/>
                </a:solidFill>
                <a:latin typeface="Gill Sans MT" panose="020B0502020104020203" pitchFamily="34" charset="0"/>
              </a:rPr>
              <a:t>108,889,577 x 23% = $25,044,603</a:t>
            </a:r>
            <a:endParaRPr lang="en-US" b="1" dirty="0">
              <a:solidFill>
                <a:prstClr val="black"/>
              </a:solidFill>
              <a:latin typeface="Gill Sans MT" panose="020B0502020104020203" pitchFamily="34" charset="0"/>
            </a:endParaRPr>
          </a:p>
          <a:p>
            <a:pPr marL="502920" lvl="0" indent="-457200">
              <a:buFont typeface="Arial" pitchFamily="34" charset="0"/>
              <a:buAutoNum type="alphaUcPeriod"/>
            </a:pPr>
            <a:r>
              <a:rPr lang="en-US" dirty="0" smtClean="0">
                <a:solidFill>
                  <a:prstClr val="black"/>
                </a:solidFill>
                <a:latin typeface="Gill Sans MT" panose="020B0502020104020203" pitchFamily="34" charset="0"/>
              </a:rPr>
              <a:t>2018 </a:t>
            </a:r>
            <a:r>
              <a:rPr lang="en-US" dirty="0">
                <a:solidFill>
                  <a:prstClr val="black"/>
                </a:solidFill>
                <a:latin typeface="Gill Sans MT" panose="020B0502020104020203" pitchFamily="34" charset="0"/>
              </a:rPr>
              <a:t>Full Tax Value x </a:t>
            </a:r>
            <a:r>
              <a:rPr lang="en-US" dirty="0" smtClean="0">
                <a:solidFill>
                  <a:prstClr val="black"/>
                </a:solidFill>
                <a:latin typeface="Gill Sans MT" panose="020B0502020104020203" pitchFamily="34" charset="0"/>
              </a:rPr>
              <a:t>2 </a:t>
            </a:r>
            <a:r>
              <a:rPr lang="en-US" dirty="0">
                <a:solidFill>
                  <a:prstClr val="black"/>
                </a:solidFill>
                <a:latin typeface="Gill Sans MT" panose="020B0502020104020203" pitchFamily="34" charset="0"/>
              </a:rPr>
              <a:t>mills =  $</a:t>
            </a:r>
            <a:r>
              <a:rPr lang="en-US" dirty="0" smtClean="0">
                <a:solidFill>
                  <a:prstClr val="black"/>
                </a:solidFill>
                <a:latin typeface="Gill Sans MT" panose="020B0502020104020203" pitchFamily="34" charset="0"/>
              </a:rPr>
              <a:t>10,374,523,290 </a:t>
            </a:r>
            <a:r>
              <a:rPr lang="en-US" dirty="0">
                <a:solidFill>
                  <a:prstClr val="black"/>
                </a:solidFill>
                <a:latin typeface="Gill Sans MT" panose="020B0502020104020203" pitchFamily="34" charset="0"/>
              </a:rPr>
              <a:t>x .</a:t>
            </a:r>
            <a:r>
              <a:rPr lang="en-US" dirty="0" smtClean="0">
                <a:solidFill>
                  <a:prstClr val="black"/>
                </a:solidFill>
                <a:latin typeface="Gill Sans MT" panose="020B0502020104020203" pitchFamily="34" charset="0"/>
              </a:rPr>
              <a:t>002 </a:t>
            </a:r>
            <a:r>
              <a:rPr lang="en-US" dirty="0">
                <a:solidFill>
                  <a:prstClr val="black"/>
                </a:solidFill>
                <a:latin typeface="Gill Sans MT" panose="020B0502020104020203" pitchFamily="34" charset="0"/>
              </a:rPr>
              <a:t>= $</a:t>
            </a:r>
            <a:r>
              <a:rPr lang="en-US" dirty="0" smtClean="0">
                <a:solidFill>
                  <a:prstClr val="black"/>
                </a:solidFill>
                <a:latin typeface="Gill Sans MT" panose="020B0502020104020203" pitchFamily="34" charset="0"/>
              </a:rPr>
              <a:t>20,749,048</a:t>
            </a:r>
            <a:endParaRPr lang="en-US" dirty="0">
              <a:solidFill>
                <a:prstClr val="black"/>
              </a:solidFill>
              <a:latin typeface="Gill Sans MT" panose="020B0502020104020203" pitchFamily="34" charset="0"/>
            </a:endParaRPr>
          </a:p>
          <a:p>
            <a:pPr marL="45720" indent="0">
              <a:buNone/>
            </a:pPr>
            <a:endParaRPr lang="en-US" sz="4000" dirty="0" smtClean="0"/>
          </a:p>
        </p:txBody>
      </p:sp>
    </p:spTree>
    <p:extLst>
      <p:ext uri="{BB962C8B-B14F-4D97-AF65-F5344CB8AC3E}">
        <p14:creationId xmlns:p14="http://schemas.microsoft.com/office/powerpoint/2010/main" val="3948152827"/>
      </p:ext>
    </p:extLst>
  </p:cSld>
  <p:clrMapOvr>
    <a:masterClrMapping/>
  </p:clrMapOvr>
  <mc:AlternateContent xmlns:mc="http://schemas.openxmlformats.org/markup-compatibility/2006" xmlns:p14="http://schemas.microsoft.com/office/powerpoint/2010/main">
    <mc:Choice Requires="p14">
      <p:transition spd="med" p14:dur="700" advTm="28682">
        <p:fade/>
      </p:transition>
    </mc:Choice>
    <mc:Fallback xmlns="">
      <p:transition spd="med" advTm="28682">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FY20 Maximum Local Contribution Allowable </a:t>
            </a:r>
            <a:endParaRPr lang="en-US" dirty="0">
              <a:latin typeface="Gill Sans MT" panose="020B0502020104020203" pitchFamily="34" charset="0"/>
            </a:endParaRPr>
          </a:p>
        </p:txBody>
      </p:sp>
      <p:sp>
        <p:nvSpPr>
          <p:cNvPr id="14" name="Content Placeholder 13"/>
          <p:cNvSpPr>
            <a:spLocks noGrp="1"/>
          </p:cNvSpPr>
          <p:nvPr>
            <p:ph idx="1"/>
          </p:nvPr>
        </p:nvSpPr>
        <p:spPr>
          <a:xfrm>
            <a:off x="1341120" y="1527048"/>
            <a:ext cx="9509760" cy="4035552"/>
          </a:xfrm>
        </p:spPr>
        <p:txBody>
          <a:bodyPr/>
          <a:lstStyle/>
          <a:p>
            <a:pPr marL="45720" indent="0">
              <a:buNone/>
            </a:pPr>
            <a:endParaRPr lang="en-US" sz="3600" dirty="0" smtClean="0">
              <a:latin typeface="Gill Sans MT" panose="020B0502020104020203" pitchFamily="34" charset="0"/>
            </a:endParaRPr>
          </a:p>
          <a:p>
            <a:pPr marL="45720" indent="0">
              <a:buNone/>
            </a:pPr>
            <a:r>
              <a:rPr lang="en-US" sz="3600" dirty="0" smtClean="0">
                <a:latin typeface="Gill Sans MT" panose="020B0502020104020203" pitchFamily="34" charset="0"/>
              </a:rPr>
              <a:t>The sum of the following two:</a:t>
            </a:r>
          </a:p>
          <a:p>
            <a:pPr marL="45720" indent="0">
              <a:buNone/>
            </a:pPr>
            <a:endParaRPr lang="en-US" sz="3200" dirty="0" smtClean="0">
              <a:latin typeface="Gill Sans MT" panose="020B0502020104020203" pitchFamily="34" charset="0"/>
            </a:endParaRPr>
          </a:p>
          <a:p>
            <a:pPr marL="45720" indent="0">
              <a:buNone/>
            </a:pPr>
            <a:r>
              <a:rPr lang="en-US" sz="3200" dirty="0" smtClean="0">
                <a:latin typeface="Gill Sans MT" panose="020B0502020104020203" pitchFamily="34" charset="0"/>
              </a:rPr>
              <a:t>Required Local Contribution                    $27,492,488</a:t>
            </a:r>
          </a:p>
          <a:p>
            <a:pPr marL="45720" indent="0">
              <a:buNone/>
            </a:pPr>
            <a:r>
              <a:rPr lang="en-US" sz="3200" dirty="0" smtClean="0">
                <a:latin typeface="Gill Sans MT" panose="020B0502020104020203" pitchFamily="34" charset="0"/>
              </a:rPr>
              <a:t>Additional Allowable Local      	               </a:t>
            </a:r>
            <a:r>
              <a:rPr lang="en-US" sz="3200" u="sng" dirty="0">
                <a:latin typeface="Gill Sans MT" panose="020B0502020104020203" pitchFamily="34" charset="0"/>
              </a:rPr>
              <a:t> </a:t>
            </a:r>
            <a:r>
              <a:rPr lang="en-US" sz="3200" u="sng" dirty="0" smtClean="0">
                <a:latin typeface="Gill Sans MT" panose="020B0502020104020203" pitchFamily="34" charset="0"/>
              </a:rPr>
              <a:t>25,044,603</a:t>
            </a:r>
            <a:endParaRPr lang="en-US" sz="3200" dirty="0" smtClean="0">
              <a:latin typeface="Gill Sans MT" panose="020B0502020104020203" pitchFamily="34" charset="0"/>
            </a:endParaRPr>
          </a:p>
          <a:p>
            <a:pPr marL="45720" indent="0">
              <a:buNone/>
            </a:pPr>
            <a:r>
              <a:rPr lang="en-US" sz="3200" dirty="0" smtClean="0">
                <a:latin typeface="Gill Sans MT" panose="020B0502020104020203" pitchFamily="34" charset="0"/>
              </a:rPr>
              <a:t>Total Maximum Allowable Contribution     $52,537,091</a:t>
            </a:r>
            <a:endParaRPr lang="en-US" sz="3200" dirty="0">
              <a:latin typeface="Gill Sans MT" panose="020B0502020104020203" pitchFamily="34" charset="0"/>
            </a:endParaRPr>
          </a:p>
        </p:txBody>
      </p:sp>
    </p:spTree>
    <p:extLst>
      <p:ext uri="{BB962C8B-B14F-4D97-AF65-F5344CB8AC3E}">
        <p14:creationId xmlns:p14="http://schemas.microsoft.com/office/powerpoint/2010/main" val="1288866170"/>
      </p:ext>
    </p:extLst>
  </p:cSld>
  <p:clrMapOvr>
    <a:masterClrMapping/>
  </p:clrMapOvr>
  <mc:AlternateContent xmlns:mc="http://schemas.openxmlformats.org/markup-compatibility/2006" xmlns:p14="http://schemas.microsoft.com/office/powerpoint/2010/main">
    <mc:Choice Requires="p14">
      <p:transition spd="med" p14:dur="700" advTm="65887">
        <p:fade/>
      </p:transition>
    </mc:Choice>
    <mc:Fallback xmlns="">
      <p:transition spd="med" advTm="65887">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smtClean="0">
                <a:latin typeface="Gill Sans MT" panose="020B0502020104020203" pitchFamily="34" charset="0"/>
              </a:rPr>
              <a:t>FY20 KPB Budgeted Support </a:t>
            </a:r>
            <a:endParaRPr lang="en-US" sz="4800" dirty="0">
              <a:latin typeface="Gill Sans MT" panose="020B0502020104020203" pitchFamily="34" charset="0"/>
            </a:endParaRPr>
          </a:p>
        </p:txBody>
      </p:sp>
      <p:sp>
        <p:nvSpPr>
          <p:cNvPr id="14" name="Content Placeholder 13"/>
          <p:cNvSpPr>
            <a:spLocks noGrp="1"/>
          </p:cNvSpPr>
          <p:nvPr>
            <p:ph idx="1"/>
          </p:nvPr>
        </p:nvSpPr>
        <p:spPr>
          <a:xfrm>
            <a:off x="1341120" y="1770333"/>
            <a:ext cx="9509760" cy="4343400"/>
          </a:xfrm>
        </p:spPr>
        <p:txBody>
          <a:bodyPr>
            <a:normAutofit/>
          </a:bodyPr>
          <a:lstStyle/>
          <a:p>
            <a:pPr marL="45720" indent="0" algn="ctr">
              <a:buNone/>
            </a:pPr>
            <a:endParaRPr lang="en-US" sz="3600" dirty="0" smtClean="0">
              <a:latin typeface="Gill Sans MT" panose="020B0502020104020203" pitchFamily="34" charset="0"/>
            </a:endParaRPr>
          </a:p>
          <a:p>
            <a:pPr marL="45720" indent="0" algn="ctr">
              <a:buNone/>
            </a:pPr>
            <a:r>
              <a:rPr lang="en-US" sz="3600" dirty="0" smtClean="0">
                <a:latin typeface="Gill Sans MT" panose="020B0502020104020203" pitchFamily="34" charset="0"/>
              </a:rPr>
              <a:t>$52,512,091</a:t>
            </a:r>
          </a:p>
          <a:p>
            <a:pPr marL="45720" indent="0" algn="ctr">
              <a:buNone/>
            </a:pPr>
            <a:endParaRPr lang="en-US" sz="3600" dirty="0">
              <a:latin typeface="Gill Sans MT" panose="020B0502020104020203" pitchFamily="34" charset="0"/>
            </a:endParaRPr>
          </a:p>
          <a:p>
            <a:pPr marL="45720" indent="0" algn="ctr">
              <a:buNone/>
            </a:pPr>
            <a:r>
              <a:rPr lang="en-US" sz="3600" dirty="0" smtClean="0">
                <a:latin typeface="Gill Sans MT" panose="020B0502020104020203" pitchFamily="34" charset="0"/>
              </a:rPr>
              <a:t>Appropriation = $41,463,667</a:t>
            </a:r>
          </a:p>
          <a:p>
            <a:pPr marL="45720" indent="0" algn="ctr">
              <a:buNone/>
            </a:pPr>
            <a:r>
              <a:rPr lang="en-US" sz="3600" dirty="0" smtClean="0">
                <a:latin typeface="Gill Sans MT" panose="020B0502020104020203" pitchFamily="34" charset="0"/>
              </a:rPr>
              <a:t>In-Kind Services = $11,048,424</a:t>
            </a:r>
            <a:endParaRPr lang="en-US" sz="3600" dirty="0">
              <a:latin typeface="Gill Sans MT" panose="020B0502020104020203" pitchFamily="34" charset="0"/>
            </a:endParaRPr>
          </a:p>
        </p:txBody>
      </p:sp>
    </p:spTree>
    <p:extLst>
      <p:ext uri="{BB962C8B-B14F-4D97-AF65-F5344CB8AC3E}">
        <p14:creationId xmlns:p14="http://schemas.microsoft.com/office/powerpoint/2010/main" val="495000045"/>
      </p:ext>
    </p:extLst>
  </p:cSld>
  <p:clrMapOvr>
    <a:masterClrMapping/>
  </p:clrMapOvr>
  <mc:AlternateContent xmlns:mc="http://schemas.openxmlformats.org/markup-compatibility/2006" xmlns:p14="http://schemas.microsoft.com/office/powerpoint/2010/main">
    <mc:Choice Requires="p14">
      <p:transition spd="med" p14:dur="700" advTm="10597">
        <p:fade/>
      </p:transition>
    </mc:Choice>
    <mc:Fallback xmlns="">
      <p:transition spd="med" advTm="10597">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Gill Sans MT" panose="020B0502020104020203" pitchFamily="34" charset="0"/>
              </a:rPr>
              <a:t>FY20 KPB In-Kind Services </a:t>
            </a:r>
            <a:endParaRPr lang="en-US" sz="4800" dirty="0">
              <a:latin typeface="Gill Sans MT" panose="020B0502020104020203" pitchFamily="34" charset="0"/>
            </a:endParaRPr>
          </a:p>
        </p:txBody>
      </p:sp>
      <p:sp>
        <p:nvSpPr>
          <p:cNvPr id="3" name="Content Placeholder 2"/>
          <p:cNvSpPr>
            <a:spLocks noGrp="1"/>
          </p:cNvSpPr>
          <p:nvPr>
            <p:ph idx="1"/>
          </p:nvPr>
        </p:nvSpPr>
        <p:spPr/>
        <p:txBody>
          <a:bodyPr>
            <a:normAutofit fontScale="85000" lnSpcReduction="20000"/>
          </a:bodyPr>
          <a:lstStyle/>
          <a:p>
            <a:pPr marL="45720" indent="0">
              <a:buNone/>
            </a:pPr>
            <a:endParaRPr lang="en-US" sz="2400" dirty="0">
              <a:latin typeface="Gill Sans MT" panose="020B0502020104020203" pitchFamily="34" charset="0"/>
            </a:endParaRPr>
          </a:p>
          <a:p>
            <a:pPr marL="45720" indent="0">
              <a:buNone/>
            </a:pPr>
            <a:r>
              <a:rPr lang="en-US" sz="2800" dirty="0" smtClean="0">
                <a:latin typeface="Gill Sans MT" panose="020B0502020104020203" pitchFamily="34" charset="0"/>
              </a:rPr>
              <a:t>Audit 						$  95,790</a:t>
            </a:r>
          </a:p>
          <a:p>
            <a:pPr marL="45720" indent="0">
              <a:buNone/>
            </a:pPr>
            <a:r>
              <a:rPr lang="en-US" sz="2800" dirty="0" smtClean="0">
                <a:latin typeface="Gill Sans MT" panose="020B0502020104020203" pitchFamily="34" charset="0"/>
              </a:rPr>
              <a:t>Custodial					  119,209</a:t>
            </a:r>
          </a:p>
          <a:p>
            <a:pPr marL="45720" indent="0">
              <a:buNone/>
            </a:pPr>
            <a:r>
              <a:rPr lang="en-US" sz="2800" dirty="0" smtClean="0">
                <a:latin typeface="Gill Sans MT" panose="020B0502020104020203" pitchFamily="34" charset="0"/>
              </a:rPr>
              <a:t>Maintenance					7,773,247</a:t>
            </a:r>
          </a:p>
          <a:p>
            <a:pPr marL="45720" indent="0">
              <a:buNone/>
            </a:pPr>
            <a:r>
              <a:rPr lang="en-US" sz="2800" dirty="0" smtClean="0">
                <a:latin typeface="Gill Sans MT" panose="020B0502020104020203" pitchFamily="34" charset="0"/>
              </a:rPr>
              <a:t>Utilities					    90,000</a:t>
            </a:r>
          </a:p>
          <a:p>
            <a:pPr marL="45720" indent="0">
              <a:buNone/>
            </a:pPr>
            <a:r>
              <a:rPr lang="en-US" sz="2800" dirty="0" smtClean="0">
                <a:latin typeface="Gill Sans MT" panose="020B0502020104020203" pitchFamily="34" charset="0"/>
              </a:rPr>
              <a:t>Liability</a:t>
            </a:r>
            <a:r>
              <a:rPr lang="en-US" sz="2800" dirty="0">
                <a:latin typeface="Gill Sans MT" panose="020B0502020104020203" pitchFamily="34" charset="0"/>
              </a:rPr>
              <a:t> </a:t>
            </a:r>
            <a:r>
              <a:rPr lang="en-US" sz="2800" dirty="0" smtClean="0">
                <a:latin typeface="Gill Sans MT" panose="020B0502020104020203" pitchFamily="34" charset="0"/>
              </a:rPr>
              <a:t>Insurance 				   707,675</a:t>
            </a:r>
          </a:p>
          <a:p>
            <a:pPr marL="45720" indent="0">
              <a:buNone/>
            </a:pPr>
            <a:r>
              <a:rPr lang="en-US" sz="2800" dirty="0" smtClean="0">
                <a:latin typeface="Gill Sans MT" panose="020B0502020104020203" pitchFamily="34" charset="0"/>
              </a:rPr>
              <a:t>Property Insurance 				1,010,866	</a:t>
            </a:r>
          </a:p>
          <a:p>
            <a:pPr marL="45720" indent="0">
              <a:buNone/>
            </a:pPr>
            <a:r>
              <a:rPr lang="en-US" sz="2800" dirty="0" smtClean="0">
                <a:latin typeface="Gill Sans MT" panose="020B0502020104020203" pitchFamily="34" charset="0"/>
              </a:rPr>
              <a:t>Worker’s Compensation 			</a:t>
            </a:r>
            <a:r>
              <a:rPr lang="en-US" sz="2800" u="sng" dirty="0" smtClean="0">
                <a:latin typeface="Gill Sans MT" panose="020B0502020104020203" pitchFamily="34" charset="0"/>
              </a:rPr>
              <a:t>1,251,637</a:t>
            </a:r>
          </a:p>
          <a:p>
            <a:pPr marL="45720" indent="0">
              <a:buNone/>
            </a:pPr>
            <a:r>
              <a:rPr lang="en-US" sz="2800" dirty="0" smtClean="0">
                <a:latin typeface="Gill Sans MT" panose="020B0502020104020203" pitchFamily="34" charset="0"/>
              </a:rPr>
              <a:t>Total In-Kind Services                             $11,048,424</a:t>
            </a:r>
          </a:p>
          <a:p>
            <a:pPr marL="45720" indent="0">
              <a:buNone/>
            </a:pPr>
            <a:endParaRPr lang="en-US" sz="2800" dirty="0" smtClean="0">
              <a:latin typeface="Gill Sans MT" panose="020B0502020104020203" pitchFamily="34" charset="0"/>
            </a:endParaRPr>
          </a:p>
        </p:txBody>
      </p:sp>
    </p:spTree>
    <p:extLst>
      <p:ext uri="{BB962C8B-B14F-4D97-AF65-F5344CB8AC3E}">
        <p14:creationId xmlns:p14="http://schemas.microsoft.com/office/powerpoint/2010/main" val="15854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heer Green 16x9">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Sheer Green">
      <a:dk1>
        <a:srgbClr val="404040"/>
      </a:dk1>
      <a:lt1>
        <a:sysClr val="window" lastClr="FFFFFF"/>
      </a:lt1>
      <a:dk2>
        <a:srgbClr val="624D38"/>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Green">
      <a:dk1>
        <a:srgbClr val="404040"/>
      </a:dk1>
      <a:lt1>
        <a:sysClr val="window" lastClr="FFFFFF"/>
      </a:lt1>
      <a:dk2>
        <a:srgbClr val="624D38"/>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5747AC-80AD-4ABE-94D9-19832B174F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755</Words>
  <Application>Microsoft Office PowerPoint</Application>
  <PresentationFormat>Widescreen</PresentationFormat>
  <Paragraphs>98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Gill Sans MT</vt:lpstr>
      <vt:lpstr>Sheer Green 16x9</vt:lpstr>
      <vt:lpstr>Kenai Peninsula Borough Revenue for KPBSD </vt:lpstr>
      <vt:lpstr>Required Local Contribution </vt:lpstr>
      <vt:lpstr>KPBSD Full Taxable Value – History</vt:lpstr>
      <vt:lpstr>FY20 Required Local Contribution </vt:lpstr>
      <vt:lpstr>FY20 Additional Allowable </vt:lpstr>
      <vt:lpstr>FY20 Additional Allowable </vt:lpstr>
      <vt:lpstr>FY20 Maximum Local Contribution Allowable </vt:lpstr>
      <vt:lpstr>FY20 KPB Budgeted Support </vt:lpstr>
      <vt:lpstr>FY20 KPB In-Kind Services </vt:lpstr>
      <vt:lpstr>Questions?</vt:lpstr>
      <vt:lpstr>Kenai Peninsula Borough School District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2016-09-19T22:06:04Z</dcterms:created>
  <dcterms:modified xsi:type="dcterms:W3CDTF">2019-11-05T22:48:19Z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TC029208979991</vt:lpwstr>
  </property>
</Properties>
</file>