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8"/>
  </p:notesMasterIdLst>
  <p:sldIdLst>
    <p:sldId id="256" r:id="rId2"/>
    <p:sldId id="257" r:id="rId3"/>
    <p:sldId id="278" r:id="rId4"/>
    <p:sldId id="270" r:id="rId5"/>
    <p:sldId id="272" r:id="rId6"/>
    <p:sldId id="280" r:id="rId7"/>
    <p:sldId id="277" r:id="rId8"/>
    <p:sldId id="276" r:id="rId9"/>
    <p:sldId id="281" r:id="rId10"/>
    <p:sldId id="273" r:id="rId11"/>
    <p:sldId id="274" r:id="rId12"/>
    <p:sldId id="275" r:id="rId13"/>
    <p:sldId id="282" r:id="rId14"/>
    <p:sldId id="263" r:id="rId15"/>
    <p:sldId id="259" r:id="rId16"/>
    <p:sldId id="265"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BC52E"/>
    <a:srgbClr val="2A724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9" d="100"/>
          <a:sy n="99" d="100"/>
        </p:scale>
        <p:origin x="-240"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54BC96C-3088-4886-8A0D-8CA7E24A5584}" type="datetimeFigureOut">
              <a:rPr lang="en-US" smtClean="0"/>
              <a:pPr/>
              <a:t>7/31/2013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6C0854D-2FA9-43A2-8339-3BE604DD88F1}" type="slidenum">
              <a:rPr lang="en-US" smtClean="0"/>
              <a:pPr/>
              <a:t>‹#›</a:t>
            </a:fld>
            <a:endParaRPr lang="en-US" dirty="0"/>
          </a:p>
        </p:txBody>
      </p:sp>
    </p:spTree>
    <p:extLst>
      <p:ext uri="{BB962C8B-B14F-4D97-AF65-F5344CB8AC3E}">
        <p14:creationId xmlns:p14="http://schemas.microsoft.com/office/powerpoint/2010/main" val="30829893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0C9A3C3-03AE-46C1-940B-723DB8B90509}" type="slidenum">
              <a:rPr lang="en-US" smtClean="0"/>
              <a:t>10</a:t>
            </a:fld>
            <a:endParaRPr lang="en-US" dirty="0"/>
          </a:p>
        </p:txBody>
      </p:sp>
    </p:spTree>
    <p:extLst>
      <p:ext uri="{BB962C8B-B14F-4D97-AF65-F5344CB8AC3E}">
        <p14:creationId xmlns:p14="http://schemas.microsoft.com/office/powerpoint/2010/main" val="196880424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6E314072-DC37-4FAD-BDA2-25F99A5EBA2D}" type="datetimeFigureOut">
              <a:rPr lang="en-US" smtClean="0"/>
              <a:pPr/>
              <a:t>7/31/2013</a:t>
            </a:fld>
            <a:endParaRPr lang="en-US" dirty="0"/>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dirty="0"/>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2D1EDC29-C872-485B-8940-014164049402}"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E314072-DC37-4FAD-BDA2-25F99A5EBA2D}" type="datetimeFigureOut">
              <a:rPr lang="en-US" smtClean="0"/>
              <a:pPr/>
              <a:t>7/31/2013</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2D1EDC29-C872-485B-8940-014164049402}"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E314072-DC37-4FAD-BDA2-25F99A5EBA2D}" type="datetimeFigureOut">
              <a:rPr lang="en-US" smtClean="0"/>
              <a:pPr/>
              <a:t>7/31/2013</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2D1EDC29-C872-485B-8940-014164049402}"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E314072-DC37-4FAD-BDA2-25F99A5EBA2D}" type="datetimeFigureOut">
              <a:rPr lang="en-US" smtClean="0"/>
              <a:pPr/>
              <a:t>7/31/2013</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2D1EDC29-C872-485B-8940-014164049402}" type="slidenum">
              <a:rPr lang="en-US" smtClean="0"/>
              <a:pPr/>
              <a:t>‹#›</a:t>
            </a:fld>
            <a:endParaRPr lang="en-US" dirty="0"/>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6E314072-DC37-4FAD-BDA2-25F99A5EBA2D}" type="datetimeFigureOut">
              <a:rPr lang="en-US" smtClean="0"/>
              <a:pPr/>
              <a:t>7/31/2013</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2D1EDC29-C872-485B-8940-014164049402}" type="slidenum">
              <a:rPr lang="en-US" smtClean="0"/>
              <a:pPr/>
              <a:t>‹#›</a:t>
            </a:fld>
            <a:endParaRPr lang="en-US" dirty="0"/>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6E314072-DC37-4FAD-BDA2-25F99A5EBA2D}" type="datetimeFigureOut">
              <a:rPr lang="en-US" smtClean="0"/>
              <a:pPr/>
              <a:t>7/31/2013</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2D1EDC29-C872-485B-8940-014164049402}" type="slidenum">
              <a:rPr lang="en-US" smtClean="0"/>
              <a:pPr/>
              <a:t>‹#›</a:t>
            </a:fld>
            <a:endParaRPr lang="en-US" dirty="0"/>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6E314072-DC37-4FAD-BDA2-25F99A5EBA2D}" type="datetimeFigureOut">
              <a:rPr lang="en-US" smtClean="0"/>
              <a:pPr/>
              <a:t>7/31/2013</a:t>
            </a:fld>
            <a:endParaRPr lang="en-US" dirty="0"/>
          </a:p>
        </p:txBody>
      </p:sp>
      <p:sp>
        <p:nvSpPr>
          <p:cNvPr id="8" name="Footer Placeholder 7"/>
          <p:cNvSpPr>
            <a:spLocks noGrp="1"/>
          </p:cNvSpPr>
          <p:nvPr>
            <p:ph type="ftr" sz="quarter" idx="11"/>
          </p:nvPr>
        </p:nvSpPr>
        <p:spPr/>
        <p:txBody>
          <a:bodyPr/>
          <a:lstStyle>
            <a:extLst/>
          </a:lstStyle>
          <a:p>
            <a:endParaRPr lang="en-US" dirty="0"/>
          </a:p>
        </p:txBody>
      </p:sp>
      <p:sp>
        <p:nvSpPr>
          <p:cNvPr id="9" name="Slide Number Placeholder 8"/>
          <p:cNvSpPr>
            <a:spLocks noGrp="1"/>
          </p:cNvSpPr>
          <p:nvPr>
            <p:ph type="sldNum" sz="quarter" idx="12"/>
          </p:nvPr>
        </p:nvSpPr>
        <p:spPr/>
        <p:txBody>
          <a:bodyPr/>
          <a:lstStyle>
            <a:extLst/>
          </a:lstStyle>
          <a:p>
            <a:fld id="{2D1EDC29-C872-485B-8940-014164049402}"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6E314072-DC37-4FAD-BDA2-25F99A5EBA2D}" type="datetimeFigureOut">
              <a:rPr lang="en-US" smtClean="0"/>
              <a:pPr/>
              <a:t>7/31/2013</a:t>
            </a:fld>
            <a:endParaRPr lang="en-US" dirty="0"/>
          </a:p>
        </p:txBody>
      </p:sp>
      <p:sp>
        <p:nvSpPr>
          <p:cNvPr id="4" name="Footer Placeholder 3"/>
          <p:cNvSpPr>
            <a:spLocks noGrp="1"/>
          </p:cNvSpPr>
          <p:nvPr>
            <p:ph type="ftr" sz="quarter" idx="11"/>
          </p:nvPr>
        </p:nvSpPr>
        <p:spPr/>
        <p:txBody>
          <a:bodyPr/>
          <a:lstStyle>
            <a:extLst/>
          </a:lstStyle>
          <a:p>
            <a:endParaRPr lang="en-US" dirty="0"/>
          </a:p>
        </p:txBody>
      </p:sp>
      <p:sp>
        <p:nvSpPr>
          <p:cNvPr id="5" name="Slide Number Placeholder 4"/>
          <p:cNvSpPr>
            <a:spLocks noGrp="1"/>
          </p:cNvSpPr>
          <p:nvPr>
            <p:ph type="sldNum" sz="quarter" idx="12"/>
          </p:nvPr>
        </p:nvSpPr>
        <p:spPr/>
        <p:txBody>
          <a:bodyPr/>
          <a:lstStyle>
            <a:extLst/>
          </a:lstStyle>
          <a:p>
            <a:fld id="{2D1EDC29-C872-485B-8940-014164049402}" type="slidenum">
              <a:rPr lang="en-US" smtClean="0"/>
              <a:pPr/>
              <a:t>‹#›</a:t>
            </a:fld>
            <a:endParaRPr lang="en-US" dirty="0"/>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6E314072-DC37-4FAD-BDA2-25F99A5EBA2D}" type="datetimeFigureOut">
              <a:rPr lang="en-US" smtClean="0"/>
              <a:pPr/>
              <a:t>7/31/2013</a:t>
            </a:fld>
            <a:endParaRPr lang="en-US" dirty="0"/>
          </a:p>
        </p:txBody>
      </p:sp>
      <p:sp>
        <p:nvSpPr>
          <p:cNvPr id="3" name="Footer Placeholder 2"/>
          <p:cNvSpPr>
            <a:spLocks noGrp="1"/>
          </p:cNvSpPr>
          <p:nvPr>
            <p:ph type="ftr" sz="quarter" idx="11"/>
          </p:nvPr>
        </p:nvSpPr>
        <p:spPr/>
        <p:txBody>
          <a:bodyPr/>
          <a:lstStyle>
            <a:extLst/>
          </a:lstStyle>
          <a:p>
            <a:endParaRPr lang="en-US" dirty="0"/>
          </a:p>
        </p:txBody>
      </p:sp>
      <p:sp>
        <p:nvSpPr>
          <p:cNvPr id="4" name="Slide Number Placeholder 3"/>
          <p:cNvSpPr>
            <a:spLocks noGrp="1"/>
          </p:cNvSpPr>
          <p:nvPr>
            <p:ph type="sldNum" sz="quarter" idx="12"/>
          </p:nvPr>
        </p:nvSpPr>
        <p:spPr/>
        <p:txBody>
          <a:bodyPr/>
          <a:lstStyle>
            <a:extLst/>
          </a:lstStyle>
          <a:p>
            <a:fld id="{2D1EDC29-C872-485B-8940-014164049402}"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6E314072-DC37-4FAD-BDA2-25F99A5EBA2D}" type="datetimeFigureOut">
              <a:rPr lang="en-US" smtClean="0"/>
              <a:pPr/>
              <a:t>7/31/2013</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2D1EDC29-C872-485B-8940-014164049402}"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6E314072-DC37-4FAD-BDA2-25F99A5EBA2D}" type="datetimeFigureOut">
              <a:rPr lang="en-US" smtClean="0"/>
              <a:pPr/>
              <a:t>7/31/2013</a:t>
            </a:fld>
            <a:endParaRPr lang="en-US" dirty="0"/>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dirty="0"/>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2D1EDC29-C872-485B-8940-014164049402}" type="slidenum">
              <a:rPr lang="en-US" smtClean="0"/>
              <a:pPr/>
              <a:t>‹#›</a:t>
            </a:fld>
            <a:endParaRPr lang="en-US"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6E314072-DC37-4FAD-BDA2-25F99A5EBA2D}" type="datetimeFigureOut">
              <a:rPr lang="en-US" smtClean="0"/>
              <a:pPr/>
              <a:t>7/31/2013</a:t>
            </a:fld>
            <a:endParaRPr lang="en-US" dirty="0"/>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dirty="0"/>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2D1EDC29-C872-485B-8940-014164049402}"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ctrTitle"/>
          </p:nvPr>
        </p:nvSpPr>
        <p:spPr>
          <a:xfrm>
            <a:off x="762000" y="1905000"/>
            <a:ext cx="7772400" cy="1470025"/>
          </a:xfrm>
        </p:spPr>
        <p:txBody>
          <a:bodyPr>
            <a:noAutofit/>
          </a:bodyPr>
          <a:lstStyle/>
          <a:p>
            <a:r>
              <a:rPr lang="en-US" sz="2800" b="0" i="1" dirty="0" smtClean="0"/>
              <a:t/>
            </a:r>
            <a:br>
              <a:rPr lang="en-US" sz="2800" b="0" i="1" dirty="0" smtClean="0"/>
            </a:br>
            <a:r>
              <a:rPr lang="en-US" sz="2800" b="0" i="1" dirty="0"/>
              <a:t/>
            </a:r>
            <a:br>
              <a:rPr lang="en-US" sz="2800" b="0" i="1" dirty="0"/>
            </a:br>
            <a:r>
              <a:rPr lang="en-US" sz="2800" b="0" i="1" dirty="0" smtClean="0"/>
              <a:t/>
            </a:r>
            <a:br>
              <a:rPr lang="en-US" sz="2800" b="0" i="1" dirty="0" smtClean="0"/>
            </a:br>
            <a:r>
              <a:rPr lang="en-US" sz="2800" b="0" i="1" dirty="0"/>
              <a:t/>
            </a:r>
            <a:br>
              <a:rPr lang="en-US" sz="2800" b="0" i="1" dirty="0"/>
            </a:br>
            <a:r>
              <a:rPr lang="en-US" sz="2800" b="0" i="1" dirty="0" smtClean="0"/>
              <a:t/>
            </a:r>
            <a:br>
              <a:rPr lang="en-US" sz="2800" b="0" i="1" dirty="0" smtClean="0"/>
            </a:br>
            <a:r>
              <a:rPr lang="en-US" sz="2800" i="1" dirty="0"/>
              <a:t/>
            </a:r>
            <a:br>
              <a:rPr lang="en-US" sz="2800" i="1" dirty="0"/>
            </a:br>
            <a:r>
              <a:rPr lang="en-US" sz="2800" i="1" dirty="0" smtClean="0"/>
              <a:t/>
            </a:r>
            <a:br>
              <a:rPr lang="en-US" sz="2800" i="1" dirty="0" smtClean="0"/>
            </a:br>
            <a:r>
              <a:rPr lang="en-US" sz="3200" i="1" dirty="0" smtClean="0">
                <a:solidFill>
                  <a:srgbClr val="0070C0"/>
                </a:solidFill>
              </a:rPr>
              <a:t>KPBSD </a:t>
            </a:r>
            <a:r>
              <a:rPr lang="en-US" sz="3200" i="1" dirty="0">
                <a:solidFill>
                  <a:srgbClr val="0070C0"/>
                </a:solidFill>
              </a:rPr>
              <a:t>– Working to develop productive, responsible citizens who are prepared to be successful in a dynamic world</a:t>
            </a:r>
            <a:r>
              <a:rPr lang="en-US" sz="3200" i="1" dirty="0" smtClean="0">
                <a:solidFill>
                  <a:srgbClr val="0070C0"/>
                </a:solidFill>
              </a:rPr>
              <a:t>. </a:t>
            </a:r>
            <a:r>
              <a:rPr lang="en-US" sz="3200" dirty="0">
                <a:solidFill>
                  <a:srgbClr val="0070C0"/>
                </a:solidFill>
              </a:rPr>
              <a:t/>
            </a:r>
            <a:br>
              <a:rPr lang="en-US" sz="3200" dirty="0">
                <a:solidFill>
                  <a:srgbClr val="0070C0"/>
                </a:solidFill>
              </a:rPr>
            </a:br>
            <a:r>
              <a:rPr lang="en-US" sz="3200" dirty="0">
                <a:solidFill>
                  <a:srgbClr val="0070C0"/>
                </a:solidFill>
              </a:rPr>
              <a:t>	</a:t>
            </a:r>
            <a:br>
              <a:rPr lang="en-US" sz="3200" dirty="0">
                <a:solidFill>
                  <a:srgbClr val="0070C0"/>
                </a:solidFill>
              </a:rPr>
            </a:br>
            <a:endParaRPr lang="en-US" sz="3200" dirty="0" smtClean="0">
              <a:solidFill>
                <a:srgbClr val="0070C0"/>
              </a:solidFill>
            </a:endParaRPr>
          </a:p>
        </p:txBody>
      </p:sp>
      <p:sp>
        <p:nvSpPr>
          <p:cNvPr id="3" name="Subtitle 2"/>
          <p:cNvSpPr>
            <a:spLocks noGrp="1"/>
          </p:cNvSpPr>
          <p:nvPr>
            <p:ph type="subTitle" idx="1"/>
          </p:nvPr>
        </p:nvSpPr>
        <p:spPr/>
        <p:txBody>
          <a:bodyPr/>
          <a:lstStyle/>
          <a:p>
            <a:r>
              <a:rPr lang="en-US" dirty="0" smtClean="0"/>
              <a:t>Presentation to New Administrators</a:t>
            </a:r>
          </a:p>
          <a:p>
            <a:r>
              <a:rPr lang="en-US" dirty="0" smtClean="0"/>
              <a:t>July 31, 2013</a:t>
            </a:r>
            <a:endParaRPr lang="en-US" dirty="0"/>
          </a:p>
        </p:txBody>
      </p:sp>
      <p:pic>
        <p:nvPicPr>
          <p:cNvPr id="5" name="Picture 3" descr="kpbsd_logo_pink.TIF"/>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867400" y="5486400"/>
            <a:ext cx="2957513" cy="12239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4010" y="457200"/>
            <a:ext cx="8229600" cy="1143000"/>
          </a:xfrm>
        </p:spPr>
        <p:txBody>
          <a:bodyPr>
            <a:normAutofit fontScale="90000"/>
          </a:bodyPr>
          <a:lstStyle/>
          <a:p>
            <a:r>
              <a:rPr lang="en-US" dirty="0" smtClean="0">
                <a:solidFill>
                  <a:srgbClr val="0070C0"/>
                </a:solidFill>
              </a:rPr>
              <a:t>An HRO depends on attaining the right balance</a:t>
            </a:r>
            <a:endParaRPr lang="en-US" dirty="0">
              <a:solidFill>
                <a:srgbClr val="0070C0"/>
              </a:solidFill>
            </a:endParaRPr>
          </a:p>
        </p:txBody>
      </p:sp>
      <p:pic>
        <p:nvPicPr>
          <p:cNvPr id="1026" name="Picture 2" descr="C:\Program Files\Microsoft Office\MEDIA\CAGCAT10\j0300840.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52600" y="2057400"/>
            <a:ext cx="5336136" cy="449580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381000" y="4837093"/>
            <a:ext cx="3048000" cy="954107"/>
          </a:xfrm>
          <a:prstGeom prst="rect">
            <a:avLst/>
          </a:prstGeom>
          <a:noFill/>
        </p:spPr>
        <p:txBody>
          <a:bodyPr wrap="square" rtlCol="0">
            <a:spAutoFit/>
          </a:bodyPr>
          <a:lstStyle/>
          <a:p>
            <a:r>
              <a:rPr lang="en-US" sz="2800" dirty="0" smtClean="0"/>
              <a:t>District Standardization</a:t>
            </a:r>
            <a:endParaRPr lang="en-US" sz="2800" dirty="0"/>
          </a:p>
        </p:txBody>
      </p:sp>
      <p:sp>
        <p:nvSpPr>
          <p:cNvPr id="6" name="TextBox 5"/>
          <p:cNvSpPr txBox="1"/>
          <p:nvPr/>
        </p:nvSpPr>
        <p:spPr>
          <a:xfrm>
            <a:off x="5715000" y="5029200"/>
            <a:ext cx="3429000" cy="954107"/>
          </a:xfrm>
          <a:prstGeom prst="rect">
            <a:avLst/>
          </a:prstGeom>
          <a:noFill/>
        </p:spPr>
        <p:txBody>
          <a:bodyPr wrap="square" rtlCol="0">
            <a:spAutoFit/>
          </a:bodyPr>
          <a:lstStyle/>
          <a:p>
            <a:r>
              <a:rPr lang="en-US" sz="2800" dirty="0" smtClean="0"/>
              <a:t>Improvisation/site identity</a:t>
            </a:r>
            <a:endParaRPr lang="en-US" sz="2800" dirty="0"/>
          </a:p>
        </p:txBody>
      </p:sp>
    </p:spTree>
    <p:extLst>
      <p:ext uri="{BB962C8B-B14F-4D97-AF65-F5344CB8AC3E}">
        <p14:creationId xmlns:p14="http://schemas.microsoft.com/office/powerpoint/2010/main" val="31334091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3680" y="381000"/>
            <a:ext cx="8229600" cy="1143000"/>
          </a:xfrm>
        </p:spPr>
        <p:txBody>
          <a:bodyPr>
            <a:normAutofit/>
          </a:bodyPr>
          <a:lstStyle/>
          <a:p>
            <a:r>
              <a:rPr lang="en-US" dirty="0" smtClean="0"/>
              <a:t>What does an HRO include?</a:t>
            </a:r>
            <a:endParaRPr lang="en-US" dirty="0"/>
          </a:p>
        </p:txBody>
      </p:sp>
      <p:sp>
        <p:nvSpPr>
          <p:cNvPr id="4" name="Oval 3"/>
          <p:cNvSpPr/>
          <p:nvPr/>
        </p:nvSpPr>
        <p:spPr>
          <a:xfrm>
            <a:off x="990600" y="2168912"/>
            <a:ext cx="2667000" cy="1600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Dual bottom line</a:t>
            </a:r>
            <a:endParaRPr lang="en-US" dirty="0"/>
          </a:p>
        </p:txBody>
      </p:sp>
      <p:sp>
        <p:nvSpPr>
          <p:cNvPr id="5" name="Oval 4"/>
          <p:cNvSpPr/>
          <p:nvPr/>
        </p:nvSpPr>
        <p:spPr>
          <a:xfrm>
            <a:off x="1143000" y="4419600"/>
            <a:ext cx="2667000" cy="1600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Combining opposite operating modes</a:t>
            </a:r>
            <a:endParaRPr lang="en-US" dirty="0"/>
          </a:p>
        </p:txBody>
      </p:sp>
      <p:sp>
        <p:nvSpPr>
          <p:cNvPr id="6" name="Oval 5"/>
          <p:cNvSpPr/>
          <p:nvPr/>
        </p:nvSpPr>
        <p:spPr>
          <a:xfrm>
            <a:off x="5410200" y="4388934"/>
            <a:ext cx="2667000" cy="1600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Flexibility for situational improvisation</a:t>
            </a:r>
            <a:endParaRPr lang="en-US" dirty="0"/>
          </a:p>
        </p:txBody>
      </p:sp>
      <p:sp>
        <p:nvSpPr>
          <p:cNvPr id="7" name="Oval 6"/>
          <p:cNvSpPr/>
          <p:nvPr/>
        </p:nvSpPr>
        <p:spPr>
          <a:xfrm>
            <a:off x="5181600" y="2133600"/>
            <a:ext cx="2667000" cy="1600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Centralized procedural control</a:t>
            </a:r>
            <a:endParaRPr lang="en-US" dirty="0"/>
          </a:p>
        </p:txBody>
      </p:sp>
      <p:sp>
        <p:nvSpPr>
          <p:cNvPr id="8" name="Oval 7"/>
          <p:cNvSpPr/>
          <p:nvPr/>
        </p:nvSpPr>
        <p:spPr>
          <a:xfrm>
            <a:off x="1562100" y="2111095"/>
            <a:ext cx="6286500" cy="474690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u="sng" dirty="0" smtClean="0">
                <a:solidFill>
                  <a:srgbClr val="FFFF00"/>
                </a:solidFill>
              </a:rPr>
              <a:t>Dual Bottom Line</a:t>
            </a:r>
          </a:p>
          <a:p>
            <a:pPr marL="285750" indent="-285750" algn="ctr">
              <a:buFont typeface="Arial" pitchFamily="34" charset="0"/>
              <a:buChar char="•"/>
            </a:pPr>
            <a:r>
              <a:rPr lang="en-US" dirty="0" smtClean="0">
                <a:solidFill>
                  <a:srgbClr val="FFFF00"/>
                </a:solidFill>
              </a:rPr>
              <a:t>Focusing on a few goals</a:t>
            </a:r>
          </a:p>
          <a:p>
            <a:pPr marL="285750" indent="-285750" algn="ctr">
              <a:buFont typeface="Arial" pitchFamily="34" charset="0"/>
              <a:buChar char="•"/>
            </a:pPr>
            <a:r>
              <a:rPr lang="en-US" dirty="0" smtClean="0">
                <a:solidFill>
                  <a:srgbClr val="FFFF00"/>
                </a:solidFill>
              </a:rPr>
              <a:t>Common definition of success and cost of failure</a:t>
            </a:r>
          </a:p>
          <a:p>
            <a:pPr marL="285750" indent="-285750" algn="ctr">
              <a:buFont typeface="Arial" pitchFamily="34" charset="0"/>
              <a:buChar char="•"/>
            </a:pPr>
            <a:r>
              <a:rPr lang="en-US" dirty="0" smtClean="0">
                <a:solidFill>
                  <a:srgbClr val="FFFF00"/>
                </a:solidFill>
              </a:rPr>
              <a:t>What should we never let happen?</a:t>
            </a:r>
          </a:p>
          <a:p>
            <a:pPr marL="285750" indent="-285750" algn="ctr">
              <a:buFont typeface="Arial" pitchFamily="34" charset="0"/>
              <a:buChar char="•"/>
            </a:pPr>
            <a:r>
              <a:rPr lang="en-US" dirty="0" smtClean="0">
                <a:solidFill>
                  <a:srgbClr val="FFFF00"/>
                </a:solidFill>
              </a:rPr>
              <a:t>Achievement goals and avoidance goals</a:t>
            </a:r>
            <a:endParaRPr lang="en-US" dirty="0">
              <a:solidFill>
                <a:srgbClr val="FFFF00"/>
              </a:solidFill>
            </a:endParaRPr>
          </a:p>
        </p:txBody>
      </p:sp>
      <p:sp>
        <p:nvSpPr>
          <p:cNvPr id="10" name="Oval 9"/>
          <p:cNvSpPr/>
          <p:nvPr/>
        </p:nvSpPr>
        <p:spPr>
          <a:xfrm>
            <a:off x="1562100" y="2846247"/>
            <a:ext cx="6286500" cy="474690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u="sng" dirty="0" smtClean="0">
                <a:solidFill>
                  <a:srgbClr val="FFFF00"/>
                </a:solidFill>
              </a:rPr>
              <a:t>Centralized Procedural Control and Standardization</a:t>
            </a:r>
          </a:p>
          <a:p>
            <a:pPr marL="285750" indent="-285750" algn="ctr">
              <a:buFont typeface="Arial" pitchFamily="34" charset="0"/>
              <a:buChar char="•"/>
            </a:pPr>
            <a:r>
              <a:rPr lang="en-US" dirty="0" smtClean="0">
                <a:solidFill>
                  <a:srgbClr val="FFFF00"/>
                </a:solidFill>
              </a:rPr>
              <a:t>Standardization is a prerequisite for reliability</a:t>
            </a:r>
          </a:p>
          <a:p>
            <a:pPr marL="285750" indent="-285750" algn="ctr">
              <a:buFont typeface="Arial" pitchFamily="34" charset="0"/>
              <a:buChar char="•"/>
            </a:pPr>
            <a:r>
              <a:rPr lang="en-US" dirty="0" smtClean="0">
                <a:solidFill>
                  <a:srgbClr val="FFFF00"/>
                </a:solidFill>
              </a:rPr>
              <a:t>Must include willingness to recognize opportunities for improvement (OFIs)</a:t>
            </a:r>
            <a:endParaRPr lang="en-US" dirty="0">
              <a:solidFill>
                <a:srgbClr val="FFFF00"/>
              </a:solidFill>
            </a:endParaRPr>
          </a:p>
        </p:txBody>
      </p:sp>
      <p:sp>
        <p:nvSpPr>
          <p:cNvPr id="11" name="Oval 10"/>
          <p:cNvSpPr/>
          <p:nvPr/>
        </p:nvSpPr>
        <p:spPr>
          <a:xfrm>
            <a:off x="1530255" y="2649995"/>
            <a:ext cx="6286500" cy="474690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u="sng" dirty="0" smtClean="0">
                <a:solidFill>
                  <a:srgbClr val="FFFF00"/>
                </a:solidFill>
              </a:rPr>
              <a:t>Flexibility for Structural Improvisation</a:t>
            </a:r>
          </a:p>
          <a:p>
            <a:pPr marL="285750" indent="-285750" algn="ctr">
              <a:buFont typeface="Arial" pitchFamily="34" charset="0"/>
              <a:buChar char="•"/>
            </a:pPr>
            <a:r>
              <a:rPr lang="en-US" dirty="0" smtClean="0">
                <a:solidFill>
                  <a:srgbClr val="FFFF00"/>
                </a:solidFill>
              </a:rPr>
              <a:t>This does not equal freelancing</a:t>
            </a:r>
          </a:p>
          <a:p>
            <a:pPr marL="285750" indent="-285750" algn="ctr">
              <a:buFont typeface="Arial" pitchFamily="34" charset="0"/>
              <a:buChar char="•"/>
            </a:pPr>
            <a:r>
              <a:rPr lang="en-US" dirty="0" smtClean="0">
                <a:solidFill>
                  <a:srgbClr val="FFFF00"/>
                </a:solidFill>
              </a:rPr>
              <a:t>Collaboration must drive the flexibility-cannot have a teacher going rogue- need to use collaborative processes to vet improvisation</a:t>
            </a:r>
          </a:p>
          <a:p>
            <a:pPr marL="285750" indent="-285750" algn="ctr">
              <a:buFont typeface="Arial" pitchFamily="34" charset="0"/>
              <a:buChar char="•"/>
            </a:pPr>
            <a:r>
              <a:rPr lang="en-US" dirty="0" smtClean="0">
                <a:solidFill>
                  <a:srgbClr val="FFFF00"/>
                </a:solidFill>
              </a:rPr>
              <a:t>Principal should expect natural differences in instructional approach</a:t>
            </a:r>
            <a:endParaRPr lang="en-US" dirty="0">
              <a:solidFill>
                <a:srgbClr val="FFFF00"/>
              </a:solidFill>
            </a:endParaRPr>
          </a:p>
        </p:txBody>
      </p:sp>
      <p:sp>
        <p:nvSpPr>
          <p:cNvPr id="12" name="Oval 11"/>
          <p:cNvSpPr/>
          <p:nvPr/>
        </p:nvSpPr>
        <p:spPr>
          <a:xfrm>
            <a:off x="1530255" y="2542912"/>
            <a:ext cx="6286500" cy="474690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u="sng" dirty="0" smtClean="0">
                <a:solidFill>
                  <a:srgbClr val="FFFF00"/>
                </a:solidFill>
              </a:rPr>
              <a:t>Combining Opposites Operation Modes</a:t>
            </a:r>
          </a:p>
          <a:p>
            <a:pPr marL="285750" indent="-285750" algn="ctr">
              <a:buFont typeface="Arial" pitchFamily="34" charset="0"/>
              <a:buChar char="•"/>
            </a:pPr>
            <a:r>
              <a:rPr lang="en-US" dirty="0" smtClean="0">
                <a:solidFill>
                  <a:srgbClr val="FFFF00"/>
                </a:solidFill>
              </a:rPr>
              <a:t>Can shift between modes- but they depend on each other</a:t>
            </a:r>
          </a:p>
          <a:p>
            <a:pPr marL="285750" indent="-285750" algn="ctr">
              <a:buFont typeface="Arial" pitchFamily="34" charset="0"/>
              <a:buChar char="•"/>
            </a:pPr>
            <a:r>
              <a:rPr lang="en-US" dirty="0" smtClean="0">
                <a:solidFill>
                  <a:srgbClr val="FFFF00"/>
                </a:solidFill>
              </a:rPr>
              <a:t>Utilize collaboration process to make improvements</a:t>
            </a:r>
          </a:p>
          <a:p>
            <a:pPr marL="285750" indent="-285750" algn="ctr">
              <a:buFont typeface="Arial" pitchFamily="34" charset="0"/>
              <a:buChar char="•"/>
            </a:pPr>
            <a:r>
              <a:rPr lang="en-US" dirty="0" smtClean="0">
                <a:solidFill>
                  <a:srgbClr val="FFFF00"/>
                </a:solidFill>
              </a:rPr>
              <a:t>Shared understanding that some procedures will not always work</a:t>
            </a:r>
          </a:p>
          <a:p>
            <a:pPr marL="285750" indent="-285750" algn="ctr">
              <a:buFont typeface="Arial" pitchFamily="34" charset="0"/>
              <a:buChar char="•"/>
            </a:pPr>
            <a:r>
              <a:rPr lang="en-US" dirty="0" smtClean="0">
                <a:solidFill>
                  <a:srgbClr val="FFFF00"/>
                </a:solidFill>
              </a:rPr>
              <a:t>Define what failure is</a:t>
            </a:r>
            <a:endParaRPr lang="en-US" dirty="0">
              <a:solidFill>
                <a:srgbClr val="FFFF00"/>
              </a:solidFill>
            </a:endParaRPr>
          </a:p>
        </p:txBody>
      </p:sp>
    </p:spTree>
    <p:extLst>
      <p:ext uri="{BB962C8B-B14F-4D97-AF65-F5344CB8AC3E}">
        <p14:creationId xmlns:p14="http://schemas.microsoft.com/office/powerpoint/2010/main" val="11742017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ppt_x"/>
                                          </p:val>
                                        </p:tav>
                                        <p:tav tm="100000">
                                          <p:val>
                                            <p:strVal val="#ppt_x"/>
                                          </p:val>
                                        </p:tav>
                                      </p:tavLst>
                                    </p:anim>
                                    <p:anim calcmode="lin" valueType="num">
                                      <p:cBhvr additive="base">
                                        <p:cTn id="1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ppt_x"/>
                                          </p:val>
                                        </p:tav>
                                        <p:tav tm="100000">
                                          <p:val>
                                            <p:strVal val="#ppt_x"/>
                                          </p:val>
                                        </p:tav>
                                      </p:tavLst>
                                    </p:anim>
                                    <p:anim calcmode="lin" valueType="num">
                                      <p:cBhvr additive="base">
                                        <p:cTn id="2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2"/>
                                        </p:tgtEl>
                                        <p:attrNameLst>
                                          <p:attrName>style.visibility</p:attrName>
                                        </p:attrNameLst>
                                      </p:cBhvr>
                                      <p:to>
                                        <p:strVal val="visible"/>
                                      </p:to>
                                    </p:set>
                                    <p:anim calcmode="lin" valueType="num">
                                      <p:cBhvr additive="base">
                                        <p:cTn id="25" dur="500" fill="hold"/>
                                        <p:tgtEl>
                                          <p:spTgt spid="12"/>
                                        </p:tgtEl>
                                        <p:attrNameLst>
                                          <p:attrName>ppt_x</p:attrName>
                                        </p:attrNameLst>
                                      </p:cBhvr>
                                      <p:tavLst>
                                        <p:tav tm="0">
                                          <p:val>
                                            <p:strVal val="#ppt_x"/>
                                          </p:val>
                                        </p:tav>
                                        <p:tav tm="100000">
                                          <p:val>
                                            <p:strVal val="#ppt_x"/>
                                          </p:val>
                                        </p:tav>
                                      </p:tavLst>
                                    </p:anim>
                                    <p:anim calcmode="lin" valueType="num">
                                      <p:cBhvr additive="base">
                                        <p:cTn id="26"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0" grpId="0" animBg="1"/>
      <p:bldP spid="11" grpId="0" animBg="1"/>
      <p:bldP spid="1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ight Arrow 3"/>
          <p:cNvSpPr/>
          <p:nvPr/>
        </p:nvSpPr>
        <p:spPr>
          <a:xfrm>
            <a:off x="556689" y="2042416"/>
            <a:ext cx="6553200" cy="403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 name="Straight Arrow Connector 5"/>
          <p:cNvCxnSpPr/>
          <p:nvPr/>
        </p:nvCxnSpPr>
        <p:spPr>
          <a:xfrm>
            <a:off x="1828800" y="3733800"/>
            <a:ext cx="1219200" cy="228600"/>
          </a:xfrm>
          <a:prstGeom prst="straightConnector1">
            <a:avLst/>
          </a:prstGeom>
          <a:ln>
            <a:solidFill>
              <a:srgbClr val="FFFF00"/>
            </a:solidFill>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a:off x="5486400" y="3733800"/>
            <a:ext cx="1219200" cy="228600"/>
          </a:xfrm>
          <a:prstGeom prst="straightConnector1">
            <a:avLst/>
          </a:prstGeom>
          <a:ln>
            <a:solidFill>
              <a:srgbClr val="FFFF00"/>
            </a:solidFill>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flipV="1">
            <a:off x="2044148" y="4419600"/>
            <a:ext cx="1143000" cy="152400"/>
          </a:xfrm>
          <a:prstGeom prst="straightConnector1">
            <a:avLst/>
          </a:prstGeom>
          <a:ln>
            <a:solidFill>
              <a:srgbClr val="FFFF00"/>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429000" y="3733800"/>
            <a:ext cx="1219200" cy="137491"/>
          </a:xfrm>
          <a:prstGeom prst="straightConnector1">
            <a:avLst/>
          </a:prstGeom>
          <a:ln>
            <a:solidFill>
              <a:srgbClr val="FFFF00"/>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4191000" y="4419600"/>
            <a:ext cx="1060174" cy="304800"/>
          </a:xfrm>
          <a:prstGeom prst="straightConnector1">
            <a:avLst/>
          </a:prstGeom>
          <a:ln>
            <a:solidFill>
              <a:srgbClr val="FFFF00"/>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a:off x="3863009" y="4161183"/>
            <a:ext cx="1219200" cy="0"/>
          </a:xfrm>
          <a:prstGeom prst="straightConnector1">
            <a:avLst/>
          </a:prstGeom>
          <a:ln>
            <a:solidFill>
              <a:srgbClr val="FFFF00"/>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a:off x="1411357" y="4046883"/>
            <a:ext cx="1219200" cy="114300"/>
          </a:xfrm>
          <a:prstGeom prst="straightConnector1">
            <a:avLst/>
          </a:prstGeom>
          <a:ln>
            <a:solidFill>
              <a:srgbClr val="FFFF00"/>
            </a:solidFill>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a:off x="2438400" y="3505200"/>
            <a:ext cx="1219200" cy="0"/>
          </a:xfrm>
          <a:prstGeom prst="straightConnector1">
            <a:avLst/>
          </a:prstGeom>
          <a:ln>
            <a:solidFill>
              <a:srgbClr val="FFFF00"/>
            </a:solidFill>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a:off x="5557630" y="4419600"/>
            <a:ext cx="1076739" cy="0"/>
          </a:xfrm>
          <a:prstGeom prst="straightConnector1">
            <a:avLst/>
          </a:prstGeom>
          <a:ln>
            <a:solidFill>
              <a:srgbClr val="FFFF00"/>
            </a:solidFill>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flipV="1">
            <a:off x="801757" y="3435626"/>
            <a:ext cx="1219200" cy="139147"/>
          </a:xfrm>
          <a:prstGeom prst="straightConnector1">
            <a:avLst/>
          </a:prstGeom>
          <a:ln>
            <a:solidFill>
              <a:srgbClr val="FFFF00"/>
            </a:solidFill>
            <a:tailEnd type="arrow"/>
          </a:ln>
        </p:spPr>
        <p:style>
          <a:lnRef idx="1">
            <a:schemeClr val="accent1"/>
          </a:lnRef>
          <a:fillRef idx="0">
            <a:schemeClr val="accent1"/>
          </a:fillRef>
          <a:effectRef idx="0">
            <a:schemeClr val="accent1"/>
          </a:effectRef>
          <a:fontRef idx="minor">
            <a:schemeClr val="tx1"/>
          </a:fontRef>
        </p:style>
      </p:cxnSp>
      <p:sp>
        <p:nvSpPr>
          <p:cNvPr id="25" name="TextBox 24"/>
          <p:cNvSpPr txBox="1"/>
          <p:nvPr/>
        </p:nvSpPr>
        <p:spPr>
          <a:xfrm>
            <a:off x="1411357" y="2590800"/>
            <a:ext cx="3832860" cy="523220"/>
          </a:xfrm>
          <a:prstGeom prst="rect">
            <a:avLst/>
          </a:prstGeom>
          <a:noFill/>
        </p:spPr>
        <p:txBody>
          <a:bodyPr wrap="square" rtlCol="0">
            <a:spAutoFit/>
          </a:bodyPr>
          <a:lstStyle/>
          <a:p>
            <a:r>
              <a:rPr lang="en-US" sz="2800" b="1" dirty="0" smtClean="0"/>
              <a:t>Effective Instruction</a:t>
            </a:r>
            <a:endParaRPr lang="en-US" sz="2800" b="1" dirty="0"/>
          </a:p>
        </p:txBody>
      </p:sp>
      <p:sp>
        <p:nvSpPr>
          <p:cNvPr id="26" name="TextBox 25"/>
          <p:cNvSpPr txBox="1"/>
          <p:nvPr/>
        </p:nvSpPr>
        <p:spPr>
          <a:xfrm>
            <a:off x="1512570" y="5045886"/>
            <a:ext cx="3832860" cy="523220"/>
          </a:xfrm>
          <a:prstGeom prst="rect">
            <a:avLst/>
          </a:prstGeom>
          <a:noFill/>
        </p:spPr>
        <p:txBody>
          <a:bodyPr wrap="square" rtlCol="0">
            <a:spAutoFit/>
          </a:bodyPr>
          <a:lstStyle/>
          <a:p>
            <a:r>
              <a:rPr lang="en-US" sz="2800" b="1" dirty="0" smtClean="0"/>
              <a:t>Collaboration</a:t>
            </a:r>
            <a:endParaRPr lang="en-US" sz="2800" b="1" dirty="0"/>
          </a:p>
        </p:txBody>
      </p:sp>
      <p:sp>
        <p:nvSpPr>
          <p:cNvPr id="27" name="TextBox 26"/>
          <p:cNvSpPr txBox="1"/>
          <p:nvPr/>
        </p:nvSpPr>
        <p:spPr>
          <a:xfrm>
            <a:off x="7109889" y="3643568"/>
            <a:ext cx="2092188" cy="954107"/>
          </a:xfrm>
          <a:prstGeom prst="rect">
            <a:avLst/>
          </a:prstGeom>
          <a:noFill/>
        </p:spPr>
        <p:txBody>
          <a:bodyPr wrap="square" rtlCol="0">
            <a:spAutoFit/>
          </a:bodyPr>
          <a:lstStyle/>
          <a:p>
            <a:r>
              <a:rPr lang="en-US" sz="2800" b="1" dirty="0" smtClean="0"/>
              <a:t>Student </a:t>
            </a:r>
          </a:p>
          <a:p>
            <a:r>
              <a:rPr lang="en-US" sz="2800" b="1" dirty="0" smtClean="0"/>
              <a:t>Learning</a:t>
            </a:r>
            <a:endParaRPr lang="en-US" sz="2800" b="1" dirty="0"/>
          </a:p>
        </p:txBody>
      </p:sp>
      <p:sp>
        <p:nvSpPr>
          <p:cNvPr id="28" name="TextBox 27"/>
          <p:cNvSpPr txBox="1"/>
          <p:nvPr/>
        </p:nvSpPr>
        <p:spPr>
          <a:xfrm>
            <a:off x="457200" y="685800"/>
            <a:ext cx="7957628" cy="584775"/>
          </a:xfrm>
          <a:prstGeom prst="rect">
            <a:avLst/>
          </a:prstGeom>
          <a:noFill/>
        </p:spPr>
        <p:txBody>
          <a:bodyPr wrap="none" rtlCol="0">
            <a:spAutoFit/>
          </a:bodyPr>
          <a:lstStyle/>
          <a:p>
            <a:r>
              <a:rPr lang="en-US" sz="3200" dirty="0" smtClean="0">
                <a:solidFill>
                  <a:srgbClr val="0070C0"/>
                </a:solidFill>
              </a:rPr>
              <a:t>KPBSD as a highly reliable organization</a:t>
            </a:r>
            <a:endParaRPr lang="en-US" sz="3200" dirty="0">
              <a:solidFill>
                <a:srgbClr val="0070C0"/>
              </a:solidFill>
            </a:endParaRPr>
          </a:p>
        </p:txBody>
      </p:sp>
    </p:spTree>
    <p:extLst>
      <p:ext uri="{BB962C8B-B14F-4D97-AF65-F5344CB8AC3E}">
        <p14:creationId xmlns:p14="http://schemas.microsoft.com/office/powerpoint/2010/main" val="313310598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dirty="0" smtClean="0"/>
              <a:t>Look for opportunities and ways to celebrate your successes</a:t>
            </a:r>
          </a:p>
          <a:p>
            <a:endParaRPr lang="en-US" dirty="0" smtClean="0"/>
          </a:p>
          <a:p>
            <a:r>
              <a:rPr lang="en-US" dirty="0" smtClean="0"/>
              <a:t>Don’t bury or hide your challenges</a:t>
            </a:r>
          </a:p>
          <a:p>
            <a:endParaRPr lang="en-US" dirty="0" smtClean="0"/>
          </a:p>
          <a:p>
            <a:r>
              <a:rPr lang="en-US" dirty="0" smtClean="0"/>
              <a:t>Learn who the key players are in your building/community</a:t>
            </a:r>
          </a:p>
          <a:p>
            <a:endParaRPr lang="en-US" dirty="0" smtClean="0"/>
          </a:p>
          <a:p>
            <a:r>
              <a:rPr lang="en-US" dirty="0" smtClean="0"/>
              <a:t>Make a point to meet the local media-no agenda, just want to say hi</a:t>
            </a:r>
          </a:p>
          <a:p>
            <a:endParaRPr lang="en-US" dirty="0" smtClean="0"/>
          </a:p>
          <a:p>
            <a:r>
              <a:rPr lang="en-US" dirty="0" smtClean="0"/>
              <a:t>Learn how our district is funded</a:t>
            </a:r>
            <a:endParaRPr lang="en-US" dirty="0"/>
          </a:p>
        </p:txBody>
      </p:sp>
      <p:sp>
        <p:nvSpPr>
          <p:cNvPr id="3" name="Title 2"/>
          <p:cNvSpPr>
            <a:spLocks noGrp="1"/>
          </p:cNvSpPr>
          <p:nvPr>
            <p:ph type="title"/>
          </p:nvPr>
        </p:nvSpPr>
        <p:spPr/>
        <p:txBody>
          <a:bodyPr>
            <a:normAutofit fontScale="90000"/>
          </a:bodyPr>
          <a:lstStyle/>
          <a:p>
            <a:r>
              <a:rPr lang="en-US" dirty="0">
                <a:solidFill>
                  <a:srgbClr val="0070C0"/>
                </a:solidFill>
              </a:rPr>
              <a:t>Politics of Education</a:t>
            </a:r>
            <a:br>
              <a:rPr lang="en-US" dirty="0">
                <a:solidFill>
                  <a:srgbClr val="0070C0"/>
                </a:solidFill>
              </a:rPr>
            </a:br>
            <a:endParaRPr lang="en-US" dirty="0">
              <a:solidFill>
                <a:srgbClr val="0070C0"/>
              </a:solidFill>
            </a:endParaRPr>
          </a:p>
        </p:txBody>
      </p:sp>
    </p:spTree>
    <p:extLst>
      <p:ext uri="{BB962C8B-B14F-4D97-AF65-F5344CB8AC3E}">
        <p14:creationId xmlns:p14="http://schemas.microsoft.com/office/powerpoint/2010/main" val="224944717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10000"/>
          </a:bodyPr>
          <a:lstStyle/>
          <a:p>
            <a:r>
              <a:rPr lang="en-US" dirty="0" smtClean="0"/>
              <a:t>Build a culture of learning that places students first-steer the conversation to half full</a:t>
            </a:r>
          </a:p>
          <a:p>
            <a:r>
              <a:rPr lang="en-US" dirty="0" smtClean="0"/>
              <a:t>Ask questions, pay attention to district changes, e.g., student reporting</a:t>
            </a:r>
          </a:p>
          <a:p>
            <a:r>
              <a:rPr lang="en-US" dirty="0" smtClean="0"/>
              <a:t>Chain of command-be smart in how you approach difficult issues</a:t>
            </a:r>
          </a:p>
          <a:p>
            <a:r>
              <a:rPr lang="en-US" dirty="0"/>
              <a:t>S</a:t>
            </a:r>
            <a:r>
              <a:rPr lang="en-US" dirty="0" smtClean="0"/>
              <a:t>eek opportunities to establish that you are the leader of your building in a smart and calculated way</a:t>
            </a:r>
          </a:p>
          <a:p>
            <a:r>
              <a:rPr lang="en-US" dirty="0"/>
              <a:t>C</a:t>
            </a:r>
            <a:r>
              <a:rPr lang="en-US" dirty="0" smtClean="0"/>
              <a:t>elebrate the good things that are occurring at your school</a:t>
            </a:r>
          </a:p>
          <a:p>
            <a:r>
              <a:rPr lang="en-US" dirty="0"/>
              <a:t>F</a:t>
            </a:r>
            <a:r>
              <a:rPr lang="en-US" dirty="0" smtClean="0"/>
              <a:t>ight the fight for improvement- don’t accept mediocrity</a:t>
            </a:r>
          </a:p>
          <a:p>
            <a:r>
              <a:rPr lang="en-US" dirty="0"/>
              <a:t>B</a:t>
            </a:r>
            <a:r>
              <a:rPr lang="en-US" dirty="0" smtClean="0"/>
              <a:t>ail your boat before the water gets too deep</a:t>
            </a:r>
          </a:p>
        </p:txBody>
      </p:sp>
      <p:sp>
        <p:nvSpPr>
          <p:cNvPr id="2" name="Title 1"/>
          <p:cNvSpPr>
            <a:spLocks noGrp="1"/>
          </p:cNvSpPr>
          <p:nvPr>
            <p:ph type="title"/>
          </p:nvPr>
        </p:nvSpPr>
        <p:spPr/>
        <p:txBody>
          <a:bodyPr/>
          <a:lstStyle/>
          <a:p>
            <a:r>
              <a:rPr lang="en-US" dirty="0" smtClean="0">
                <a:solidFill>
                  <a:schemeClr val="tx2"/>
                </a:solidFill>
              </a:rPr>
              <a:t>My Expectations of You</a:t>
            </a:r>
            <a:endParaRPr lang="en-US" dirty="0">
              <a:solidFill>
                <a:schemeClr val="tx2"/>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a:buNone/>
            </a:pPr>
            <a:r>
              <a:rPr lang="en-US" dirty="0" smtClean="0"/>
              <a:t>	The journal assignment consists of a reflective journal due on the 1st of each month (October through April) that is written for "my eyes only." The journal can be in any format (narrative, bulleted list) and includes plusses and minuses for the month, and concerns/questions. I review the journal and provide feedback "for your eyes only." I will discuss the journals with each of you when I visit your site in August and September.</a:t>
            </a:r>
          </a:p>
          <a:p>
            <a:pPr>
              <a:buNone/>
            </a:pPr>
            <a:r>
              <a:rPr lang="en-US" dirty="0" smtClean="0"/>
              <a:t>   </a:t>
            </a:r>
            <a:endParaRPr lang="en-US" dirty="0"/>
          </a:p>
        </p:txBody>
      </p:sp>
      <p:sp>
        <p:nvSpPr>
          <p:cNvPr id="2" name="Title 1"/>
          <p:cNvSpPr>
            <a:spLocks noGrp="1"/>
          </p:cNvSpPr>
          <p:nvPr>
            <p:ph type="title"/>
          </p:nvPr>
        </p:nvSpPr>
        <p:spPr/>
        <p:txBody>
          <a:bodyPr>
            <a:normAutofit fontScale="90000"/>
          </a:bodyPr>
          <a:lstStyle/>
          <a:p>
            <a:r>
              <a:rPr lang="en-US" dirty="0" smtClean="0">
                <a:solidFill>
                  <a:srgbClr val="0070C0"/>
                </a:solidFill>
              </a:rPr>
              <a:t>Your Journal Communication With Me</a:t>
            </a:r>
            <a:endParaRPr lang="en-US" dirty="0">
              <a:solidFill>
                <a:srgbClr val="0070C0"/>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109728" indent="0">
              <a:buNone/>
            </a:pPr>
            <a:r>
              <a:rPr lang="en-US" sz="5400" dirty="0" smtClean="0">
                <a:solidFill>
                  <a:srgbClr val="0070C0"/>
                </a:solidFill>
              </a:rPr>
              <a:t>Have a good year-exploit your position as new to your school </a:t>
            </a:r>
            <a:endParaRPr lang="en-US" sz="5400" dirty="0">
              <a:solidFill>
                <a:srgbClr val="0070C0"/>
              </a:solidFill>
            </a:endParaRPr>
          </a:p>
        </p:txBody>
      </p:sp>
      <p:sp>
        <p:nvSpPr>
          <p:cNvPr id="4" name="Title 3"/>
          <p:cNvSpPr>
            <a:spLocks noGrp="1"/>
          </p:cNvSpPr>
          <p:nvPr>
            <p:ph type="title"/>
          </p:nvPr>
        </p:nvSpPr>
        <p:spPr/>
        <p:txBody>
          <a:bodyPr/>
          <a:lstStyle/>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Individual school as a part of the whole</a:t>
            </a:r>
          </a:p>
          <a:p>
            <a:endParaRPr lang="en-US" dirty="0" smtClean="0"/>
          </a:p>
          <a:p>
            <a:r>
              <a:rPr lang="en-US" dirty="0" smtClean="0"/>
              <a:t>KPBSD, striving to be a highly reliable district</a:t>
            </a:r>
          </a:p>
          <a:p>
            <a:endParaRPr lang="en-US" dirty="0"/>
          </a:p>
          <a:p>
            <a:r>
              <a:rPr lang="en-US" dirty="0" smtClean="0"/>
              <a:t>Politics of Education</a:t>
            </a:r>
          </a:p>
          <a:p>
            <a:endParaRPr lang="en-US" dirty="0" smtClean="0"/>
          </a:p>
          <a:p>
            <a:r>
              <a:rPr lang="en-US" dirty="0" smtClean="0"/>
              <a:t>My expectations</a:t>
            </a:r>
          </a:p>
          <a:p>
            <a:endParaRPr lang="en-US" dirty="0"/>
          </a:p>
        </p:txBody>
      </p:sp>
      <p:sp>
        <p:nvSpPr>
          <p:cNvPr id="2" name="Title 1"/>
          <p:cNvSpPr>
            <a:spLocks noGrp="1"/>
          </p:cNvSpPr>
          <p:nvPr>
            <p:ph type="title"/>
          </p:nvPr>
        </p:nvSpPr>
        <p:spPr/>
        <p:txBody>
          <a:bodyPr/>
          <a:lstStyle/>
          <a:p>
            <a:r>
              <a:rPr lang="en-US" dirty="0" smtClean="0"/>
              <a:t>Today’s Plan</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e10056\AppData\Local\Microsoft\Windows\Temporary Internet Files\Content.IE5\MVT7VOL3\MP900410083[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169333"/>
            <a:ext cx="2742485" cy="1827609"/>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1066800" y="2286000"/>
            <a:ext cx="8229600" cy="3046988"/>
          </a:xfrm>
          <a:prstGeom prst="rect">
            <a:avLst/>
          </a:prstGeom>
          <a:noFill/>
        </p:spPr>
        <p:txBody>
          <a:bodyPr wrap="square" rtlCol="0">
            <a:spAutoFit/>
          </a:bodyPr>
          <a:lstStyle/>
          <a:p>
            <a:r>
              <a:rPr lang="en-US" sz="4800" dirty="0">
                <a:solidFill>
                  <a:srgbClr val="0070C0"/>
                </a:solidFill>
              </a:rPr>
              <a:t>WELCOME!  All of us are excited to have you join our team</a:t>
            </a:r>
          </a:p>
          <a:p>
            <a:endParaRPr lang="en-US" sz="4800" dirty="0"/>
          </a:p>
        </p:txBody>
      </p:sp>
      <p:pic>
        <p:nvPicPr>
          <p:cNvPr id="1027" name="Picture 3" descr="C:\Users\e10056\AppData\Local\Microsoft\Windows\Temporary Internet Files\Content.IE5\ML2VHMDR\MP900435893[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75022" y="3991134"/>
            <a:ext cx="2683708" cy="26837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5587852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20000"/>
          </a:bodyPr>
          <a:lstStyle/>
          <a:p>
            <a:r>
              <a:rPr lang="en-US" dirty="0" smtClean="0"/>
              <a:t>You are leading one of 44 schools  Your challenge is to make the school unique without going rogue</a:t>
            </a:r>
          </a:p>
          <a:p>
            <a:endParaRPr lang="en-US" dirty="0"/>
          </a:p>
          <a:p>
            <a:endParaRPr lang="en-US" dirty="0" smtClean="0"/>
          </a:p>
          <a:p>
            <a:endParaRPr lang="en-US" dirty="0"/>
          </a:p>
          <a:p>
            <a:r>
              <a:rPr lang="en-US" dirty="0" smtClean="0"/>
              <a:t>You only get so many shots, wisely consider what you will do to establish yourself as the leader of your building</a:t>
            </a:r>
          </a:p>
          <a:p>
            <a:pPr marL="109728" indent="0">
              <a:buNone/>
            </a:pPr>
            <a:endParaRPr lang="en-US" dirty="0" smtClean="0"/>
          </a:p>
          <a:p>
            <a:endParaRPr lang="en-US" dirty="0"/>
          </a:p>
          <a:p>
            <a:r>
              <a:rPr lang="en-US" dirty="0" smtClean="0"/>
              <a:t>Be patient- reflect on what you are doing, use your peers and your director as a sounding board for your improvement actions.</a:t>
            </a:r>
          </a:p>
          <a:p>
            <a:pPr marL="109728" indent="0">
              <a:buNone/>
            </a:pPr>
            <a:r>
              <a:rPr lang="en-US" dirty="0"/>
              <a:t> </a:t>
            </a:r>
          </a:p>
          <a:p>
            <a:pPr marL="0" indent="0">
              <a:buNone/>
            </a:pPr>
            <a:endParaRPr lang="en-US" dirty="0" smtClean="0"/>
          </a:p>
        </p:txBody>
      </p:sp>
      <p:sp>
        <p:nvSpPr>
          <p:cNvPr id="2" name="Title 1"/>
          <p:cNvSpPr>
            <a:spLocks noGrp="1"/>
          </p:cNvSpPr>
          <p:nvPr>
            <p:ph type="title"/>
          </p:nvPr>
        </p:nvSpPr>
        <p:spPr/>
        <p:txBody>
          <a:bodyPr/>
          <a:lstStyle/>
          <a:p>
            <a:r>
              <a:rPr lang="en-US" dirty="0" smtClean="0"/>
              <a:t>You are a part of the whole</a:t>
            </a:r>
            <a:endParaRPr lang="en-US" dirty="0"/>
          </a:p>
        </p:txBody>
      </p:sp>
    </p:spTree>
    <p:extLst>
      <p:ext uri="{BB962C8B-B14F-4D97-AF65-F5344CB8AC3E}">
        <p14:creationId xmlns:p14="http://schemas.microsoft.com/office/powerpoint/2010/main" val="301104005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395202"/>
            <a:ext cx="8229600" cy="4343400"/>
          </a:xfrm>
        </p:spPr>
        <p:txBody>
          <a:bodyPr>
            <a:normAutofit fontScale="77500" lnSpcReduction="20000"/>
          </a:bodyPr>
          <a:lstStyle/>
          <a:p>
            <a:pPr lvl="0"/>
            <a:r>
              <a:rPr lang="en-US" dirty="0"/>
              <a:t>Setting Direction</a:t>
            </a:r>
          </a:p>
          <a:p>
            <a:pPr lvl="3"/>
            <a:r>
              <a:rPr lang="en-US" sz="2200" dirty="0"/>
              <a:t>Identifying and articulating a vision, fostering the acceptance of group goals, creating high performance expectations, monitoring school performance, promoting effective </a:t>
            </a:r>
            <a:r>
              <a:rPr lang="en-US" sz="2200" dirty="0" smtClean="0"/>
              <a:t>communication</a:t>
            </a:r>
          </a:p>
          <a:p>
            <a:pPr marL="841248" lvl="3" indent="0">
              <a:buNone/>
            </a:pPr>
            <a:endParaRPr lang="en-US" sz="2200" dirty="0"/>
          </a:p>
          <a:p>
            <a:r>
              <a:rPr lang="en-US" dirty="0"/>
              <a:t>Developing People</a:t>
            </a:r>
          </a:p>
          <a:p>
            <a:pPr lvl="3"/>
            <a:r>
              <a:rPr lang="en-US" sz="2200" dirty="0"/>
              <a:t>Offering intellectual stimulation, providing individualized support and providing appropriate models of best practice and beliefs considered fundamental to the success of your </a:t>
            </a:r>
            <a:r>
              <a:rPr lang="en-US" sz="2200" dirty="0" smtClean="0"/>
              <a:t>school</a:t>
            </a:r>
          </a:p>
          <a:p>
            <a:pPr marL="841248" lvl="3" indent="0">
              <a:buNone/>
            </a:pPr>
            <a:endParaRPr lang="en-US" dirty="0"/>
          </a:p>
          <a:p>
            <a:pPr lvl="0"/>
            <a:r>
              <a:rPr lang="en-US" dirty="0"/>
              <a:t>Redesigning your school-School Climate and Culture</a:t>
            </a:r>
          </a:p>
          <a:p>
            <a:pPr lvl="2"/>
            <a:r>
              <a:rPr lang="en-US" dirty="0"/>
              <a:t>School improvement is dependent on the motivation and capacity of you and your teachers</a:t>
            </a:r>
          </a:p>
          <a:p>
            <a:pPr lvl="2"/>
            <a:r>
              <a:rPr lang="en-US" dirty="0"/>
              <a:t>Need to foster a positive school climate, modify structures and build </a:t>
            </a:r>
            <a:r>
              <a:rPr lang="en-US" b="1" dirty="0"/>
              <a:t>collaborative </a:t>
            </a:r>
            <a:r>
              <a:rPr lang="en-US" b="1" dirty="0" smtClean="0"/>
              <a:t>processes</a:t>
            </a:r>
            <a:endParaRPr lang="en-US" dirty="0"/>
          </a:p>
          <a:p>
            <a:pPr marL="329184" lvl="1" indent="0">
              <a:buNone/>
            </a:pPr>
            <a:r>
              <a:rPr lang="en-US" sz="1800" dirty="0"/>
              <a:t> </a:t>
            </a:r>
            <a:endParaRPr lang="en-US" sz="1800" dirty="0" smtClean="0"/>
          </a:p>
          <a:p>
            <a:pPr marL="329184" lvl="1" indent="0">
              <a:buNone/>
            </a:pPr>
            <a:endParaRPr lang="en-US" sz="1800" dirty="0"/>
          </a:p>
        </p:txBody>
      </p:sp>
      <p:sp>
        <p:nvSpPr>
          <p:cNvPr id="2" name="Title 1"/>
          <p:cNvSpPr>
            <a:spLocks noGrp="1"/>
          </p:cNvSpPr>
          <p:nvPr>
            <p:ph type="title"/>
          </p:nvPr>
        </p:nvSpPr>
        <p:spPr>
          <a:xfrm>
            <a:off x="-32084" y="152400"/>
            <a:ext cx="11201400" cy="1143000"/>
          </a:xfrm>
        </p:spPr>
        <p:txBody>
          <a:bodyPr>
            <a:noAutofit/>
          </a:bodyPr>
          <a:lstStyle/>
          <a:p>
            <a:r>
              <a:rPr lang="en-US" sz="2400" dirty="0" smtClean="0">
                <a:solidFill>
                  <a:srgbClr val="0070C0"/>
                </a:solidFill>
              </a:rPr>
              <a:t>The Principal as School Leader, three things that </a:t>
            </a:r>
            <a:br>
              <a:rPr lang="en-US" sz="2400" dirty="0" smtClean="0">
                <a:solidFill>
                  <a:srgbClr val="0070C0"/>
                </a:solidFill>
              </a:rPr>
            </a:br>
            <a:r>
              <a:rPr lang="en-US" sz="2400" dirty="0" smtClean="0">
                <a:solidFill>
                  <a:srgbClr val="0070C0"/>
                </a:solidFill>
              </a:rPr>
              <a:t>must be considered study by the Wallace Foundation</a:t>
            </a:r>
            <a:r>
              <a:rPr lang="en-US" sz="3200" dirty="0" smtClean="0">
                <a:solidFill>
                  <a:srgbClr val="0070C0"/>
                </a:solidFill>
              </a:rPr>
              <a:t/>
            </a:r>
            <a:br>
              <a:rPr lang="en-US" sz="3200" dirty="0" smtClean="0">
                <a:solidFill>
                  <a:srgbClr val="0070C0"/>
                </a:solidFill>
              </a:rPr>
            </a:br>
            <a:r>
              <a:rPr lang="en-US" sz="1800" dirty="0" smtClean="0">
                <a:solidFill>
                  <a:srgbClr val="0070C0"/>
                </a:solidFill>
              </a:rPr>
              <a:t>(effective leadership)</a:t>
            </a:r>
            <a:endParaRPr lang="en-US" sz="1800" dirty="0">
              <a:solidFill>
                <a:srgbClr val="0070C0"/>
              </a:solidFill>
            </a:endParaRPr>
          </a:p>
        </p:txBody>
      </p:sp>
      <p:sp>
        <p:nvSpPr>
          <p:cNvPr id="4" name="TextBox 3"/>
          <p:cNvSpPr txBox="1"/>
          <p:nvPr/>
        </p:nvSpPr>
        <p:spPr>
          <a:xfrm>
            <a:off x="762000" y="5334000"/>
            <a:ext cx="8153401" cy="1123384"/>
          </a:xfrm>
          <a:prstGeom prst="rect">
            <a:avLst/>
          </a:prstGeom>
          <a:noFill/>
        </p:spPr>
        <p:txBody>
          <a:bodyPr wrap="square" rtlCol="0">
            <a:spAutoFit/>
          </a:bodyPr>
          <a:lstStyle/>
          <a:p>
            <a:pPr marL="329184" lvl="1" indent="0">
              <a:buNone/>
            </a:pPr>
            <a:r>
              <a:rPr lang="en-US" sz="1600" i="1" dirty="0" err="1" smtClean="0"/>
              <a:t>Leithwood</a:t>
            </a:r>
            <a:r>
              <a:rPr lang="en-US" sz="1600" i="1" dirty="0" smtClean="0"/>
              <a:t>, K., Seashore K., Anderson, L.S., </a:t>
            </a:r>
            <a:r>
              <a:rPr lang="en-US" sz="1600" i="1" dirty="0" err="1" smtClean="0"/>
              <a:t>Wahlstrom</a:t>
            </a:r>
            <a:r>
              <a:rPr lang="en-US" sz="1600" i="1" dirty="0" smtClean="0"/>
              <a:t>, K. </a:t>
            </a:r>
            <a:r>
              <a:rPr lang="en-US" sz="1600" i="1" dirty="0"/>
              <a:t>(2004). How leadership influences student learning. </a:t>
            </a:r>
            <a:r>
              <a:rPr lang="en-US" sz="1600" i="1" dirty="0" smtClean="0"/>
              <a:t>New York: Wallace Foundation</a:t>
            </a:r>
            <a:endParaRPr lang="en-US" sz="1600" i="1" dirty="0"/>
          </a:p>
          <a:p>
            <a:pPr marL="329184" lvl="1" indent="0">
              <a:buNone/>
            </a:pPr>
            <a:endParaRPr lang="en-US" sz="1700" dirty="0"/>
          </a:p>
          <a:p>
            <a:endParaRPr lang="en-US" dirty="0"/>
          </a:p>
        </p:txBody>
      </p:sp>
    </p:spTree>
    <p:extLst>
      <p:ext uri="{BB962C8B-B14F-4D97-AF65-F5344CB8AC3E}">
        <p14:creationId xmlns:p14="http://schemas.microsoft.com/office/powerpoint/2010/main" val="31478341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1000"/>
                                        <p:tgtEl>
                                          <p:spTgt spid="3">
                                            <p:txEl>
                                              <p:pRg st="3" end="3"/>
                                            </p:txEl>
                                          </p:spTgt>
                                        </p:tgtEl>
                                      </p:cBhvr>
                                    </p:animEffect>
                                    <p:anim calcmode="lin" valueType="num">
                                      <p:cBhvr>
                                        <p:cTn id="2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fade">
                                      <p:cBhvr>
                                        <p:cTn id="24" dur="1000"/>
                                        <p:tgtEl>
                                          <p:spTgt spid="3">
                                            <p:txEl>
                                              <p:pRg st="4" end="4"/>
                                            </p:txEl>
                                          </p:spTgt>
                                        </p:tgtEl>
                                      </p:cBhvr>
                                    </p:animEffect>
                                    <p:anim calcmode="lin" valueType="num">
                                      <p:cBhvr>
                                        <p:cTn id="2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fade">
                                      <p:cBhvr>
                                        <p:cTn id="31" dur="1000"/>
                                        <p:tgtEl>
                                          <p:spTgt spid="3">
                                            <p:txEl>
                                              <p:pRg st="6" end="6"/>
                                            </p:txEl>
                                          </p:spTgt>
                                        </p:tgtEl>
                                      </p:cBhvr>
                                    </p:animEffect>
                                    <p:anim calcmode="lin" valueType="num">
                                      <p:cBhvr>
                                        <p:cTn id="32"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6" end="6"/>
                                            </p:txEl>
                                          </p:spTgt>
                                        </p:tgtEl>
                                        <p:attrNameLst>
                                          <p:attrName>ppt_y</p:attrName>
                                        </p:attrNameLst>
                                      </p:cBhvr>
                                      <p:tavLst>
                                        <p:tav tm="0">
                                          <p:val>
                                            <p:strVal val="#ppt_y+.1"/>
                                          </p:val>
                                        </p:tav>
                                        <p:tav tm="100000">
                                          <p:val>
                                            <p:strVal val="#ppt_y"/>
                                          </p:val>
                                        </p:tav>
                                      </p:tavLst>
                                    </p:anim>
                                  </p:childTnLst>
                                </p:cTn>
                              </p:par>
                              <p:par>
                                <p:cTn id="34" presetID="42" presetClass="entr" presetSubtype="0" fill="hold" grpId="0" nodeType="withEffect">
                                  <p:stCondLst>
                                    <p:cond delay="0"/>
                                  </p:stCondLst>
                                  <p:childTnLst>
                                    <p:set>
                                      <p:cBhvr>
                                        <p:cTn id="35" dur="1" fill="hold">
                                          <p:stCondLst>
                                            <p:cond delay="0"/>
                                          </p:stCondLst>
                                        </p:cTn>
                                        <p:tgtEl>
                                          <p:spTgt spid="3">
                                            <p:txEl>
                                              <p:pRg st="7" end="7"/>
                                            </p:txEl>
                                          </p:spTgt>
                                        </p:tgtEl>
                                        <p:attrNameLst>
                                          <p:attrName>style.visibility</p:attrName>
                                        </p:attrNameLst>
                                      </p:cBhvr>
                                      <p:to>
                                        <p:strVal val="visible"/>
                                      </p:to>
                                    </p:set>
                                    <p:animEffect transition="in" filter="fade">
                                      <p:cBhvr>
                                        <p:cTn id="36" dur="1000"/>
                                        <p:tgtEl>
                                          <p:spTgt spid="3">
                                            <p:txEl>
                                              <p:pRg st="7" end="7"/>
                                            </p:txEl>
                                          </p:spTgt>
                                        </p:tgtEl>
                                      </p:cBhvr>
                                    </p:animEffect>
                                    <p:anim calcmode="lin" valueType="num">
                                      <p:cBhvr>
                                        <p:cTn id="3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38" dur="1000" fill="hold"/>
                                        <p:tgtEl>
                                          <p:spTgt spid="3">
                                            <p:txEl>
                                              <p:pRg st="7" end="7"/>
                                            </p:txEl>
                                          </p:spTgt>
                                        </p:tgtEl>
                                        <p:attrNameLst>
                                          <p:attrName>ppt_y</p:attrName>
                                        </p:attrNameLst>
                                      </p:cBhvr>
                                      <p:tavLst>
                                        <p:tav tm="0">
                                          <p:val>
                                            <p:strVal val="#ppt_y+.1"/>
                                          </p:val>
                                        </p:tav>
                                        <p:tav tm="100000">
                                          <p:val>
                                            <p:strVal val="#ppt_y"/>
                                          </p:val>
                                        </p:tav>
                                      </p:tavLst>
                                    </p:anim>
                                  </p:childTnLst>
                                </p:cTn>
                              </p:par>
                              <p:par>
                                <p:cTn id="39" presetID="42" presetClass="entr" presetSubtype="0" fill="hold" grpId="0" nodeType="withEffect">
                                  <p:stCondLst>
                                    <p:cond delay="0"/>
                                  </p:stCondLst>
                                  <p:childTnLst>
                                    <p:set>
                                      <p:cBhvr>
                                        <p:cTn id="40" dur="1" fill="hold">
                                          <p:stCondLst>
                                            <p:cond delay="0"/>
                                          </p:stCondLst>
                                        </p:cTn>
                                        <p:tgtEl>
                                          <p:spTgt spid="3">
                                            <p:txEl>
                                              <p:pRg st="8" end="8"/>
                                            </p:txEl>
                                          </p:spTgt>
                                        </p:tgtEl>
                                        <p:attrNameLst>
                                          <p:attrName>style.visibility</p:attrName>
                                        </p:attrNameLst>
                                      </p:cBhvr>
                                      <p:to>
                                        <p:strVal val="visible"/>
                                      </p:to>
                                    </p:set>
                                    <p:animEffect transition="in" filter="fade">
                                      <p:cBhvr>
                                        <p:cTn id="41" dur="1000"/>
                                        <p:tgtEl>
                                          <p:spTgt spid="3">
                                            <p:txEl>
                                              <p:pRg st="8" end="8"/>
                                            </p:txEl>
                                          </p:spTgt>
                                        </p:tgtEl>
                                      </p:cBhvr>
                                    </p:animEffect>
                                    <p:anim calcmode="lin" valueType="num">
                                      <p:cBhvr>
                                        <p:cTn id="42"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43"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42" presetClass="entr" presetSubtype="0" fill="hold" grpId="0" nodeType="clickEffect">
                                  <p:stCondLst>
                                    <p:cond delay="0"/>
                                  </p:stCondLst>
                                  <p:childTnLst>
                                    <p:set>
                                      <p:cBhvr>
                                        <p:cTn id="47" dur="1" fill="hold">
                                          <p:stCondLst>
                                            <p:cond delay="0"/>
                                          </p:stCondLst>
                                        </p:cTn>
                                        <p:tgtEl>
                                          <p:spTgt spid="4"/>
                                        </p:tgtEl>
                                        <p:attrNameLst>
                                          <p:attrName>style.visibility</p:attrName>
                                        </p:attrNameLst>
                                      </p:cBhvr>
                                      <p:to>
                                        <p:strVal val="visible"/>
                                      </p:to>
                                    </p:set>
                                    <p:animEffect transition="in" filter="fade">
                                      <p:cBhvr>
                                        <p:cTn id="48" dur="1000"/>
                                        <p:tgtEl>
                                          <p:spTgt spid="4"/>
                                        </p:tgtEl>
                                      </p:cBhvr>
                                    </p:animEffect>
                                    <p:anim calcmode="lin" valueType="num">
                                      <p:cBhvr>
                                        <p:cTn id="49" dur="1000" fill="hold"/>
                                        <p:tgtEl>
                                          <p:spTgt spid="4"/>
                                        </p:tgtEl>
                                        <p:attrNameLst>
                                          <p:attrName>ppt_x</p:attrName>
                                        </p:attrNameLst>
                                      </p:cBhvr>
                                      <p:tavLst>
                                        <p:tav tm="0">
                                          <p:val>
                                            <p:strVal val="#ppt_x"/>
                                          </p:val>
                                        </p:tav>
                                        <p:tav tm="100000">
                                          <p:val>
                                            <p:strVal val="#ppt_x"/>
                                          </p:val>
                                        </p:tav>
                                      </p:tavLst>
                                    </p:anim>
                                    <p:anim calcmode="lin" valueType="num">
                                      <p:cBhvr>
                                        <p:cTn id="50"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KPBSD- Consistent Performance, But Missing Too Many Students</a:t>
            </a:r>
            <a:endParaRPr lang="en-US" dirty="0"/>
          </a:p>
        </p:txBody>
      </p:sp>
      <p:sp>
        <p:nvSpPr>
          <p:cNvPr id="3" name="Content Placeholder 2"/>
          <p:cNvSpPr>
            <a:spLocks noGrp="1"/>
          </p:cNvSpPr>
          <p:nvPr>
            <p:ph idx="1"/>
          </p:nvPr>
        </p:nvSpPr>
        <p:spPr>
          <a:xfrm>
            <a:off x="533400" y="1676400"/>
            <a:ext cx="8229600" cy="4525963"/>
          </a:xfrm>
        </p:spPr>
        <p:txBody>
          <a:bodyPr/>
          <a:lstStyle/>
          <a:p>
            <a:pPr marL="0" indent="0">
              <a:buNone/>
            </a:pPr>
            <a:r>
              <a:rPr lang="en-US" dirty="0" smtClean="0"/>
              <a:t>We are doing well but have not yet reached the next level-doing great</a:t>
            </a:r>
            <a:endParaRPr lang="en-US" dirty="0"/>
          </a:p>
        </p:txBody>
      </p:sp>
      <p:sp>
        <p:nvSpPr>
          <p:cNvPr id="6" name="TextBox 5"/>
          <p:cNvSpPr txBox="1"/>
          <p:nvPr/>
        </p:nvSpPr>
        <p:spPr>
          <a:xfrm>
            <a:off x="1231577" y="5246499"/>
            <a:ext cx="622478" cy="369332"/>
          </a:xfrm>
          <a:prstGeom prst="rect">
            <a:avLst/>
          </a:prstGeom>
          <a:noFill/>
        </p:spPr>
        <p:txBody>
          <a:bodyPr wrap="none" rtlCol="0">
            <a:spAutoFit/>
          </a:bodyPr>
          <a:lstStyle/>
          <a:p>
            <a:r>
              <a:rPr lang="en-US" dirty="0" smtClean="0"/>
              <a:t>Poor</a:t>
            </a:r>
            <a:endParaRPr lang="en-US" dirty="0"/>
          </a:p>
        </p:txBody>
      </p:sp>
      <p:sp>
        <p:nvSpPr>
          <p:cNvPr id="7" name="TextBox 6"/>
          <p:cNvSpPr txBox="1"/>
          <p:nvPr/>
        </p:nvSpPr>
        <p:spPr>
          <a:xfrm>
            <a:off x="3048000" y="4341812"/>
            <a:ext cx="527901" cy="369332"/>
          </a:xfrm>
          <a:prstGeom prst="rect">
            <a:avLst/>
          </a:prstGeom>
          <a:noFill/>
        </p:spPr>
        <p:txBody>
          <a:bodyPr wrap="none" rtlCol="0">
            <a:spAutoFit/>
          </a:bodyPr>
          <a:lstStyle/>
          <a:p>
            <a:r>
              <a:rPr lang="en-US" dirty="0" smtClean="0"/>
              <a:t>Fair</a:t>
            </a:r>
            <a:endParaRPr lang="en-US" dirty="0"/>
          </a:p>
        </p:txBody>
      </p:sp>
      <p:sp>
        <p:nvSpPr>
          <p:cNvPr id="8" name="TextBox 7"/>
          <p:cNvSpPr txBox="1"/>
          <p:nvPr/>
        </p:nvSpPr>
        <p:spPr>
          <a:xfrm>
            <a:off x="4572000" y="3392384"/>
            <a:ext cx="696024" cy="369332"/>
          </a:xfrm>
          <a:prstGeom prst="rect">
            <a:avLst/>
          </a:prstGeom>
          <a:noFill/>
        </p:spPr>
        <p:txBody>
          <a:bodyPr wrap="none" rtlCol="0">
            <a:spAutoFit/>
          </a:bodyPr>
          <a:lstStyle/>
          <a:p>
            <a:r>
              <a:rPr lang="en-US" dirty="0" smtClean="0"/>
              <a:t>Good</a:t>
            </a:r>
            <a:endParaRPr lang="en-US" dirty="0"/>
          </a:p>
        </p:txBody>
      </p:sp>
      <p:sp>
        <p:nvSpPr>
          <p:cNvPr id="9" name="Freeform 8"/>
          <p:cNvSpPr/>
          <p:nvPr/>
        </p:nvSpPr>
        <p:spPr>
          <a:xfrm>
            <a:off x="783771" y="2743200"/>
            <a:ext cx="6365174" cy="3099460"/>
          </a:xfrm>
          <a:custGeom>
            <a:avLst/>
            <a:gdLst>
              <a:gd name="connsiteX0" fmla="*/ 0 w 6365174"/>
              <a:gd name="connsiteY0" fmla="*/ 3099460 h 3099460"/>
              <a:gd name="connsiteX1" fmla="*/ 1508167 w 6365174"/>
              <a:gd name="connsiteY1" fmla="*/ 2885704 h 3099460"/>
              <a:gd name="connsiteX2" fmla="*/ 1935678 w 6365174"/>
              <a:gd name="connsiteY2" fmla="*/ 2137558 h 3099460"/>
              <a:gd name="connsiteX3" fmla="*/ 3170712 w 6365174"/>
              <a:gd name="connsiteY3" fmla="*/ 2006930 h 3099460"/>
              <a:gd name="connsiteX4" fmla="*/ 3574473 w 6365174"/>
              <a:gd name="connsiteY4" fmla="*/ 1258784 h 3099460"/>
              <a:gd name="connsiteX5" fmla="*/ 4631377 w 6365174"/>
              <a:gd name="connsiteY5" fmla="*/ 1104405 h 3099460"/>
              <a:gd name="connsiteX6" fmla="*/ 5082639 w 6365174"/>
              <a:gd name="connsiteY6" fmla="*/ 605642 h 3099460"/>
              <a:gd name="connsiteX7" fmla="*/ 5367647 w 6365174"/>
              <a:gd name="connsiteY7" fmla="*/ 201881 h 3099460"/>
              <a:gd name="connsiteX8" fmla="*/ 6139543 w 6365174"/>
              <a:gd name="connsiteY8" fmla="*/ 59377 h 3099460"/>
              <a:gd name="connsiteX9" fmla="*/ 6365174 w 6365174"/>
              <a:gd name="connsiteY9" fmla="*/ 0 h 30994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365174" h="3099460">
                <a:moveTo>
                  <a:pt x="0" y="3099460"/>
                </a:moveTo>
                <a:cubicBezTo>
                  <a:pt x="592777" y="3072740"/>
                  <a:pt x="1185554" y="3046021"/>
                  <a:pt x="1508167" y="2885704"/>
                </a:cubicBezTo>
                <a:cubicBezTo>
                  <a:pt x="1830780" y="2725387"/>
                  <a:pt x="1658587" y="2284020"/>
                  <a:pt x="1935678" y="2137558"/>
                </a:cubicBezTo>
                <a:cubicBezTo>
                  <a:pt x="2212769" y="1991096"/>
                  <a:pt x="2897580" y="2153392"/>
                  <a:pt x="3170712" y="2006930"/>
                </a:cubicBezTo>
                <a:cubicBezTo>
                  <a:pt x="3443844" y="1860468"/>
                  <a:pt x="3331029" y="1409205"/>
                  <a:pt x="3574473" y="1258784"/>
                </a:cubicBezTo>
                <a:cubicBezTo>
                  <a:pt x="3817917" y="1108363"/>
                  <a:pt x="4380016" y="1213262"/>
                  <a:pt x="4631377" y="1104405"/>
                </a:cubicBezTo>
                <a:cubicBezTo>
                  <a:pt x="4882738" y="995548"/>
                  <a:pt x="4959927" y="756063"/>
                  <a:pt x="5082639" y="605642"/>
                </a:cubicBezTo>
                <a:cubicBezTo>
                  <a:pt x="5205351" y="455221"/>
                  <a:pt x="5191496" y="292925"/>
                  <a:pt x="5367647" y="201881"/>
                </a:cubicBezTo>
                <a:cubicBezTo>
                  <a:pt x="5543798" y="110837"/>
                  <a:pt x="5973289" y="93024"/>
                  <a:pt x="6139543" y="59377"/>
                </a:cubicBezTo>
                <a:cubicBezTo>
                  <a:pt x="6305798" y="25730"/>
                  <a:pt x="6335486" y="12865"/>
                  <a:pt x="6365174" y="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p:nvSpPr>
        <p:spPr>
          <a:xfrm>
            <a:off x="6172200" y="2390484"/>
            <a:ext cx="708527" cy="369332"/>
          </a:xfrm>
          <a:prstGeom prst="rect">
            <a:avLst/>
          </a:prstGeom>
          <a:noFill/>
        </p:spPr>
        <p:txBody>
          <a:bodyPr wrap="none" rtlCol="0">
            <a:spAutoFit/>
          </a:bodyPr>
          <a:lstStyle/>
          <a:p>
            <a:r>
              <a:rPr lang="en-US" dirty="0" smtClean="0"/>
              <a:t>Great</a:t>
            </a:r>
            <a:endParaRPr lang="en-US" dirty="0"/>
          </a:p>
        </p:txBody>
      </p:sp>
      <p:cxnSp>
        <p:nvCxnSpPr>
          <p:cNvPr id="12" name="Straight Arrow Connector 11"/>
          <p:cNvCxnSpPr/>
          <p:nvPr/>
        </p:nvCxnSpPr>
        <p:spPr>
          <a:xfrm flipV="1">
            <a:off x="3311950" y="3761716"/>
            <a:ext cx="3214513" cy="1854115"/>
          </a:xfrm>
          <a:prstGeom prst="straightConnector1">
            <a:avLst/>
          </a:prstGeom>
          <a:ln>
            <a:tailEnd type="arrow"/>
          </a:ln>
        </p:spPr>
        <p:style>
          <a:lnRef idx="2">
            <a:schemeClr val="accent3"/>
          </a:lnRef>
          <a:fillRef idx="0">
            <a:schemeClr val="accent3"/>
          </a:fillRef>
          <a:effectRef idx="1">
            <a:schemeClr val="accent3"/>
          </a:effectRef>
          <a:fontRef idx="minor">
            <a:schemeClr val="tx1"/>
          </a:fontRef>
        </p:style>
      </p:cxnSp>
      <p:sp>
        <p:nvSpPr>
          <p:cNvPr id="13" name="TextBox 12"/>
          <p:cNvSpPr txBox="1"/>
          <p:nvPr/>
        </p:nvSpPr>
        <p:spPr>
          <a:xfrm rot="19733560">
            <a:off x="4576349" y="4750829"/>
            <a:ext cx="1459567" cy="369332"/>
          </a:xfrm>
          <a:prstGeom prst="rect">
            <a:avLst/>
          </a:prstGeom>
          <a:noFill/>
        </p:spPr>
        <p:txBody>
          <a:bodyPr wrap="none" rtlCol="0">
            <a:spAutoFit/>
          </a:bodyPr>
          <a:lstStyle/>
          <a:p>
            <a:r>
              <a:rPr lang="en-US" dirty="0" smtClean="0"/>
              <a:t>Improvement</a:t>
            </a:r>
            <a:endParaRPr lang="en-US" dirty="0"/>
          </a:p>
        </p:txBody>
      </p:sp>
      <p:sp>
        <p:nvSpPr>
          <p:cNvPr id="4" name="5-Point Star 3"/>
          <p:cNvSpPr/>
          <p:nvPr/>
        </p:nvSpPr>
        <p:spPr>
          <a:xfrm>
            <a:off x="5711361" y="3176246"/>
            <a:ext cx="311381" cy="432275"/>
          </a:xfrm>
          <a:prstGeom prst="star5">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p:cNvCxnSpPr/>
          <p:nvPr/>
        </p:nvCxnSpPr>
        <p:spPr>
          <a:xfrm>
            <a:off x="152400" y="1371600"/>
            <a:ext cx="89916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952884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Your school is setting goal(s) that are tied to district goals that fall into one of three focus areas (academic success, organizational excellence and community family engagement) </a:t>
            </a:r>
          </a:p>
          <a:p>
            <a:pPr marL="109728" indent="0">
              <a:buNone/>
            </a:pPr>
            <a:endParaRPr lang="en-US" dirty="0" smtClean="0"/>
          </a:p>
          <a:p>
            <a:r>
              <a:rPr lang="en-US" dirty="0" smtClean="0"/>
              <a:t>Individual school effort to meet same goal will vary</a:t>
            </a:r>
            <a:endParaRPr lang="en-US" dirty="0"/>
          </a:p>
        </p:txBody>
      </p:sp>
      <p:sp>
        <p:nvSpPr>
          <p:cNvPr id="2" name="Title 1"/>
          <p:cNvSpPr>
            <a:spLocks noGrp="1"/>
          </p:cNvSpPr>
          <p:nvPr>
            <p:ph type="title"/>
          </p:nvPr>
        </p:nvSpPr>
        <p:spPr/>
        <p:txBody>
          <a:bodyPr>
            <a:normAutofit fontScale="90000"/>
          </a:bodyPr>
          <a:lstStyle/>
          <a:p>
            <a:r>
              <a:rPr lang="en-US" dirty="0" smtClean="0">
                <a:solidFill>
                  <a:srgbClr val="0070C0"/>
                </a:solidFill>
              </a:rPr>
              <a:t>KPBSD’s Strategic Plan Guides our Improvement Efforts</a:t>
            </a:r>
            <a:endParaRPr lang="en-US" dirty="0">
              <a:solidFill>
                <a:srgbClr val="0070C0"/>
              </a:solidFill>
            </a:endParaRPr>
          </a:p>
        </p:txBody>
      </p:sp>
    </p:spTree>
    <p:extLst>
      <p:ext uri="{BB962C8B-B14F-4D97-AF65-F5344CB8AC3E}">
        <p14:creationId xmlns:p14="http://schemas.microsoft.com/office/powerpoint/2010/main" val="423530724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my\data$\e10056\Desktop\KPBSD Strategic Plan.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95400" y="90487"/>
            <a:ext cx="6615113" cy="66151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8715583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905000"/>
            <a:ext cx="8229600" cy="4525963"/>
          </a:xfrm>
        </p:spPr>
        <p:txBody>
          <a:bodyPr/>
          <a:lstStyle/>
          <a:p>
            <a:r>
              <a:rPr lang="en-US" dirty="0" smtClean="0"/>
              <a:t>Although we do pretty well, 5-15% of our students </a:t>
            </a:r>
            <a:r>
              <a:rPr lang="en-US" dirty="0"/>
              <a:t>are consistently </a:t>
            </a:r>
            <a:r>
              <a:rPr lang="en-US" dirty="0" smtClean="0"/>
              <a:t>missing the mark.</a:t>
            </a:r>
          </a:p>
          <a:p>
            <a:pPr marL="109728" indent="0">
              <a:buNone/>
            </a:pPr>
            <a:r>
              <a:rPr lang="en-US" dirty="0" smtClean="0"/>
              <a:t>  </a:t>
            </a:r>
            <a:endParaRPr lang="en-US" dirty="0"/>
          </a:p>
          <a:p>
            <a:r>
              <a:rPr lang="en-US" dirty="0" smtClean="0"/>
              <a:t>We need to refine our processes and improve our culture so that we get this group over the bar</a:t>
            </a:r>
            <a:endParaRPr lang="en-US" dirty="0"/>
          </a:p>
        </p:txBody>
      </p:sp>
      <p:sp>
        <p:nvSpPr>
          <p:cNvPr id="3" name="Title 2"/>
          <p:cNvSpPr>
            <a:spLocks noGrp="1"/>
          </p:cNvSpPr>
          <p:nvPr>
            <p:ph type="title"/>
          </p:nvPr>
        </p:nvSpPr>
        <p:spPr/>
        <p:txBody>
          <a:bodyPr>
            <a:normAutofit fontScale="90000"/>
          </a:bodyPr>
          <a:lstStyle/>
          <a:p>
            <a:r>
              <a:rPr lang="en-US" dirty="0" smtClean="0">
                <a:solidFill>
                  <a:srgbClr val="0070C0"/>
                </a:solidFill>
              </a:rPr>
              <a:t>KPBSD striving to become a highly reliable school district</a:t>
            </a:r>
            <a:endParaRPr lang="en-US" dirty="0">
              <a:solidFill>
                <a:srgbClr val="0070C0"/>
              </a:solidFill>
            </a:endParaRPr>
          </a:p>
        </p:txBody>
      </p:sp>
    </p:spTree>
    <p:extLst>
      <p:ext uri="{BB962C8B-B14F-4D97-AF65-F5344CB8AC3E}">
        <p14:creationId xmlns:p14="http://schemas.microsoft.com/office/powerpoint/2010/main" val="10208398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879</TotalTime>
  <Words>675</Words>
  <Application>Microsoft Office PowerPoint</Application>
  <PresentationFormat>On-screen Show (4:3)</PresentationFormat>
  <Paragraphs>102</Paragraphs>
  <Slides>16</Slides>
  <Notes>1</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Concourse</vt:lpstr>
      <vt:lpstr>       KPBSD – Working to develop productive, responsible citizens who are prepared to be successful in a dynamic world.    </vt:lpstr>
      <vt:lpstr>Today’s Plan</vt:lpstr>
      <vt:lpstr>PowerPoint Presentation</vt:lpstr>
      <vt:lpstr>You are a part of the whole</vt:lpstr>
      <vt:lpstr>The Principal as School Leader, three things that  must be considered study by the Wallace Foundation (effective leadership)</vt:lpstr>
      <vt:lpstr>KPBSD- Consistent Performance, But Missing Too Many Students</vt:lpstr>
      <vt:lpstr>KPBSD’s Strategic Plan Guides our Improvement Efforts</vt:lpstr>
      <vt:lpstr>PowerPoint Presentation</vt:lpstr>
      <vt:lpstr>KPBSD striving to become a highly reliable school district</vt:lpstr>
      <vt:lpstr>An HRO depends on attaining the right balance</vt:lpstr>
      <vt:lpstr>What does an HRO include?</vt:lpstr>
      <vt:lpstr>PowerPoint Presentation</vt:lpstr>
      <vt:lpstr>Politics of Education </vt:lpstr>
      <vt:lpstr>My Expectations of You</vt:lpstr>
      <vt:lpstr>Your Journal Communication With Me</vt:lpstr>
      <vt:lpstr>PowerPoint Presentation</vt:lpstr>
    </vt:vector>
  </TitlesOfParts>
  <Company>KPBSD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e10056</dc:creator>
  <cp:lastModifiedBy>Debbie Tressler</cp:lastModifiedBy>
  <cp:revision>62</cp:revision>
  <dcterms:created xsi:type="dcterms:W3CDTF">2009-07-30T18:39:22Z</dcterms:created>
  <dcterms:modified xsi:type="dcterms:W3CDTF">2013-07-31T21:37:43Z</dcterms:modified>
</cp:coreProperties>
</file>