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3"/>
  </p:notesMasterIdLst>
  <p:handoutMasterIdLst>
    <p:handoutMasterId r:id="rId24"/>
  </p:handoutMasterIdLst>
  <p:sldIdLst>
    <p:sldId id="283" r:id="rId3"/>
    <p:sldId id="275" r:id="rId4"/>
    <p:sldId id="302" r:id="rId5"/>
    <p:sldId id="301" r:id="rId6"/>
    <p:sldId id="296" r:id="rId7"/>
    <p:sldId id="300" r:id="rId8"/>
    <p:sldId id="307" r:id="rId9"/>
    <p:sldId id="262" r:id="rId10"/>
    <p:sldId id="298" r:id="rId11"/>
    <p:sldId id="299" r:id="rId12"/>
    <p:sldId id="308" r:id="rId13"/>
    <p:sldId id="281" r:id="rId14"/>
    <p:sldId id="288" r:id="rId15"/>
    <p:sldId id="297" r:id="rId16"/>
    <p:sldId id="304" r:id="rId17"/>
    <p:sldId id="305" r:id="rId18"/>
    <p:sldId id="306" r:id="rId19"/>
    <p:sldId id="309" r:id="rId20"/>
    <p:sldId id="310" r:id="rId21"/>
    <p:sldId id="284" r:id="rId2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AFC"/>
    <a:srgbClr val="ECF3F9"/>
    <a:srgbClr val="ECF3FA"/>
    <a:srgbClr val="EDF4FA"/>
    <a:srgbClr val="EEF4FA"/>
    <a:srgbClr val="EDF3F9"/>
    <a:srgbClr val="EEF5FB"/>
    <a:srgbClr val="C6C6C6"/>
    <a:srgbClr val="EFF5FA"/>
    <a:srgbClr val="2F2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5" autoAdjust="0"/>
    <p:restoredTop sz="92865" autoAdjust="0"/>
  </p:normalViewPr>
  <p:slideViewPr>
    <p:cSldViewPr snapToGrid="0">
      <p:cViewPr varScale="1">
        <p:scale>
          <a:sx n="104" d="100"/>
          <a:sy n="104" d="100"/>
        </p:scale>
        <p:origin x="564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843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2/15/2017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2/15/2017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8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91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>
                <a:solidFill>
                  <a:srgbClr val="404040"/>
                </a:solidFill>
              </a:rPr>
              <a:pPr/>
              <a:t>3</a:t>
            </a:fld>
            <a:endParaRPr lang="en-US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665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94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appreciate</a:t>
            </a:r>
            <a:r>
              <a:rPr lang="en-US" baseline="0" dirty="0" smtClean="0"/>
              <a:t> your participation in the budgeting process and look forward to hearing from you.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49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984" y="957409"/>
            <a:ext cx="9601200" cy="1692266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Kenai Peninsula Borough School District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2500" y="3253014"/>
            <a:ext cx="8229600" cy="167780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Gill Sans MT" panose="020B0502020104020203" pitchFamily="34" charset="0"/>
              </a:rPr>
              <a:t>FY18 Community Budget </a:t>
            </a:r>
            <a:r>
              <a:rPr lang="en-US" sz="3600" b="1" dirty="0" err="1" smtClean="0">
                <a:latin typeface="Gill Sans MT" panose="020B0502020104020203" pitchFamily="34" charset="0"/>
              </a:rPr>
              <a:t>MEetings</a:t>
            </a:r>
            <a:r>
              <a:rPr lang="en-US" sz="3600" b="1" dirty="0" smtClean="0">
                <a:latin typeface="Gill Sans MT" panose="020B0502020104020203" pitchFamily="34" charset="0"/>
              </a:rPr>
              <a:t> </a:t>
            </a:r>
          </a:p>
          <a:p>
            <a:endParaRPr lang="en-US" sz="3600" b="1" dirty="0">
              <a:latin typeface="Gill Sans MT" panose="020B0502020104020203" pitchFamily="34" charset="0"/>
            </a:endParaRPr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83" y="2609503"/>
            <a:ext cx="2964824" cy="29648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2735" y="4721820"/>
            <a:ext cx="65389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Seward High School Library, February 14, 2017, 5:30 p.m.</a:t>
            </a:r>
          </a:p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Soldotna High School Library, February 15, 2017, 5:30 p.m.</a:t>
            </a:r>
          </a:p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Homer High School Library, February 21, 2017. 5:30 p.m.</a:t>
            </a:r>
          </a:p>
          <a:p>
            <a:pPr algn="ctr"/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Gill Sans MT" panose="020B0502020104020203" pitchFamily="34" charset="0"/>
              </a:rPr>
              <a:t>History of KPB Full Taxable Value</a:t>
            </a:r>
            <a:endParaRPr lang="en-US" sz="44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2011 </a:t>
            </a:r>
            <a:r>
              <a:rPr lang="en-US" sz="2800" dirty="0">
                <a:latin typeface="Gill Sans MT" panose="020B0502020104020203" pitchFamily="34" charset="0"/>
              </a:rPr>
              <a:t>-$8,338,641,710   (Used for FY13)</a:t>
            </a:r>
          </a:p>
          <a:p>
            <a:r>
              <a:rPr lang="en-US" sz="2800" dirty="0">
                <a:latin typeface="Gill Sans MT" panose="020B0502020104020203" pitchFamily="34" charset="0"/>
              </a:rPr>
              <a:t>2012 -$8,573,591,170   (Used for FY14)</a:t>
            </a:r>
          </a:p>
          <a:p>
            <a:r>
              <a:rPr lang="en-US" sz="2800" dirty="0">
                <a:latin typeface="Gill Sans MT" panose="020B0502020104020203" pitchFamily="34" charset="0"/>
              </a:rPr>
              <a:t>2013 -$8,910,264,290   (Used for FY15)</a:t>
            </a:r>
          </a:p>
          <a:p>
            <a:r>
              <a:rPr lang="en-US" sz="2800" dirty="0">
                <a:latin typeface="Gill Sans MT" panose="020B0502020104020203" pitchFamily="34" charset="0"/>
              </a:rPr>
              <a:t>2014 -$9,186,472,890   (Used for FY16)</a:t>
            </a:r>
          </a:p>
          <a:p>
            <a:r>
              <a:rPr lang="en-US" sz="2800" dirty="0">
                <a:latin typeface="Gill Sans MT" panose="020B0502020104020203" pitchFamily="34" charset="0"/>
              </a:rPr>
              <a:t>2015 -$9,349,916,890   (Used for FY17)</a:t>
            </a:r>
          </a:p>
          <a:p>
            <a:r>
              <a:rPr lang="en-US" sz="2800" dirty="0">
                <a:latin typeface="Gill Sans MT" panose="020B0502020104020203" pitchFamily="34" charset="0"/>
              </a:rPr>
              <a:t>2016 -$10,122,329,820 (Used for FY18)</a:t>
            </a:r>
          </a:p>
          <a:p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3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662100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Kenai Peninsula Borough  - Preliminary FY18</a:t>
            </a:r>
            <a:br>
              <a:rPr lang="en-US" sz="2000" dirty="0" smtClean="0">
                <a:latin typeface="Gill Sans MT" panose="020B0502020104020203" pitchFamily="34" charset="0"/>
              </a:rPr>
            </a:br>
            <a:r>
              <a:rPr lang="en-US" sz="2000" dirty="0" smtClean="0">
                <a:latin typeface="Gill Sans MT" panose="020B0502020104020203" pitchFamily="34" charset="0"/>
              </a:rPr>
              <a:t>Required and Maximum Allowable Revenue Estimate 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11</a:t>
            </a:fld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72" y="1133415"/>
            <a:ext cx="8338045" cy="488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7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Gill Sans MT" panose="020B0502020104020203" pitchFamily="34" charset="0"/>
              </a:rPr>
              <a:t>KPB Full Tax Value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Gill Sans MT" panose="020B0502020104020203" pitchFamily="34" charset="0"/>
            </a:endParaRPr>
          </a:p>
          <a:p>
            <a:pPr marL="685800" lvl="2" indent="0">
              <a:buNone/>
            </a:pPr>
            <a:endParaRPr lang="en-US" sz="2600" dirty="0">
              <a:latin typeface="Gill Sans MT" panose="020B0502020104020203" pitchFamily="34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12</a:t>
            </a:fld>
            <a:endParaRPr lang="en-US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1386" y="1252526"/>
            <a:ext cx="8907644" cy="476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9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3271">
        <p:fade/>
      </p:transition>
    </mc:Choice>
    <mc:Fallback xmlns="">
      <p:transition spd="med" advTm="2327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FY15 Budget Reduction Detail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926400"/>
              </p:ext>
            </p:extLst>
          </p:nvPr>
        </p:nvGraphicFramePr>
        <p:xfrm>
          <a:off x="1341437" y="1673225"/>
          <a:ext cx="9592033" cy="417696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335019"/>
                <a:gridCol w="2257014"/>
              </a:tblGrid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Change PTR certificated staffing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formulas by .5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($650,000)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District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Office staffing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(150,000)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Technology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expenditures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 (50,000)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Supplies expenditures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 (50,000)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Software expenditures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(100,000)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Utilities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(convert to Natural gas)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(250,000)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School Board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travel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u="sng" dirty="0" smtClean="0">
                          <a:latin typeface="Gill Sans MT" panose="020B0502020104020203" pitchFamily="34" charset="0"/>
                        </a:rPr>
                        <a:t>        (4.000)</a:t>
                      </a:r>
                      <a:endParaRPr lang="en-US" sz="20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  <a:tr h="52212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Total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Reductions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($1,254,000)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F4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93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Gill Sans MT" panose="020B0502020104020203" pitchFamily="34" charset="0"/>
              </a:rPr>
              <a:t>FY16 Budget Reduction Detail </a:t>
            </a:r>
            <a:endParaRPr lang="en-US" sz="4400" dirty="0">
              <a:latin typeface="Gill Sans MT" panose="020B0502020104020203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863141"/>
              </p:ext>
            </p:extLst>
          </p:nvPr>
        </p:nvGraphicFramePr>
        <p:xfrm>
          <a:off x="1341120" y="2074602"/>
          <a:ext cx="9509444" cy="2998842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468515"/>
                <a:gridCol w="2040929"/>
              </a:tblGrid>
              <a:tr h="49980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Student</a:t>
                      </a:r>
                      <a:r>
                        <a:rPr lang="en-US" sz="2200" baseline="0" dirty="0" smtClean="0">
                          <a:latin typeface="Gill Sans MT" panose="020B0502020104020203" pitchFamily="34" charset="0"/>
                        </a:rPr>
                        <a:t> Travel State Competitions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     ($25,000)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49980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Curriculum supplies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       (50,000)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49980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Utilities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     (550,000)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49980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Restructuring</a:t>
                      </a:r>
                      <a:r>
                        <a:rPr lang="en-US" sz="2200" baseline="0" dirty="0" smtClean="0">
                          <a:latin typeface="Gill Sans MT" panose="020B0502020104020203" pitchFamily="34" charset="0"/>
                        </a:rPr>
                        <a:t> Pool operations &amp; Distance Ed 2.0 FTE 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     (200,000)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49980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PTR Reductions of 2.5</a:t>
                      </a:r>
                      <a:r>
                        <a:rPr lang="en-US" sz="2200" baseline="0" dirty="0" smtClean="0">
                          <a:latin typeface="Gill Sans MT" panose="020B0502020104020203" pitchFamily="34" charset="0"/>
                        </a:rPr>
                        <a:t> FTE Elementary &amp; 4.38 Secondary 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sng" dirty="0" smtClean="0">
                          <a:latin typeface="Gill Sans MT" panose="020B0502020104020203" pitchFamily="34" charset="0"/>
                        </a:rPr>
                        <a:t>     (550,000)</a:t>
                      </a:r>
                      <a:endParaRPr lang="en-US" sz="22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49980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Total Reductions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Gill Sans MT" panose="020B0502020104020203" pitchFamily="34" charset="0"/>
                        </a:rPr>
                        <a:t>($1,375,000)</a:t>
                      </a:r>
                      <a:endParaRPr lang="en-US" sz="22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0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Gill Sans MT" panose="020B0502020104020203" pitchFamily="34" charset="0"/>
              </a:rPr>
              <a:t>FY17 </a:t>
            </a:r>
            <a:r>
              <a:rPr lang="en-US" sz="4400" dirty="0">
                <a:latin typeface="Gill Sans MT" panose="020B0502020104020203" pitchFamily="34" charset="0"/>
              </a:rPr>
              <a:t>Budget Reduction Detail </a:t>
            </a:r>
            <a:endParaRPr lang="en-US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951237"/>
              </p:ext>
            </p:extLst>
          </p:nvPr>
        </p:nvGraphicFramePr>
        <p:xfrm>
          <a:off x="1459425" y="1919032"/>
          <a:ext cx="9509126" cy="3608776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458433"/>
                <a:gridCol w="2050693"/>
              </a:tblGrid>
              <a:tr h="5339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5.26 FTE at District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Office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($642,348)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77202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Supplies,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Travel, Pro/Tech, Software, Equipment at D/O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(415,050)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5339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12.15 FTE Teachers, 1.0 FTE Counselor,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2.0 FTE School Admin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(1,376,995)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5339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Transfer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to Food Service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(100,000)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5339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2% Reduction in Estimates Salary/Benefits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due to change in budget process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u="sng" dirty="0" smtClean="0">
                          <a:latin typeface="Gill Sans MT" panose="020B0502020104020203" pitchFamily="34" charset="0"/>
                        </a:rPr>
                        <a:t>    (902,436)</a:t>
                      </a:r>
                      <a:endParaRPr lang="en-US" sz="20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5339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Total Reductions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($3,436,829)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0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FY18 </a:t>
            </a:r>
            <a:r>
              <a:rPr lang="en-US" sz="3600" dirty="0">
                <a:latin typeface="Gill Sans MT" panose="020B0502020104020203" pitchFamily="34" charset="0"/>
              </a:rPr>
              <a:t>Budget Reduction Detail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547486"/>
              </p:ext>
            </p:extLst>
          </p:nvPr>
        </p:nvGraphicFramePr>
        <p:xfrm>
          <a:off x="1341438" y="1673225"/>
          <a:ext cx="9509126" cy="316992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522644"/>
                <a:gridCol w="19864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5.0 FTE Unallocated for Class Size adjustment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($500,000)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1.0 FTE Pupil Services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Coordinator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(140,696)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1.0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FTE Accounting Specialist position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  (59,703)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Extra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Curricular Safety funds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  (10,000)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Ell  (English Language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Learners) </a:t>
                      </a:r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Tutors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(624,302)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Custodial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    (500,000)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6.50 FTE Reductions from High Schools with an increase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of +1 PTR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u="sng" dirty="0" smtClean="0">
                          <a:latin typeface="Gill Sans MT" panose="020B0502020104020203" pitchFamily="34" charset="0"/>
                        </a:rPr>
                        <a:t>     (650,000)</a:t>
                      </a:r>
                      <a:endParaRPr lang="en-US" sz="20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Total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Reductions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($2,484,701)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1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504226"/>
            <a:ext cx="9509760" cy="1088136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Gill Sans MT" panose="020B0502020104020203" pitchFamily="34" charset="0"/>
              </a:rPr>
              <a:t>Total Budget Reductions  FY15-FY18</a:t>
            </a:r>
            <a:endParaRPr lang="en-US" sz="4400" dirty="0">
              <a:latin typeface="Gill Sans MT" panose="020B0502020104020203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662455"/>
              </p:ext>
            </p:extLst>
          </p:nvPr>
        </p:nvGraphicFramePr>
        <p:xfrm>
          <a:off x="1341754" y="2074441"/>
          <a:ext cx="9509126" cy="259080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121427"/>
                <a:gridCol w="23876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FY15 Budget</a:t>
                      </a:r>
                      <a:r>
                        <a:rPr lang="en-US" sz="2800" baseline="0" dirty="0" smtClean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Reductions</a:t>
                      </a:r>
                      <a:r>
                        <a:rPr lang="en-US" sz="2800" baseline="0" dirty="0" smtClean="0">
                          <a:latin typeface="Gill Sans MT" panose="020B0502020104020203" pitchFamily="34" charset="0"/>
                        </a:rPr>
                        <a:t> 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($1,254,000)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FY16 Budget Reductions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  (1,375,000)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FY17 Budget Reductions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  (3,436,829)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FY18 Budget Reductions 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u="sng" dirty="0" smtClean="0">
                          <a:latin typeface="Gill Sans MT" panose="020B0502020104020203" pitchFamily="34" charset="0"/>
                        </a:rPr>
                        <a:t>  (2,484,701)</a:t>
                      </a:r>
                      <a:endParaRPr lang="en-US" sz="28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Total</a:t>
                      </a:r>
                      <a:r>
                        <a:rPr lang="en-US" sz="2800" baseline="0" dirty="0" smtClean="0">
                          <a:latin typeface="Gill Sans MT" panose="020B0502020104020203" pitchFamily="34" charset="0"/>
                        </a:rPr>
                        <a:t> Budget Reductions 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anose="020B0502020104020203" pitchFamily="34" charset="0"/>
                        </a:rPr>
                        <a:t>($8,550,530)</a:t>
                      </a:r>
                      <a:endParaRPr lang="en-US" sz="28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4FA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4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78339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Gill Sans MT" panose="020B0502020104020203" pitchFamily="34" charset="0"/>
              </a:rPr>
              <a:t>General Fund Budget Summary – 2/15/17</a:t>
            </a: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48900878"/>
              </p:ext>
            </p:extLst>
          </p:nvPr>
        </p:nvGraphicFramePr>
        <p:xfrm>
          <a:off x="1408923" y="1759986"/>
          <a:ext cx="9509126" cy="118872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009460"/>
                <a:gridCol w="24996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Status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Quo Deficit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($3,452,580)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3F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Projected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Expenditure Reductions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0" u="none" dirty="0" smtClean="0">
                          <a:latin typeface="Gill Sans MT" panose="020B0502020104020203" pitchFamily="34" charset="0"/>
                        </a:rPr>
                        <a:t> $2,484,701</a:t>
                      </a:r>
                      <a:endParaRPr lang="en-US" sz="2000" i="0" u="none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3F9"/>
                    </a:solidFill>
                  </a:tcPr>
                </a:tc>
              </a:tr>
              <a:tr h="380132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Use of Fund Balance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 $1,132,338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F3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542258"/>
              </p:ext>
            </p:extLst>
          </p:nvPr>
        </p:nvGraphicFramePr>
        <p:xfrm>
          <a:off x="1341120" y="3967370"/>
          <a:ext cx="9190653" cy="1370187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4049486"/>
                <a:gridCol w="1614195"/>
                <a:gridCol w="2136711"/>
                <a:gridCol w="1390261"/>
              </a:tblGrid>
              <a:tr h="456729">
                <a:tc>
                  <a:txBody>
                    <a:bodyPr/>
                    <a:lstStyle/>
                    <a:p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>
                          <a:latin typeface="Gill Sans MT" panose="020B0502020104020203" pitchFamily="34" charset="0"/>
                        </a:rPr>
                        <a:t>Worst</a:t>
                      </a:r>
                      <a:r>
                        <a:rPr lang="en-US" sz="2000" u="sng" baseline="0" dirty="0" smtClean="0">
                          <a:latin typeface="Gill Sans MT" panose="020B0502020104020203" pitchFamily="34" charset="0"/>
                        </a:rPr>
                        <a:t> Case</a:t>
                      </a:r>
                      <a:endParaRPr lang="en-US" sz="20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>
                          <a:latin typeface="Gill Sans MT" panose="020B0502020104020203" pitchFamily="34" charset="0"/>
                        </a:rPr>
                        <a:t>Best Case</a:t>
                      </a:r>
                      <a:endParaRPr lang="en-US" sz="2000" u="sng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</a:tr>
              <a:tr h="4567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State of Alaska Revenue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($5,293,712)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$0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</a:tr>
              <a:tr h="4567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Kenai Peninsula</a:t>
                      </a:r>
                      <a:r>
                        <a:rPr lang="en-US" sz="2000" baseline="0" dirty="0" smtClean="0">
                          <a:latin typeface="Gill Sans MT" panose="020B0502020104020203" pitchFamily="34" charset="0"/>
                        </a:rPr>
                        <a:t> Borough Revenue 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$0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Gill Sans MT" panose="020B0502020104020203" pitchFamily="34" charset="0"/>
                        </a:rPr>
                        <a:t>$3,043,759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AFC"/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6904653" y="4348466"/>
            <a:ext cx="1782147" cy="9330"/>
          </a:xfrm>
          <a:prstGeom prst="straightConnector1">
            <a:avLst/>
          </a:prstGeom>
          <a:ln w="412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904653" y="4815499"/>
            <a:ext cx="1782147" cy="9330"/>
          </a:xfrm>
          <a:prstGeom prst="straightConnector1">
            <a:avLst/>
          </a:prstGeom>
          <a:ln w="412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41120" y="3359020"/>
            <a:ext cx="9509760" cy="186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37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Budget Calendar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March 6</a:t>
            </a:r>
            <a:r>
              <a:rPr lang="en-US" baseline="30000" dirty="0" smtClean="0">
                <a:latin typeface="Gill Sans MT" panose="020B0502020104020203" pitchFamily="34" charset="0"/>
              </a:rPr>
              <a:t>th</a:t>
            </a:r>
            <a:r>
              <a:rPr lang="en-US" dirty="0" smtClean="0">
                <a:latin typeface="Gill Sans MT" panose="020B0502020104020203" pitchFamily="34" charset="0"/>
              </a:rPr>
              <a:t> School Board Meeting – FY18 Preliminary </a:t>
            </a:r>
            <a:r>
              <a:rPr lang="en-US" dirty="0">
                <a:latin typeface="Gill Sans MT" panose="020B0502020104020203" pitchFamily="34" charset="0"/>
              </a:rPr>
              <a:t>b</a:t>
            </a:r>
            <a:r>
              <a:rPr lang="en-US" dirty="0" smtClean="0">
                <a:latin typeface="Gill Sans MT" panose="020B0502020104020203" pitchFamily="34" charset="0"/>
              </a:rPr>
              <a:t>udget document with line item detail introduced at status quo cuts. 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April 3</a:t>
            </a:r>
            <a:r>
              <a:rPr lang="en-US" baseline="30000" dirty="0" smtClean="0">
                <a:latin typeface="Gill Sans MT" panose="020B0502020104020203" pitchFamily="34" charset="0"/>
              </a:rPr>
              <a:t>rd</a:t>
            </a:r>
            <a:r>
              <a:rPr lang="en-US" dirty="0" smtClean="0">
                <a:latin typeface="Gill Sans MT" panose="020B0502020104020203" pitchFamily="34" charset="0"/>
              </a:rPr>
              <a:t> School Board Meeting  - FY18 Preliminary budget for approval. 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April 4</a:t>
            </a:r>
            <a:r>
              <a:rPr lang="en-US" baseline="30000" dirty="0" smtClean="0">
                <a:latin typeface="Gill Sans MT" panose="020B0502020104020203" pitchFamily="34" charset="0"/>
              </a:rPr>
              <a:t>th</a:t>
            </a:r>
            <a:r>
              <a:rPr lang="en-US" dirty="0" smtClean="0">
                <a:latin typeface="Gill Sans MT" panose="020B0502020104020203" pitchFamily="34" charset="0"/>
              </a:rPr>
              <a:t> Final KPBSD Budget Information to Borough Assembly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May 2</a:t>
            </a:r>
            <a:r>
              <a:rPr lang="en-US" baseline="30000" dirty="0" smtClean="0">
                <a:latin typeface="Gill Sans MT" panose="020B0502020104020203" pitchFamily="34" charset="0"/>
              </a:rPr>
              <a:t>nd</a:t>
            </a:r>
            <a:r>
              <a:rPr lang="en-US" dirty="0" smtClean="0">
                <a:latin typeface="Gill Sans MT" panose="020B0502020104020203" pitchFamily="34" charset="0"/>
              </a:rPr>
              <a:t> Borough Assembly  - Ordinance Introduced at Borough Assembly (Possible Date)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May 16</a:t>
            </a:r>
            <a:r>
              <a:rPr lang="en-US" baseline="30000" dirty="0" smtClean="0">
                <a:latin typeface="Gill Sans MT" panose="020B0502020104020203" pitchFamily="34" charset="0"/>
              </a:rPr>
              <a:t>th</a:t>
            </a:r>
            <a:r>
              <a:rPr lang="en-US" dirty="0" smtClean="0">
                <a:latin typeface="Gill Sans MT" panose="020B0502020104020203" pitchFamily="34" charset="0"/>
              </a:rPr>
              <a:t> Borough Assembly Resolution (Possible Date) 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June 5</a:t>
            </a:r>
            <a:r>
              <a:rPr lang="en-US" baseline="30000" dirty="0" smtClean="0">
                <a:latin typeface="Gill Sans MT" panose="020B0502020104020203" pitchFamily="34" charset="0"/>
              </a:rPr>
              <a:t>th</a:t>
            </a:r>
            <a:r>
              <a:rPr lang="en-US" dirty="0" smtClean="0">
                <a:latin typeface="Gill Sans MT" panose="020B0502020104020203" pitchFamily="34" charset="0"/>
              </a:rPr>
              <a:t> School Board Meeting 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June 6</a:t>
            </a:r>
            <a:r>
              <a:rPr lang="en-US" baseline="30000" dirty="0" smtClean="0">
                <a:latin typeface="Gill Sans MT" panose="020B0502020104020203" pitchFamily="34" charset="0"/>
              </a:rPr>
              <a:t>th</a:t>
            </a:r>
            <a:r>
              <a:rPr lang="en-US" dirty="0" smtClean="0">
                <a:latin typeface="Gill Sans MT" panose="020B0502020104020203" pitchFamily="34" charset="0"/>
              </a:rPr>
              <a:t> Borough Assembly Ordinance Vote (Possible Date)</a:t>
            </a:r>
          </a:p>
          <a:p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65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82" y="71022"/>
            <a:ext cx="10433539" cy="136716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Gill Sans MT" panose="020B0502020104020203" pitchFamily="34" charset="0"/>
              </a:rPr>
              <a:t>Preliminary FY18 </a:t>
            </a:r>
            <a:r>
              <a:rPr lang="en-US" sz="4000" b="1" dirty="0">
                <a:latin typeface="Gill Sans MT" panose="020B0502020104020203" pitchFamily="34" charset="0"/>
              </a:rPr>
              <a:t>General </a:t>
            </a:r>
            <a:r>
              <a:rPr lang="en-US" sz="4000" b="1" dirty="0" smtClean="0">
                <a:latin typeface="Gill Sans MT" panose="020B0502020104020203" pitchFamily="34" charset="0"/>
              </a:rPr>
              <a:t/>
            </a:r>
            <a:br>
              <a:rPr lang="en-US" sz="4000" b="1" dirty="0" smtClean="0">
                <a:latin typeface="Gill Sans MT" panose="020B0502020104020203" pitchFamily="34" charset="0"/>
              </a:rPr>
            </a:br>
            <a:r>
              <a:rPr lang="en-US" sz="4000" b="1" dirty="0" smtClean="0">
                <a:latin typeface="Gill Sans MT" panose="020B0502020104020203" pitchFamily="34" charset="0"/>
              </a:rPr>
              <a:t>Fund Budget – Status Quo to FY17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2</a:t>
            </a:fld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58382" y="2184405"/>
            <a:ext cx="10594459" cy="300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90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9783">
        <p:fade/>
      </p:transition>
    </mc:Choice>
    <mc:Fallback xmlns="">
      <p:transition spd="med" advTm="4978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037" y="1279528"/>
            <a:ext cx="10684700" cy="925215"/>
          </a:xfrm>
        </p:spPr>
        <p:txBody>
          <a:bodyPr/>
          <a:lstStyle/>
          <a:p>
            <a:r>
              <a:rPr lang="en-US" sz="4400" b="1" dirty="0" smtClean="0">
                <a:latin typeface="Gill Sans MT" panose="020B0502020104020203" pitchFamily="34" charset="0"/>
              </a:rPr>
              <a:t>Kenai Peninsula Borough School District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86" y="4603879"/>
            <a:ext cx="9601200" cy="727587"/>
          </a:xfrm>
        </p:spPr>
        <p:txBody>
          <a:bodyPr>
            <a:normAutofit/>
          </a:bodyPr>
          <a:lstStyle/>
          <a:p>
            <a:r>
              <a:rPr lang="en-US" sz="4400" cap="none" dirty="0" smtClean="0">
                <a:latin typeface="Gill Sans MT" panose="020B0502020104020203" pitchFamily="34" charset="0"/>
              </a:rPr>
              <a:t>www.kpbsd.org</a:t>
            </a:r>
            <a:endParaRPr lang="en-US" sz="3200" cap="none" dirty="0"/>
          </a:p>
        </p:txBody>
      </p:sp>
      <p:sp>
        <p:nvSpPr>
          <p:cNvPr id="5" name="Rectangle 4"/>
          <p:cNvSpPr/>
          <p:nvPr/>
        </p:nvSpPr>
        <p:spPr>
          <a:xfrm>
            <a:off x="2164444" y="2851226"/>
            <a:ext cx="78338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atin typeface="Gill Sans MT" panose="020B0502020104020203" pitchFamily="34" charset="0"/>
              </a:rPr>
              <a:t>The mission of the Kenai Peninsula Borough School District is </a:t>
            </a:r>
            <a:r>
              <a:rPr lang="en-US" sz="2400" i="1" dirty="0" smtClean="0">
                <a:latin typeface="Gill Sans MT" panose="020B0502020104020203" pitchFamily="34" charset="0"/>
              </a:rPr>
              <a:t/>
            </a:r>
            <a:br>
              <a:rPr lang="en-US" sz="2400" i="1" dirty="0" smtClean="0">
                <a:latin typeface="Gill Sans MT" panose="020B0502020104020203" pitchFamily="34" charset="0"/>
              </a:rPr>
            </a:br>
            <a:r>
              <a:rPr lang="en-US" sz="2400" i="1" dirty="0" smtClean="0">
                <a:latin typeface="Gill Sans MT" panose="020B0502020104020203" pitchFamily="34" charset="0"/>
              </a:rPr>
              <a:t>to </a:t>
            </a:r>
            <a:r>
              <a:rPr lang="en-US" sz="2400" i="1" dirty="0">
                <a:latin typeface="Gill Sans MT" panose="020B0502020104020203" pitchFamily="34" charset="0"/>
              </a:rPr>
              <a:t>develop productive, responsible citizens who are prepared </a:t>
            </a:r>
            <a:r>
              <a:rPr lang="en-US" sz="2400" i="1" dirty="0" smtClean="0">
                <a:latin typeface="Gill Sans MT" panose="020B0502020104020203" pitchFamily="34" charset="0"/>
              </a:rPr>
              <a:t>to </a:t>
            </a:r>
            <a:br>
              <a:rPr lang="en-US" sz="2400" i="1" dirty="0" smtClean="0">
                <a:latin typeface="Gill Sans MT" panose="020B0502020104020203" pitchFamily="34" charset="0"/>
              </a:rPr>
            </a:br>
            <a:r>
              <a:rPr lang="en-US" sz="2400" i="1" dirty="0" smtClean="0">
                <a:latin typeface="Gill Sans MT" panose="020B0502020104020203" pitchFamily="34" charset="0"/>
              </a:rPr>
              <a:t>be </a:t>
            </a:r>
            <a:r>
              <a:rPr lang="en-US" sz="2400" i="1" dirty="0">
                <a:latin typeface="Gill Sans MT" panose="020B0502020104020203" pitchFamily="34" charset="0"/>
              </a:rPr>
              <a:t>successful in a dynamic world.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256" y="3767344"/>
            <a:ext cx="2500572" cy="250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3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82" y="71022"/>
            <a:ext cx="10433539" cy="1367162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Gill Sans MT" panose="020B0502020104020203" pitchFamily="34" charset="0"/>
              </a:rPr>
              <a:t>Preliminary FY18 </a:t>
            </a:r>
            <a:r>
              <a:rPr lang="en-US" sz="4000" dirty="0">
                <a:latin typeface="Gill Sans MT" panose="020B0502020104020203" pitchFamily="34" charset="0"/>
              </a:rPr>
              <a:t>General </a:t>
            </a:r>
            <a:r>
              <a:rPr lang="en-US" sz="4000" dirty="0" smtClean="0">
                <a:latin typeface="Gill Sans MT" panose="020B0502020104020203" pitchFamily="34" charset="0"/>
              </a:rPr>
              <a:t/>
            </a:r>
            <a:br>
              <a:rPr lang="en-US" sz="4000" dirty="0" smtClean="0">
                <a:latin typeface="Gill Sans MT" panose="020B0502020104020203" pitchFamily="34" charset="0"/>
              </a:rPr>
            </a:br>
            <a:r>
              <a:rPr lang="en-US" sz="4000" dirty="0" smtClean="0">
                <a:latin typeface="Gill Sans MT" panose="020B0502020104020203" pitchFamily="34" charset="0"/>
              </a:rPr>
              <a:t>Fund Budget 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51117" y="2472612"/>
            <a:ext cx="8805187" cy="271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7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9783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408" y="359013"/>
            <a:ext cx="9509760" cy="879333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ADMINISTRATON EXPENDITURE REDUCTIONS 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318245"/>
            <a:ext cx="9509760" cy="4343400"/>
          </a:xfrm>
        </p:spPr>
        <p:txBody>
          <a:bodyPr>
            <a:normAutofit/>
          </a:bodyPr>
          <a:lstStyle/>
          <a:p>
            <a:pPr marL="45720" lvl="1" indent="0">
              <a:spcBef>
                <a:spcPts val="1800"/>
              </a:spcBef>
              <a:buNone/>
            </a:pPr>
            <a:endParaRPr lang="en-US" sz="2800" dirty="0" smtClean="0">
              <a:latin typeface="Gill Sans MT" panose="020B0502020104020203" pitchFamily="34" charset="0"/>
            </a:endParaRPr>
          </a:p>
          <a:p>
            <a:endParaRPr lang="en-US" sz="28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909579"/>
              </p:ext>
            </p:extLst>
          </p:nvPr>
        </p:nvGraphicFramePr>
        <p:xfrm>
          <a:off x="1259634" y="1648287"/>
          <a:ext cx="9715534" cy="356970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903027"/>
                <a:gridCol w="1812507"/>
              </a:tblGrid>
              <a:tr h="437573">
                <a:tc>
                  <a:txBody>
                    <a:bodyPr/>
                    <a:lstStyle/>
                    <a:p>
                      <a:r>
                        <a:rPr lang="en-US" dirty="0" smtClean="0"/>
                        <a:t>5.0</a:t>
                      </a:r>
                      <a:r>
                        <a:rPr lang="en-US" baseline="0" dirty="0" smtClean="0"/>
                        <a:t> FTE  Unallocated for Class Size adjustment 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($500,000)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70235">
                <a:tc>
                  <a:txBody>
                    <a:bodyPr/>
                    <a:lstStyle/>
                    <a:p>
                      <a:r>
                        <a:rPr lang="en-US" dirty="0" smtClean="0"/>
                        <a:t>1.0 FTE Pupil Services</a:t>
                      </a:r>
                      <a:r>
                        <a:rPr lang="en-US" baseline="0" dirty="0" smtClean="0"/>
                        <a:t> Coordinator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(140,696)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43650">
                <a:tc>
                  <a:txBody>
                    <a:bodyPr/>
                    <a:lstStyle/>
                    <a:p>
                      <a:r>
                        <a:rPr lang="en-US" dirty="0" smtClean="0"/>
                        <a:t>1.0 FTE Accounting</a:t>
                      </a:r>
                      <a:r>
                        <a:rPr lang="en-US" baseline="0" dirty="0" smtClean="0"/>
                        <a:t> Specialist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(59,703)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43650"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Extra Curricular</a:t>
                      </a:r>
                      <a:r>
                        <a:rPr lang="en-US" u="none" baseline="0" dirty="0" smtClean="0"/>
                        <a:t> Safety funds </a:t>
                      </a:r>
                      <a:endParaRPr lang="en-US" u="none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       (10,000)</a:t>
                      </a:r>
                      <a:endParaRPr lang="en-US" u="none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43650"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Ell (English</a:t>
                      </a:r>
                      <a:r>
                        <a:rPr lang="en-US" u="none" baseline="0" dirty="0" smtClean="0"/>
                        <a:t> Language Learners) Tutors</a:t>
                      </a:r>
                      <a:endParaRPr lang="en-US" u="none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     (624,302)</a:t>
                      </a:r>
                      <a:endParaRPr lang="en-US" u="none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43650"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Custodial</a:t>
                      </a:r>
                      <a:endParaRPr lang="en-US" u="none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     (500,000)</a:t>
                      </a:r>
                      <a:endParaRPr lang="en-US" u="none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43650"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6.50</a:t>
                      </a:r>
                      <a:r>
                        <a:rPr lang="en-US" u="none" baseline="0" dirty="0" smtClean="0"/>
                        <a:t> FTE Reductions from High Schools with an increase of +2 PTR</a:t>
                      </a:r>
                      <a:endParaRPr lang="en-US" u="none" dirty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     (650,000)</a:t>
                      </a:r>
                      <a:endParaRPr lang="en-US" u="sng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  <a:tr h="443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dirty="0" smtClean="0"/>
                        <a:t>Total Administration</a:t>
                      </a:r>
                      <a:r>
                        <a:rPr lang="en-US" u="none" baseline="0" dirty="0" smtClean="0"/>
                        <a:t> Reductions </a:t>
                      </a:r>
                      <a:endParaRPr lang="en-US" u="none" dirty="0" smtClean="0"/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($2,484,701)</a:t>
                      </a:r>
                      <a:endParaRPr lang="en-US" u="none" dirty="0"/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3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80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384" y="435007"/>
            <a:ext cx="9572496" cy="969973"/>
          </a:xfrm>
        </p:spPr>
        <p:txBody>
          <a:bodyPr anchor="ctr">
            <a:normAutofit fontScale="90000"/>
          </a:bodyPr>
          <a:lstStyle/>
          <a:p>
            <a:r>
              <a:rPr lang="en-US" sz="4000" dirty="0" smtClean="0">
                <a:latin typeface="Gill Sans MT" panose="020B0502020104020203" pitchFamily="34" charset="0"/>
              </a:rPr>
              <a:t>State of Alaska Revenue Reduction Scenarios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726618"/>
            <a:ext cx="9509760" cy="434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Status Quo Base Student Allocation (BSA) $5,930</a:t>
            </a:r>
          </a:p>
          <a:p>
            <a:pPr lvl="1"/>
            <a:r>
              <a:rPr lang="en-US" sz="3000" dirty="0" smtClean="0">
                <a:latin typeface="Gill Sans MT" panose="020B0502020104020203" pitchFamily="34" charset="0"/>
              </a:rPr>
              <a:t> Revenue = $79,228,895</a:t>
            </a:r>
          </a:p>
          <a:p>
            <a:pPr marL="45720" indent="0">
              <a:buNone/>
            </a:pPr>
            <a:endParaRPr lang="en-US" sz="3200" dirty="0" smtClean="0">
              <a:latin typeface="Gill Sans MT" panose="020B0502020104020203" pitchFamily="34" charset="0"/>
            </a:endParaRPr>
          </a:p>
          <a:p>
            <a:pPr lvl="2"/>
            <a:r>
              <a:rPr lang="en-US" sz="3000" dirty="0" smtClean="0">
                <a:latin typeface="Gill Sans MT" panose="020B0502020104020203" pitchFamily="34" charset="0"/>
              </a:rPr>
              <a:t>1% Reduction to BSA = ($1,055,166) </a:t>
            </a:r>
          </a:p>
          <a:p>
            <a:pPr lvl="2"/>
            <a:r>
              <a:rPr lang="en-US" sz="3000" dirty="0" smtClean="0">
                <a:latin typeface="Gill Sans MT" panose="020B0502020104020203" pitchFamily="34" charset="0"/>
              </a:rPr>
              <a:t>3% Reduction to BSA = ($3,183,381)</a:t>
            </a:r>
          </a:p>
          <a:p>
            <a:pPr lvl="2"/>
            <a:r>
              <a:rPr lang="en-US" sz="3000" dirty="0" smtClean="0">
                <a:latin typeface="Gill Sans MT" panose="020B0502020104020203" pitchFamily="34" charset="0"/>
              </a:rPr>
              <a:t>5% Reduction to BSA = ($5,293,712)</a:t>
            </a:r>
            <a:endParaRPr lang="en-US" sz="30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4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ill Sans MT" panose="020B0502020104020203" pitchFamily="34" charset="0"/>
              </a:rPr>
              <a:t>Possible State Revenue Loss Scenario</a:t>
            </a: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1% Cut to the BSA = ($1,055,166) in State Revenue Loss</a:t>
            </a:r>
          </a:p>
          <a:p>
            <a:endParaRPr lang="en-US" sz="2400" dirty="0">
              <a:latin typeface="Gill Sans MT" panose="020B0502020104020203" pitchFamily="34" charset="0"/>
            </a:endParaRPr>
          </a:p>
          <a:p>
            <a:r>
              <a:rPr lang="en-US" sz="2400" dirty="0" smtClean="0">
                <a:latin typeface="Gill Sans MT" panose="020B0502020104020203" pitchFamily="34" charset="0"/>
              </a:rPr>
              <a:t>Items under consideration </a:t>
            </a:r>
          </a:p>
          <a:p>
            <a:pPr lvl="1"/>
            <a:r>
              <a:rPr lang="en-US" sz="2400" dirty="0" smtClean="0">
                <a:latin typeface="Gill Sans MT" panose="020B0502020104020203" pitchFamily="34" charset="0"/>
              </a:rPr>
              <a:t>1.0 FTE Reduction from Middle schools with an increase of +1 PTR</a:t>
            </a:r>
          </a:p>
          <a:p>
            <a:pPr lvl="1"/>
            <a:r>
              <a:rPr lang="en-US" sz="2400" dirty="0" smtClean="0">
                <a:latin typeface="Gill Sans MT" panose="020B0502020104020203" pitchFamily="34" charset="0"/>
              </a:rPr>
              <a:t>3.5 FTE Reduction from Elementary schools over 250 with an increase of +1 PTR</a:t>
            </a:r>
          </a:p>
          <a:p>
            <a:pPr lvl="1"/>
            <a:r>
              <a:rPr lang="en-US" sz="2400" dirty="0" smtClean="0">
                <a:latin typeface="Gill Sans MT" panose="020B0502020104020203" pitchFamily="34" charset="0"/>
              </a:rPr>
              <a:t>2.0 FTE Reduction from Elementary schools under 250 with an increase of +1 PTR</a:t>
            </a:r>
          </a:p>
          <a:p>
            <a:pPr lvl="1"/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6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dirty="0" smtClean="0">
              <a:latin typeface="Gill Sans MT" panose="020B0502020104020203" pitchFamily="34" charset="0"/>
            </a:endParaRPr>
          </a:p>
          <a:p>
            <a:pPr marL="45720" indent="0" algn="ctr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1.0 FTE Certified Teacher = $100,000</a:t>
            </a:r>
          </a:p>
          <a:p>
            <a:pPr marL="45720" indent="0" algn="ctr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A Reduction of 10.0 FTE Certified Teachers for every $1 Million in Lost Revenue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Gill Sans MT" panose="020B0502020104020203" pitchFamily="34" charset="0"/>
              </a:rPr>
              <a:t>Further Loss of State of Alaska Revenue = Additional Expenditure reductions</a:t>
            </a:r>
            <a:endParaRPr lang="en-US" sz="4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18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1763" y="556630"/>
            <a:ext cx="10515599" cy="741818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Kenai Peninsula Borough Revenue – Status Quo FY16 &amp; FY17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latin typeface="Gill Sans MT" panose="020B0502020104020203" pitchFamily="34" charset="0"/>
              </a:rPr>
              <a:t>KPB Appropriation	</a:t>
            </a:r>
            <a:r>
              <a:rPr lang="en-US" sz="3600" dirty="0" smtClean="0">
                <a:latin typeface="Gill Sans MT" panose="020B0502020104020203" pitchFamily="34" charset="0"/>
              </a:rPr>
              <a:t>  $</a:t>
            </a:r>
            <a:r>
              <a:rPr lang="en-US" sz="3600" dirty="0">
                <a:latin typeface="Gill Sans MT" panose="020B0502020104020203" pitchFamily="34" charset="0"/>
              </a:rPr>
              <a:t>37,583,417</a:t>
            </a:r>
          </a:p>
          <a:p>
            <a:r>
              <a:rPr lang="en-US" sz="3600" dirty="0">
                <a:latin typeface="Gill Sans MT" panose="020B0502020104020203" pitchFamily="34" charset="0"/>
              </a:rPr>
              <a:t>KPB In-Kind Services 	</a:t>
            </a:r>
            <a:r>
              <a:rPr lang="en-US" sz="3600" dirty="0" smtClean="0">
                <a:latin typeface="Gill Sans MT" panose="020B0502020104020203" pitchFamily="34" charset="0"/>
              </a:rPr>
              <a:t>  </a:t>
            </a:r>
            <a:r>
              <a:rPr lang="en-US" sz="3600" u="sng" dirty="0" smtClean="0">
                <a:latin typeface="Gill Sans MT" panose="020B0502020104020203" pitchFamily="34" charset="0"/>
              </a:rPr>
              <a:t>$</a:t>
            </a:r>
            <a:r>
              <a:rPr lang="en-US" sz="3600" u="sng" dirty="0">
                <a:latin typeface="Gill Sans MT" panose="020B0502020104020203" pitchFamily="34" charset="0"/>
              </a:rPr>
              <a:t>10,655,015</a:t>
            </a:r>
          </a:p>
          <a:p>
            <a:r>
              <a:rPr lang="en-US" sz="3600" dirty="0">
                <a:latin typeface="Gill Sans MT" panose="020B0502020104020203" pitchFamily="34" charset="0"/>
              </a:rPr>
              <a:t>KPB Borough Funding    $48,238,432</a:t>
            </a:r>
          </a:p>
          <a:p>
            <a:pPr lvl="1"/>
            <a:endParaRPr lang="en-US" sz="3600" dirty="0">
              <a:latin typeface="Gill Sans MT" panose="020B0502020104020203" pitchFamily="34" charset="0"/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2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5717">
        <p:fade/>
      </p:transition>
    </mc:Choice>
    <mc:Fallback xmlns="">
      <p:transition spd="med" advTm="2571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363814"/>
            <a:ext cx="9509760" cy="57812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State of Alaska and KPB Revenue 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120" y="1298261"/>
            <a:ext cx="8597252" cy="482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17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Green 16x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C5747AC-80AD-4ABE-94D9-19832B174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849</Words>
  <Application>Microsoft Office PowerPoint</Application>
  <PresentationFormat>Widescreen</PresentationFormat>
  <Paragraphs>182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Gill Sans MT</vt:lpstr>
      <vt:lpstr>Sheer Green 16x9</vt:lpstr>
      <vt:lpstr>Kenai Peninsula Borough School District</vt:lpstr>
      <vt:lpstr>Preliminary FY18 General  Fund Budget – Status Quo to FY17</vt:lpstr>
      <vt:lpstr>Preliminary FY18 General  Fund Budget </vt:lpstr>
      <vt:lpstr>ADMINISTRATON EXPENDITURE REDUCTIONS </vt:lpstr>
      <vt:lpstr>State of Alaska Revenue Reduction Scenarios </vt:lpstr>
      <vt:lpstr>Possible State Revenue Loss Scenario</vt:lpstr>
      <vt:lpstr>Further Loss of State of Alaska Revenue = Additional Expenditure reductions</vt:lpstr>
      <vt:lpstr>Kenai Peninsula Borough Revenue – Status Quo FY16 &amp; FY17</vt:lpstr>
      <vt:lpstr>State of Alaska and KPB Revenue </vt:lpstr>
      <vt:lpstr>History of KPB Full Taxable Value</vt:lpstr>
      <vt:lpstr>Kenai Peninsula Borough  - Preliminary FY18 Required and Maximum Allowable Revenue Estimate </vt:lpstr>
      <vt:lpstr>KPB Full Tax Value</vt:lpstr>
      <vt:lpstr>FY15 Budget Reduction Detail </vt:lpstr>
      <vt:lpstr>FY16 Budget Reduction Detail </vt:lpstr>
      <vt:lpstr>FY17 Budget Reduction Detail </vt:lpstr>
      <vt:lpstr>FY18 Budget Reduction Detail </vt:lpstr>
      <vt:lpstr>Total Budget Reductions  FY15-FY18</vt:lpstr>
      <vt:lpstr>General Fund Budget Summary – 2/15/17</vt:lpstr>
      <vt:lpstr>Budget Calendar </vt:lpstr>
      <vt:lpstr>Kenai Peninsula Borough School District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2016-09-19T22:06:04Z</dcterms:created>
  <dcterms:modified xsi:type="dcterms:W3CDTF">2017-02-15T22:51:57Z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