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handoutMasterIdLst>
    <p:handoutMasterId r:id="rId20"/>
  </p:handoutMasterIdLst>
  <p:sldIdLst>
    <p:sldId id="256" r:id="rId2"/>
    <p:sldId id="257" r:id="rId3"/>
    <p:sldId id="271" r:id="rId4"/>
    <p:sldId id="281" r:id="rId5"/>
    <p:sldId id="282" r:id="rId6"/>
    <p:sldId id="292" r:id="rId7"/>
    <p:sldId id="284" r:id="rId8"/>
    <p:sldId id="283" r:id="rId9"/>
    <p:sldId id="268" r:id="rId10"/>
    <p:sldId id="287" r:id="rId11"/>
    <p:sldId id="286" r:id="rId12"/>
    <p:sldId id="288" r:id="rId13"/>
    <p:sldId id="260" r:id="rId14"/>
    <p:sldId id="264" r:id="rId15"/>
    <p:sldId id="266" r:id="rId16"/>
    <p:sldId id="285" r:id="rId17"/>
    <p:sldId id="289"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540" y="36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my\data$\E10056\Documents\Enrollment\FY12\District%20Enrollment%20Trend%202005-1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y\data$\E10056\Documents\Enrollment\FY13\Enrollment%20by%20Grade%20-%209-17-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my\data$\E10056\Documents\Assessment%20Data\FY12\FY12%20SBA%20%25%20comparison%20with%20stat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my\data$\E10056\Documents\DATA\Demographic%20Data\free%20and%20reduced%20lunch%20stats%2012-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cat>
            <c:strRef>
              <c:f>Sheet1!$A$5:$A$14</c:f>
              <c:strCache>
                <c:ptCount val="10"/>
                <c:pt idx="0">
                  <c:v>FY05</c:v>
                </c:pt>
                <c:pt idx="1">
                  <c:v>FY06</c:v>
                </c:pt>
                <c:pt idx="2">
                  <c:v>FY07</c:v>
                </c:pt>
                <c:pt idx="3">
                  <c:v>FY08</c:v>
                </c:pt>
                <c:pt idx="4">
                  <c:v>FY09</c:v>
                </c:pt>
                <c:pt idx="5">
                  <c:v>FY10</c:v>
                </c:pt>
                <c:pt idx="6">
                  <c:v>FY11</c:v>
                </c:pt>
                <c:pt idx="7">
                  <c:v>FY12</c:v>
                </c:pt>
                <c:pt idx="8">
                  <c:v>FY13</c:v>
                </c:pt>
                <c:pt idx="9">
                  <c:v>FY14 (projected)</c:v>
                </c:pt>
              </c:strCache>
            </c:strRef>
          </c:cat>
          <c:val>
            <c:numRef>
              <c:f>Sheet1!$B$5:$B$14</c:f>
              <c:numCache>
                <c:formatCode>General</c:formatCode>
                <c:ptCount val="10"/>
                <c:pt idx="0">
                  <c:v>9470</c:v>
                </c:pt>
                <c:pt idx="1">
                  <c:v>9307</c:v>
                </c:pt>
                <c:pt idx="2">
                  <c:v>9314</c:v>
                </c:pt>
                <c:pt idx="3">
                  <c:v>9165</c:v>
                </c:pt>
                <c:pt idx="4">
                  <c:v>9172</c:v>
                </c:pt>
                <c:pt idx="5">
                  <c:v>9147</c:v>
                </c:pt>
                <c:pt idx="6">
                  <c:v>9104</c:v>
                </c:pt>
                <c:pt idx="7">
                  <c:v>8956</c:v>
                </c:pt>
                <c:pt idx="8">
                  <c:v>8871</c:v>
                </c:pt>
                <c:pt idx="9">
                  <c:v>8873</c:v>
                </c:pt>
              </c:numCache>
            </c:numRef>
          </c:val>
          <c:smooth val="0"/>
        </c:ser>
        <c:dLbls>
          <c:showLegendKey val="0"/>
          <c:showVal val="0"/>
          <c:showCatName val="0"/>
          <c:showSerName val="0"/>
          <c:showPercent val="0"/>
          <c:showBubbleSize val="0"/>
        </c:dLbls>
        <c:marker val="1"/>
        <c:smooth val="0"/>
        <c:axId val="228988416"/>
        <c:axId val="228989952"/>
      </c:lineChart>
      <c:catAx>
        <c:axId val="228988416"/>
        <c:scaling>
          <c:orientation val="minMax"/>
        </c:scaling>
        <c:delete val="0"/>
        <c:axPos val="b"/>
        <c:majorTickMark val="out"/>
        <c:minorTickMark val="none"/>
        <c:tickLblPos val="nextTo"/>
        <c:txPr>
          <a:bodyPr/>
          <a:lstStyle/>
          <a:p>
            <a:pPr>
              <a:defRPr sz="1400"/>
            </a:pPr>
            <a:endParaRPr lang="en-US"/>
          </a:p>
        </c:txPr>
        <c:crossAx val="228989952"/>
        <c:crosses val="autoZero"/>
        <c:auto val="1"/>
        <c:lblAlgn val="ctr"/>
        <c:lblOffset val="100"/>
        <c:noMultiLvlLbl val="0"/>
      </c:catAx>
      <c:valAx>
        <c:axId val="228989952"/>
        <c:scaling>
          <c:orientation val="minMax"/>
        </c:scaling>
        <c:delete val="0"/>
        <c:axPos val="l"/>
        <c:majorGridlines/>
        <c:numFmt formatCode="General" sourceLinked="1"/>
        <c:majorTickMark val="out"/>
        <c:minorTickMark val="none"/>
        <c:tickLblPos val="nextTo"/>
        <c:txPr>
          <a:bodyPr/>
          <a:lstStyle/>
          <a:p>
            <a:pPr>
              <a:defRPr sz="1600"/>
            </a:pPr>
            <a:endParaRPr lang="en-US"/>
          </a:p>
        </c:txPr>
        <c:crossAx val="22898841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Sheet1!$A$7</c:f>
              <c:strCache>
                <c:ptCount val="1"/>
                <c:pt idx="0">
                  <c:v>Actual 10-15-12</c:v>
                </c:pt>
              </c:strCache>
            </c:strRef>
          </c:tx>
          <c:cat>
            <c:strRef>
              <c:f>Sheet1!$B$3:$N$3</c:f>
              <c:strCache>
                <c:ptCount val="13"/>
                <c:pt idx="0">
                  <c:v>KDGN</c:v>
                </c:pt>
                <c:pt idx="1">
                  <c:v>1ST</c:v>
                </c:pt>
                <c:pt idx="2">
                  <c:v>2ND</c:v>
                </c:pt>
                <c:pt idx="3">
                  <c:v>3RD</c:v>
                </c:pt>
                <c:pt idx="4">
                  <c:v>4TH</c:v>
                </c:pt>
                <c:pt idx="5">
                  <c:v>5TH</c:v>
                </c:pt>
                <c:pt idx="6">
                  <c:v>6TH</c:v>
                </c:pt>
                <c:pt idx="7">
                  <c:v>7TH</c:v>
                </c:pt>
                <c:pt idx="8">
                  <c:v>8TH</c:v>
                </c:pt>
                <c:pt idx="9">
                  <c:v>9TH</c:v>
                </c:pt>
                <c:pt idx="10">
                  <c:v>10TH</c:v>
                </c:pt>
                <c:pt idx="11">
                  <c:v>11TH</c:v>
                </c:pt>
                <c:pt idx="12">
                  <c:v>12TH</c:v>
                </c:pt>
              </c:strCache>
            </c:strRef>
          </c:cat>
          <c:val>
            <c:numRef>
              <c:f>Sheet1!$B$7:$N$7</c:f>
              <c:numCache>
                <c:formatCode>General</c:formatCode>
                <c:ptCount val="13"/>
                <c:pt idx="0">
                  <c:v>693</c:v>
                </c:pt>
                <c:pt idx="1">
                  <c:v>663</c:v>
                </c:pt>
                <c:pt idx="2">
                  <c:v>650</c:v>
                </c:pt>
                <c:pt idx="3">
                  <c:v>686</c:v>
                </c:pt>
                <c:pt idx="4">
                  <c:v>685</c:v>
                </c:pt>
                <c:pt idx="5">
                  <c:v>659</c:v>
                </c:pt>
                <c:pt idx="6">
                  <c:v>669</c:v>
                </c:pt>
                <c:pt idx="7">
                  <c:v>630</c:v>
                </c:pt>
                <c:pt idx="8">
                  <c:v>719</c:v>
                </c:pt>
                <c:pt idx="9">
                  <c:v>698</c:v>
                </c:pt>
                <c:pt idx="10">
                  <c:v>730</c:v>
                </c:pt>
                <c:pt idx="11">
                  <c:v>662</c:v>
                </c:pt>
                <c:pt idx="12">
                  <c:v>695</c:v>
                </c:pt>
              </c:numCache>
            </c:numRef>
          </c:val>
          <c:smooth val="0"/>
        </c:ser>
        <c:dLbls>
          <c:showLegendKey val="0"/>
          <c:showVal val="0"/>
          <c:showCatName val="0"/>
          <c:showSerName val="0"/>
          <c:showPercent val="0"/>
          <c:showBubbleSize val="0"/>
        </c:dLbls>
        <c:marker val="1"/>
        <c:smooth val="0"/>
        <c:axId val="229032320"/>
        <c:axId val="229033856"/>
      </c:lineChart>
      <c:catAx>
        <c:axId val="229032320"/>
        <c:scaling>
          <c:orientation val="minMax"/>
        </c:scaling>
        <c:delete val="0"/>
        <c:axPos val="b"/>
        <c:numFmt formatCode="General" sourceLinked="1"/>
        <c:majorTickMark val="none"/>
        <c:minorTickMark val="none"/>
        <c:tickLblPos val="nextTo"/>
        <c:crossAx val="229033856"/>
        <c:crosses val="autoZero"/>
        <c:auto val="1"/>
        <c:lblAlgn val="ctr"/>
        <c:lblOffset val="100"/>
        <c:noMultiLvlLbl val="0"/>
      </c:catAx>
      <c:valAx>
        <c:axId val="229033856"/>
        <c:scaling>
          <c:orientation val="minMax"/>
          <c:max val="800"/>
          <c:min val="600"/>
        </c:scaling>
        <c:delete val="0"/>
        <c:axPos val="l"/>
        <c:numFmt formatCode="General" sourceLinked="1"/>
        <c:majorTickMark val="none"/>
        <c:minorTickMark val="none"/>
        <c:tickLblPos val="nextTo"/>
        <c:spPr>
          <a:ln w="9525">
            <a:noFill/>
          </a:ln>
        </c:spPr>
        <c:crossAx val="229032320"/>
        <c:crosses val="autoZero"/>
        <c:crossBetween val="between"/>
        <c:majorUnit val="20"/>
      </c:valAx>
      <c:spPr>
        <a:noFill/>
        <a:ln w="25400">
          <a:noFill/>
        </a:ln>
      </c:spPr>
    </c:plotArea>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218285214348207"/>
          <c:y val="7.4548702245552628E-2"/>
          <c:w val="0.73879046369203849"/>
          <c:h val="0.8326195683872849"/>
        </c:manualLayout>
      </c:layout>
      <c:barChart>
        <c:barDir val="col"/>
        <c:grouping val="clustered"/>
        <c:varyColors val="0"/>
        <c:ser>
          <c:idx val="0"/>
          <c:order val="0"/>
          <c:tx>
            <c:strRef>
              <c:f>Sheet1!$B$2</c:f>
              <c:strCache>
                <c:ptCount val="1"/>
                <c:pt idx="0">
                  <c:v>State</c:v>
                </c:pt>
              </c:strCache>
            </c:strRef>
          </c:tx>
          <c:invertIfNegative val="0"/>
          <c:dLbls>
            <c:showLegendKey val="0"/>
            <c:showVal val="1"/>
            <c:showCatName val="0"/>
            <c:showSerName val="0"/>
            <c:showPercent val="0"/>
            <c:showBubbleSize val="0"/>
            <c:showLeaderLines val="0"/>
          </c:dLbls>
          <c:cat>
            <c:strRef>
              <c:f>Sheet1!$A$3:$A$6</c:f>
              <c:strCache>
                <c:ptCount val="4"/>
                <c:pt idx="0">
                  <c:v>Reading</c:v>
                </c:pt>
                <c:pt idx="1">
                  <c:v>Wrtiting</c:v>
                </c:pt>
                <c:pt idx="2">
                  <c:v>Math</c:v>
                </c:pt>
                <c:pt idx="3">
                  <c:v>science</c:v>
                </c:pt>
              </c:strCache>
            </c:strRef>
          </c:cat>
          <c:val>
            <c:numRef>
              <c:f>Sheet1!$B$3:$B$6</c:f>
              <c:numCache>
                <c:formatCode>General</c:formatCode>
                <c:ptCount val="4"/>
                <c:pt idx="0">
                  <c:v>80.099999999999994</c:v>
                </c:pt>
                <c:pt idx="1">
                  <c:v>74.2</c:v>
                </c:pt>
                <c:pt idx="2">
                  <c:v>68.599999999999994</c:v>
                </c:pt>
                <c:pt idx="3">
                  <c:v>56.2</c:v>
                </c:pt>
              </c:numCache>
            </c:numRef>
          </c:val>
        </c:ser>
        <c:ser>
          <c:idx val="1"/>
          <c:order val="1"/>
          <c:tx>
            <c:strRef>
              <c:f>Sheet1!$C$2</c:f>
              <c:strCache>
                <c:ptCount val="1"/>
                <c:pt idx="0">
                  <c:v>District</c:v>
                </c:pt>
              </c:strCache>
            </c:strRef>
          </c:tx>
          <c:invertIfNegative val="0"/>
          <c:dLbls>
            <c:showLegendKey val="0"/>
            <c:showVal val="1"/>
            <c:showCatName val="0"/>
            <c:showSerName val="0"/>
            <c:showPercent val="0"/>
            <c:showBubbleSize val="0"/>
            <c:showLeaderLines val="0"/>
          </c:dLbls>
          <c:cat>
            <c:strRef>
              <c:f>Sheet1!$A$3:$A$6</c:f>
              <c:strCache>
                <c:ptCount val="4"/>
                <c:pt idx="0">
                  <c:v>Reading</c:v>
                </c:pt>
                <c:pt idx="1">
                  <c:v>Wrtiting</c:v>
                </c:pt>
                <c:pt idx="2">
                  <c:v>Math</c:v>
                </c:pt>
                <c:pt idx="3">
                  <c:v>science</c:v>
                </c:pt>
              </c:strCache>
            </c:strRef>
          </c:cat>
          <c:val>
            <c:numRef>
              <c:f>Sheet1!$C$3:$C$6</c:f>
              <c:numCache>
                <c:formatCode>General</c:formatCode>
                <c:ptCount val="4"/>
                <c:pt idx="0">
                  <c:v>88.7</c:v>
                </c:pt>
                <c:pt idx="1">
                  <c:v>83.6</c:v>
                </c:pt>
                <c:pt idx="2">
                  <c:v>77.900000000000006</c:v>
                </c:pt>
                <c:pt idx="3">
                  <c:v>68.400000000000006</c:v>
                </c:pt>
              </c:numCache>
            </c:numRef>
          </c:val>
        </c:ser>
        <c:dLbls>
          <c:showLegendKey val="0"/>
          <c:showVal val="0"/>
          <c:showCatName val="0"/>
          <c:showSerName val="0"/>
          <c:showPercent val="0"/>
          <c:showBubbleSize val="0"/>
        </c:dLbls>
        <c:gapWidth val="150"/>
        <c:axId val="106745216"/>
        <c:axId val="228861056"/>
      </c:barChart>
      <c:catAx>
        <c:axId val="106745216"/>
        <c:scaling>
          <c:orientation val="minMax"/>
        </c:scaling>
        <c:delete val="0"/>
        <c:axPos val="b"/>
        <c:majorTickMark val="out"/>
        <c:minorTickMark val="none"/>
        <c:tickLblPos val="nextTo"/>
        <c:crossAx val="228861056"/>
        <c:crosses val="autoZero"/>
        <c:auto val="1"/>
        <c:lblAlgn val="ctr"/>
        <c:lblOffset val="100"/>
        <c:noMultiLvlLbl val="0"/>
      </c:catAx>
      <c:valAx>
        <c:axId val="228861056"/>
        <c:scaling>
          <c:orientation val="minMax"/>
        </c:scaling>
        <c:delete val="0"/>
        <c:axPos val="l"/>
        <c:majorGridlines/>
        <c:numFmt formatCode="General" sourceLinked="1"/>
        <c:majorTickMark val="out"/>
        <c:minorTickMark val="none"/>
        <c:tickLblPos val="nextTo"/>
        <c:crossAx val="10674521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percent receiving free or reduced lunch</c:v>
                </c:pt>
              </c:strCache>
            </c:strRef>
          </c:tx>
          <c:marker>
            <c:symbol val="none"/>
          </c:marker>
          <c:cat>
            <c:strRef>
              <c:f>Sheet1!$A$2:$A$7</c:f>
              <c:strCache>
                <c:ptCount val="6"/>
                <c:pt idx="0">
                  <c:v>FY08</c:v>
                </c:pt>
                <c:pt idx="1">
                  <c:v>FY09</c:v>
                </c:pt>
                <c:pt idx="2">
                  <c:v>FY10</c:v>
                </c:pt>
                <c:pt idx="3">
                  <c:v>FY11</c:v>
                </c:pt>
                <c:pt idx="4">
                  <c:v>FY12</c:v>
                </c:pt>
                <c:pt idx="5">
                  <c:v>FY13</c:v>
                </c:pt>
              </c:strCache>
            </c:strRef>
          </c:cat>
          <c:val>
            <c:numRef>
              <c:f>Sheet1!$B$2:$B$7</c:f>
              <c:numCache>
                <c:formatCode>General</c:formatCode>
                <c:ptCount val="6"/>
                <c:pt idx="0">
                  <c:v>32</c:v>
                </c:pt>
                <c:pt idx="1">
                  <c:v>36</c:v>
                </c:pt>
                <c:pt idx="2">
                  <c:v>37</c:v>
                </c:pt>
                <c:pt idx="3">
                  <c:v>42</c:v>
                </c:pt>
                <c:pt idx="4">
                  <c:v>45.4</c:v>
                </c:pt>
                <c:pt idx="5">
                  <c:v>40.049999999999997</c:v>
                </c:pt>
              </c:numCache>
            </c:numRef>
          </c:val>
          <c:smooth val="0"/>
        </c:ser>
        <c:dLbls>
          <c:showLegendKey val="0"/>
          <c:showVal val="0"/>
          <c:showCatName val="0"/>
          <c:showSerName val="0"/>
          <c:showPercent val="0"/>
          <c:showBubbleSize val="0"/>
        </c:dLbls>
        <c:marker val="1"/>
        <c:smooth val="0"/>
        <c:axId val="229651200"/>
        <c:axId val="229652736"/>
      </c:lineChart>
      <c:catAx>
        <c:axId val="229651200"/>
        <c:scaling>
          <c:orientation val="minMax"/>
        </c:scaling>
        <c:delete val="0"/>
        <c:axPos val="b"/>
        <c:majorTickMark val="out"/>
        <c:minorTickMark val="none"/>
        <c:tickLblPos val="nextTo"/>
        <c:crossAx val="229652736"/>
        <c:crosses val="autoZero"/>
        <c:auto val="1"/>
        <c:lblAlgn val="ctr"/>
        <c:lblOffset val="100"/>
        <c:noMultiLvlLbl val="0"/>
      </c:catAx>
      <c:valAx>
        <c:axId val="229652736"/>
        <c:scaling>
          <c:orientation val="minMax"/>
        </c:scaling>
        <c:delete val="0"/>
        <c:axPos val="l"/>
        <c:majorGridlines/>
        <c:numFmt formatCode="General" sourceLinked="1"/>
        <c:majorTickMark val="out"/>
        <c:minorTickMark val="none"/>
        <c:tickLblPos val="nextTo"/>
        <c:crossAx val="22965120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6667620-1740-4F55-B903-30B185A87DC8}" type="datetimeFigureOut">
              <a:rPr lang="en-US" smtClean="0"/>
              <a:pPr/>
              <a:t>12/4/2012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4B58C84-019B-469B-B428-6FB6E5537C0F}" type="slidenum">
              <a:rPr lang="en-US" smtClean="0"/>
              <a:pPr/>
              <a:t>‹#›</a:t>
            </a:fld>
            <a:endParaRPr lang="en-US" dirty="0"/>
          </a:p>
        </p:txBody>
      </p:sp>
    </p:spTree>
    <p:extLst>
      <p:ext uri="{BB962C8B-B14F-4D97-AF65-F5344CB8AC3E}">
        <p14:creationId xmlns:p14="http://schemas.microsoft.com/office/powerpoint/2010/main" val="39604438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D0D6825-3DF2-4178-A0B7-D34C0B6AF2C7}" type="datetimeFigureOut">
              <a:rPr lang="en-US" smtClean="0"/>
              <a:pPr/>
              <a:t>12/4/2012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25F791F-6B6C-41C4-87A6-21EDB099ABDA}" type="slidenum">
              <a:rPr lang="en-US" smtClean="0"/>
              <a:pPr/>
              <a:t>‹#›</a:t>
            </a:fld>
            <a:endParaRPr lang="en-US" dirty="0"/>
          </a:p>
        </p:txBody>
      </p:sp>
    </p:spTree>
    <p:extLst>
      <p:ext uri="{BB962C8B-B14F-4D97-AF65-F5344CB8AC3E}">
        <p14:creationId xmlns:p14="http://schemas.microsoft.com/office/powerpoint/2010/main" val="3279365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95400" y="685800"/>
            <a:ext cx="4648200" cy="3486150"/>
          </a:xfrm>
        </p:spPr>
      </p:sp>
      <p:sp>
        <p:nvSpPr>
          <p:cNvPr id="3" name="Notes Placeholder 2"/>
          <p:cNvSpPr>
            <a:spLocks noGrp="1"/>
          </p:cNvSpPr>
          <p:nvPr>
            <p:ph type="body" idx="1"/>
          </p:nvPr>
        </p:nvSpPr>
        <p:spPr/>
        <p:txBody>
          <a:bodyPr/>
          <a:lstStyle/>
          <a:p>
            <a:r>
              <a:rPr lang="en-US" dirty="0" smtClean="0"/>
              <a:t>Dependent $ 5/</a:t>
            </a:r>
            <a:r>
              <a:rPr lang="en-US" dirty="0" err="1" smtClean="0"/>
              <a:t>mo</a:t>
            </a:r>
            <a:r>
              <a:rPr lang="en-US" dirty="0" smtClean="0"/>
              <a:t> up to four</a:t>
            </a:r>
          </a:p>
          <a:p>
            <a:r>
              <a:rPr lang="en-US" dirty="0" smtClean="0"/>
              <a:t>Spouse $10/month</a:t>
            </a:r>
          </a:p>
          <a:p>
            <a:r>
              <a:rPr lang="en-US" dirty="0" smtClean="0"/>
              <a:t>Family $30/month</a:t>
            </a:r>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12</a:t>
            </a:fld>
            <a:endParaRPr lang="en-US" dirty="0"/>
          </a:p>
        </p:txBody>
      </p:sp>
    </p:spTree>
    <p:extLst>
      <p:ext uri="{BB962C8B-B14F-4D97-AF65-F5344CB8AC3E}">
        <p14:creationId xmlns:p14="http://schemas.microsoft.com/office/powerpoint/2010/main" val="1067547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E25F791F-6B6C-41C4-87A6-21EDB099ABDA}"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85800"/>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15</a:t>
            </a:fld>
            <a:endParaRPr lang="en-US" dirty="0"/>
          </a:p>
        </p:txBody>
      </p:sp>
    </p:spTree>
    <p:extLst>
      <p:ext uri="{BB962C8B-B14F-4D97-AF65-F5344CB8AC3E}">
        <p14:creationId xmlns:p14="http://schemas.microsoft.com/office/powerpoint/2010/main" val="3298080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900" dirty="0"/>
              <a:t>One of the on-going questions that you often hear  is whether our investment in education is paying off.  When you compare our students to other large districts in Alaska on the standardized tests, then you see that our students are doing well.</a:t>
            </a:r>
          </a:p>
          <a:p>
            <a:endParaRPr lang="en-US" sz="1800" dirty="0"/>
          </a:p>
          <a:p>
            <a:endParaRPr lang="en-US" sz="1800" dirty="0"/>
          </a:p>
        </p:txBody>
      </p:sp>
      <p:sp>
        <p:nvSpPr>
          <p:cNvPr id="4" name="Slide Number Placeholder 3"/>
          <p:cNvSpPr>
            <a:spLocks noGrp="1"/>
          </p:cNvSpPr>
          <p:nvPr>
            <p:ph type="sldNum" sz="quarter" idx="10"/>
          </p:nvPr>
        </p:nvSpPr>
        <p:spPr/>
        <p:txBody>
          <a:bodyPr/>
          <a:lstStyle/>
          <a:p>
            <a:fld id="{8B6827DB-A0F3-416D-B255-E871FE077025}" type="slidenum">
              <a:rPr lang="en-US" smtClean="0"/>
              <a:t>6</a:t>
            </a:fld>
            <a:endParaRPr lang="en-US" dirty="0"/>
          </a:p>
        </p:txBody>
      </p:sp>
    </p:spTree>
    <p:extLst>
      <p:ext uri="{BB962C8B-B14F-4D97-AF65-F5344CB8AC3E}">
        <p14:creationId xmlns:p14="http://schemas.microsoft.com/office/powerpoint/2010/main" val="2447557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look beyond Alaska to gain a sense of how we are doing</a:t>
            </a:r>
          </a:p>
          <a:p>
            <a:endParaRPr lang="en-US" dirty="0"/>
          </a:p>
          <a:p>
            <a:r>
              <a:rPr lang="en-US" dirty="0" smtClean="0"/>
              <a:t>Montgomery recognized as one of the better districts in the US- 130,000 kids about same level of poverty</a:t>
            </a:r>
          </a:p>
          <a:p>
            <a:endParaRPr lang="en-US" dirty="0"/>
          </a:p>
          <a:p>
            <a:r>
              <a:rPr lang="en-US" dirty="0" smtClean="0"/>
              <a:t>Note that in many areas we are about on the same level as they are.</a:t>
            </a:r>
          </a:p>
          <a:p>
            <a:endParaRPr lang="en-US" dirty="0"/>
          </a:p>
          <a:p>
            <a:r>
              <a:rPr lang="en-US" dirty="0" smtClean="0"/>
              <a:t>Note: assessment used to measure is not the same</a:t>
            </a:r>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7</a:t>
            </a:fld>
            <a:endParaRPr lang="en-US" dirty="0"/>
          </a:p>
        </p:txBody>
      </p:sp>
    </p:spTree>
    <p:extLst>
      <p:ext uri="{BB962C8B-B14F-4D97-AF65-F5344CB8AC3E}">
        <p14:creationId xmlns:p14="http://schemas.microsoft.com/office/powerpoint/2010/main" val="862811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CTE, culinary Arts in Homer, natural science class at AVTEC, criminal justice</a:t>
            </a:r>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8</a:t>
            </a:fld>
            <a:endParaRPr lang="en-US" dirty="0"/>
          </a:p>
        </p:txBody>
      </p:sp>
    </p:spTree>
    <p:extLst>
      <p:ext uri="{BB962C8B-B14F-4D97-AF65-F5344CB8AC3E}">
        <p14:creationId xmlns:p14="http://schemas.microsoft.com/office/powerpoint/2010/main" val="679592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Indication that borough economy is improving</a:t>
            </a:r>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Difficulty of planning without knowing what to expect for revenue</a:t>
            </a:r>
          </a:p>
          <a:p>
            <a:r>
              <a:rPr lang="en-US" dirty="0" smtClean="0"/>
              <a:t>BSA not </a:t>
            </a:r>
          </a:p>
          <a:p>
            <a:endParaRPr lang="en-US" dirty="0" smtClean="0"/>
          </a:p>
          <a:p>
            <a:r>
              <a:rPr lang="en-US" dirty="0" smtClean="0"/>
              <a:t>Maintaining existing level = greater expenditures than our revenue</a:t>
            </a:r>
          </a:p>
          <a:p>
            <a:endParaRPr lang="en-US" dirty="0"/>
          </a:p>
          <a:p>
            <a:r>
              <a:rPr lang="en-US" dirty="0" smtClean="0"/>
              <a:t>Use of  $900 K of health care</a:t>
            </a:r>
          </a:p>
          <a:p>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10</a:t>
            </a:fld>
            <a:endParaRPr lang="en-US" dirty="0"/>
          </a:p>
        </p:txBody>
      </p:sp>
    </p:spTree>
    <p:extLst>
      <p:ext uri="{BB962C8B-B14F-4D97-AF65-F5344CB8AC3E}">
        <p14:creationId xmlns:p14="http://schemas.microsoft.com/office/powerpoint/2010/main" val="3171992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on an unsustainable path with regard to how much health care costs</a:t>
            </a:r>
          </a:p>
          <a:p>
            <a:r>
              <a:rPr lang="en-US" dirty="0" smtClean="0"/>
              <a:t>Compliment the mayor for his efforts to explore </a:t>
            </a:r>
            <a:endParaRPr lang="en-US" dirty="0"/>
          </a:p>
        </p:txBody>
      </p:sp>
      <p:sp>
        <p:nvSpPr>
          <p:cNvPr id="4" name="Slide Number Placeholder 3"/>
          <p:cNvSpPr>
            <a:spLocks noGrp="1"/>
          </p:cNvSpPr>
          <p:nvPr>
            <p:ph type="sldNum" sz="quarter" idx="10"/>
          </p:nvPr>
        </p:nvSpPr>
        <p:spPr/>
        <p:txBody>
          <a:bodyPr/>
          <a:lstStyle/>
          <a:p>
            <a:fld id="{E25F791F-6B6C-41C4-87A6-21EDB099ABDA}" type="slidenum">
              <a:rPr lang="en-US" smtClean="0"/>
              <a:pPr/>
              <a:t>11</a:t>
            </a:fld>
            <a:endParaRPr lang="en-US" dirty="0"/>
          </a:p>
        </p:txBody>
      </p:sp>
    </p:spTree>
    <p:extLst>
      <p:ext uri="{BB962C8B-B14F-4D97-AF65-F5344CB8AC3E}">
        <p14:creationId xmlns:p14="http://schemas.microsoft.com/office/powerpoint/2010/main" val="116880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8D1D97ED-9E04-4A94-96F2-90CADFCD91F9}"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8D1D97ED-9E04-4A94-96F2-90CADFCD91F9}"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8D1D97ED-9E04-4A94-96F2-90CADFCD91F9}"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D1D97ED-9E04-4A94-96F2-90CADFCD91F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E6FB157-34E0-40D3-8DBA-190F181C7213}" type="datetimeFigureOut">
              <a:rPr lang="en-US" smtClean="0"/>
              <a:pPr/>
              <a:t>12/4/2012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8D1D97ED-9E04-4A94-96F2-90CADFCD91F9}"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E6FB157-34E0-40D3-8DBA-190F181C7213}" type="datetimeFigureOut">
              <a:rPr lang="en-US" smtClean="0"/>
              <a:pPr/>
              <a:t>12/4/2012</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D1D97ED-9E04-4A94-96F2-90CADFCD91F9}"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Quarterly Update to Kenai Peninsula Borough Assembly</a:t>
            </a:r>
            <a:endParaRPr lang="en-US" dirty="0"/>
          </a:p>
        </p:txBody>
      </p:sp>
      <p:sp>
        <p:nvSpPr>
          <p:cNvPr id="3" name="Subtitle 2"/>
          <p:cNvSpPr>
            <a:spLocks noGrp="1"/>
          </p:cNvSpPr>
          <p:nvPr>
            <p:ph type="subTitle" idx="1"/>
          </p:nvPr>
        </p:nvSpPr>
        <p:spPr>
          <a:xfrm>
            <a:off x="1432560" y="2133600"/>
            <a:ext cx="7406640" cy="1752600"/>
          </a:xfrm>
        </p:spPr>
        <p:txBody>
          <a:bodyPr>
            <a:normAutofit lnSpcReduction="10000"/>
          </a:bodyPr>
          <a:lstStyle/>
          <a:p>
            <a:r>
              <a:rPr lang="en-US" dirty="0" smtClean="0"/>
              <a:t>December 4, 2012</a:t>
            </a:r>
          </a:p>
          <a:p>
            <a:endParaRPr lang="en-US" dirty="0" smtClean="0"/>
          </a:p>
          <a:p>
            <a:r>
              <a:rPr lang="en-US" dirty="0" smtClean="0"/>
              <a:t>Joe Arness, Board President</a:t>
            </a:r>
          </a:p>
          <a:p>
            <a:r>
              <a:rPr lang="en-US" dirty="0" smtClean="0"/>
              <a:t>Steve Atwater, Superintendent</a:t>
            </a: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4876800"/>
            <a:ext cx="3359407" cy="139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 KPBSD’s Finances- </a:t>
            </a:r>
            <a:r>
              <a:rPr lang="en-US" sz="3100" dirty="0" smtClean="0"/>
              <a:t>tension to maintain current level of service </a:t>
            </a:r>
            <a:endParaRPr lang="en-US" sz="3100" dirty="0"/>
          </a:p>
        </p:txBody>
      </p:sp>
      <p:pic>
        <p:nvPicPr>
          <p:cNvPr id="1027" name="Picture 3" descr="C:\Users\e10056\AppData\Local\Microsoft\Windows\Temporary Internet Files\Content.IE5\H5MFW2NV\MC9003835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3352800"/>
            <a:ext cx="2637896" cy="1524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170761" y="1785582"/>
            <a:ext cx="1981200" cy="1477328"/>
          </a:xfrm>
          <a:prstGeom prst="rect">
            <a:avLst/>
          </a:prstGeom>
          <a:noFill/>
        </p:spPr>
        <p:txBody>
          <a:bodyPr wrap="square" rtlCol="0">
            <a:spAutoFit/>
          </a:bodyPr>
          <a:lstStyle/>
          <a:p>
            <a:r>
              <a:rPr lang="en-US" dirty="0"/>
              <a:t>District is using fund balance -we are on an unsustainable </a:t>
            </a:r>
            <a:r>
              <a:rPr lang="en-US" dirty="0" smtClean="0"/>
              <a:t>financial path</a:t>
            </a:r>
            <a:endParaRPr lang="en-US" dirty="0"/>
          </a:p>
        </p:txBody>
      </p:sp>
      <p:sp>
        <p:nvSpPr>
          <p:cNvPr id="5" name="Rectangle 4"/>
          <p:cNvSpPr/>
          <p:nvPr/>
        </p:nvSpPr>
        <p:spPr>
          <a:xfrm>
            <a:off x="6810014" y="4954239"/>
            <a:ext cx="2057400" cy="1477328"/>
          </a:xfrm>
          <a:prstGeom prst="rect">
            <a:avLst/>
          </a:prstGeom>
        </p:spPr>
        <p:txBody>
          <a:bodyPr wrap="square">
            <a:spAutoFit/>
          </a:bodyPr>
          <a:lstStyle/>
          <a:p>
            <a:r>
              <a:rPr lang="en-US" dirty="0" smtClean="0"/>
              <a:t>Recent gradual enrollment loss did </a:t>
            </a:r>
            <a:r>
              <a:rPr lang="en-US" dirty="0"/>
              <a:t>not equate to a similar loss of personnel</a:t>
            </a:r>
          </a:p>
        </p:txBody>
      </p:sp>
      <p:sp>
        <p:nvSpPr>
          <p:cNvPr id="6" name="Rectangle 5"/>
          <p:cNvSpPr/>
          <p:nvPr/>
        </p:nvSpPr>
        <p:spPr>
          <a:xfrm>
            <a:off x="990600" y="1828800"/>
            <a:ext cx="2362200" cy="2031325"/>
          </a:xfrm>
          <a:prstGeom prst="rect">
            <a:avLst/>
          </a:prstGeom>
        </p:spPr>
        <p:txBody>
          <a:bodyPr wrap="square">
            <a:spAutoFit/>
          </a:bodyPr>
          <a:lstStyle/>
          <a:p>
            <a:r>
              <a:rPr lang="en-US" dirty="0"/>
              <a:t>Base Student Allocation is what we use for budgeting- has not increased in three years.  State </a:t>
            </a:r>
            <a:r>
              <a:rPr lang="en-US" dirty="0" smtClean="0"/>
              <a:t>is </a:t>
            </a:r>
            <a:r>
              <a:rPr lang="en-US" dirty="0"/>
              <a:t>funding education one year at a time</a:t>
            </a:r>
          </a:p>
        </p:txBody>
      </p:sp>
      <p:sp>
        <p:nvSpPr>
          <p:cNvPr id="7" name="Rectangle 6"/>
          <p:cNvSpPr/>
          <p:nvPr/>
        </p:nvSpPr>
        <p:spPr>
          <a:xfrm>
            <a:off x="1032164" y="4618672"/>
            <a:ext cx="2396836" cy="1477328"/>
          </a:xfrm>
          <a:prstGeom prst="rect">
            <a:avLst/>
          </a:prstGeom>
        </p:spPr>
        <p:txBody>
          <a:bodyPr wrap="square">
            <a:spAutoFit/>
          </a:bodyPr>
          <a:lstStyle/>
          <a:p>
            <a:r>
              <a:rPr lang="en-US" dirty="0"/>
              <a:t>Cost of health care is increasing at an alarming rate-$21.2 million in claims for FY12 </a:t>
            </a:r>
          </a:p>
        </p:txBody>
      </p:sp>
      <p:cxnSp>
        <p:nvCxnSpPr>
          <p:cNvPr id="9" name="Straight Arrow Connector 8"/>
          <p:cNvCxnSpPr/>
          <p:nvPr/>
        </p:nvCxnSpPr>
        <p:spPr>
          <a:xfrm flipH="1">
            <a:off x="3090456" y="4778834"/>
            <a:ext cx="795744" cy="3508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3298016" y="3146509"/>
            <a:ext cx="687532" cy="4125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542396" y="2988104"/>
            <a:ext cx="656696" cy="5334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524096" y="4710112"/>
            <a:ext cx="571836" cy="3068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7924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4"/>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grpId="0" nodeType="clickEffect">
                                  <p:stCondLst>
                                    <p:cond delay="0"/>
                                  </p:stCondLst>
                                  <p:childTnLst>
                                    <p:animScale>
                                      <p:cBhvr>
                                        <p:cTn id="14" dur="2000" fill="hold"/>
                                        <p:tgtEl>
                                          <p:spTgt spid="7"/>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grpId="0" nodeType="clickEffect">
                                  <p:stCondLst>
                                    <p:cond delay="0"/>
                                  </p:stCondLst>
                                  <p:childTnLst>
                                    <p:animScale>
                                      <p:cBhvr>
                                        <p:cTn id="18"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Health Care – an ever increasing cost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5881492"/>
              </p:ext>
            </p:extLst>
          </p:nvPr>
        </p:nvGraphicFramePr>
        <p:xfrm>
          <a:off x="1371600" y="1875430"/>
          <a:ext cx="6858001" cy="3319189"/>
        </p:xfrm>
        <a:graphic>
          <a:graphicData uri="http://schemas.openxmlformats.org/drawingml/2006/table">
            <a:tbl>
              <a:tblPr firstRow="1" bandRow="1">
                <a:tableStyleId>{5C22544A-7EE6-4342-B048-85BDC9FD1C3A}</a:tableStyleId>
              </a:tblPr>
              <a:tblGrid>
                <a:gridCol w="3962400"/>
                <a:gridCol w="2895601"/>
              </a:tblGrid>
              <a:tr h="584767">
                <a:tc>
                  <a:txBody>
                    <a:bodyPr/>
                    <a:lstStyle/>
                    <a:p>
                      <a:r>
                        <a:rPr lang="en-US" dirty="0" smtClean="0"/>
                        <a:t>Fiscal Year</a:t>
                      </a:r>
                      <a:endParaRPr lang="en-US" dirty="0"/>
                    </a:p>
                  </a:txBody>
                  <a:tcPr/>
                </a:tc>
                <a:tc>
                  <a:txBody>
                    <a:bodyPr/>
                    <a:lstStyle/>
                    <a:p>
                      <a:r>
                        <a:rPr lang="en-US" dirty="0" smtClean="0"/>
                        <a:t>Total</a:t>
                      </a:r>
                      <a:r>
                        <a:rPr lang="en-US" baseline="0" dirty="0" smtClean="0"/>
                        <a:t> Health Care Claims</a:t>
                      </a:r>
                      <a:endParaRPr lang="en-US" dirty="0"/>
                    </a:p>
                  </a:txBody>
                  <a:tcPr/>
                </a:tc>
              </a:tr>
              <a:tr h="687903">
                <a:tc>
                  <a:txBody>
                    <a:bodyPr/>
                    <a:lstStyle/>
                    <a:p>
                      <a:pPr algn="l" fontAlgn="b"/>
                      <a:r>
                        <a:rPr lang="en-US" sz="2800" b="0" i="0" u="none" strike="noStrike" dirty="0" smtClean="0">
                          <a:solidFill>
                            <a:srgbClr val="000000"/>
                          </a:solidFill>
                          <a:effectLst/>
                          <a:latin typeface="Calibri"/>
                        </a:rPr>
                        <a:t>10</a:t>
                      </a:r>
                      <a:endParaRPr lang="en-US" sz="2800" b="0" i="0" u="none" strike="noStrike" dirty="0">
                        <a:solidFill>
                          <a:srgbClr val="000000"/>
                        </a:solidFill>
                        <a:effectLst/>
                        <a:latin typeface="Calibri"/>
                      </a:endParaRPr>
                    </a:p>
                  </a:txBody>
                  <a:tcPr marL="9525" marR="9525" marT="9525" marB="0" anchor="b"/>
                </a:tc>
                <a:tc>
                  <a:txBody>
                    <a:bodyPr/>
                    <a:lstStyle/>
                    <a:p>
                      <a:pPr algn="r" fontAlgn="b"/>
                      <a:r>
                        <a:rPr lang="en-US" sz="2800" b="0" i="0" u="none" strike="noStrike" dirty="0" smtClean="0">
                          <a:solidFill>
                            <a:srgbClr val="000000"/>
                          </a:solidFill>
                          <a:effectLst/>
                          <a:latin typeface="Calibri"/>
                        </a:rPr>
                        <a:t>$18,230,857</a:t>
                      </a:r>
                      <a:endParaRPr lang="en-US" sz="2800" b="0" i="0" u="none" strike="noStrike" dirty="0">
                        <a:solidFill>
                          <a:srgbClr val="000000"/>
                        </a:solidFill>
                        <a:effectLst/>
                        <a:latin typeface="Calibri"/>
                      </a:endParaRPr>
                    </a:p>
                  </a:txBody>
                  <a:tcPr marL="9525" marR="9525" marT="9525" marB="0" anchor="b"/>
                </a:tc>
              </a:tr>
              <a:tr h="591777">
                <a:tc>
                  <a:txBody>
                    <a:bodyPr/>
                    <a:lstStyle/>
                    <a:p>
                      <a:pPr algn="l" fontAlgn="b"/>
                      <a:r>
                        <a:rPr lang="en-US" sz="2800" b="0" i="0" u="none" strike="noStrike" dirty="0" smtClean="0">
                          <a:solidFill>
                            <a:srgbClr val="000000"/>
                          </a:solidFill>
                          <a:effectLst/>
                          <a:latin typeface="Calibri"/>
                        </a:rPr>
                        <a:t>11</a:t>
                      </a:r>
                      <a:endParaRPr lang="en-US" sz="2800" b="0" i="0" u="none" strike="noStrike" dirty="0">
                        <a:solidFill>
                          <a:srgbClr val="000000"/>
                        </a:solidFill>
                        <a:effectLst/>
                        <a:latin typeface="Calibri"/>
                      </a:endParaRPr>
                    </a:p>
                  </a:txBody>
                  <a:tcPr marL="9525" marR="9525" marT="9525" marB="0" anchor="b"/>
                </a:tc>
                <a:tc>
                  <a:txBody>
                    <a:bodyPr/>
                    <a:lstStyle/>
                    <a:p>
                      <a:pPr algn="r" fontAlgn="b"/>
                      <a:r>
                        <a:rPr lang="en-US" sz="2800" b="0" i="0" u="none" strike="noStrike" dirty="0" smtClean="0">
                          <a:solidFill>
                            <a:srgbClr val="000000"/>
                          </a:solidFill>
                          <a:effectLst/>
                          <a:latin typeface="Calibri"/>
                        </a:rPr>
                        <a:t>$17,577,277</a:t>
                      </a:r>
                      <a:endParaRPr lang="en-US" sz="2800" b="0" i="0" u="none" strike="noStrike" dirty="0">
                        <a:solidFill>
                          <a:srgbClr val="000000"/>
                        </a:solidFill>
                        <a:effectLst/>
                        <a:latin typeface="Calibri"/>
                      </a:endParaRPr>
                    </a:p>
                  </a:txBody>
                  <a:tcPr marL="9525" marR="9525" marT="9525" marB="0" anchor="b"/>
                </a:tc>
              </a:tr>
              <a:tr h="591777">
                <a:tc>
                  <a:txBody>
                    <a:bodyPr/>
                    <a:lstStyle/>
                    <a:p>
                      <a:pPr algn="l" fontAlgn="b"/>
                      <a:r>
                        <a:rPr lang="en-US" sz="2800" b="0" i="0" u="none" strike="noStrike" dirty="0" smtClean="0">
                          <a:solidFill>
                            <a:srgbClr val="000000"/>
                          </a:solidFill>
                          <a:effectLst/>
                          <a:latin typeface="Calibri"/>
                        </a:rPr>
                        <a:t>12</a:t>
                      </a:r>
                      <a:endParaRPr lang="en-US" sz="2800" b="0" i="0" u="none" strike="noStrike" dirty="0">
                        <a:solidFill>
                          <a:srgbClr val="000000"/>
                        </a:solidFill>
                        <a:effectLst/>
                        <a:latin typeface="Calibri"/>
                      </a:endParaRPr>
                    </a:p>
                  </a:txBody>
                  <a:tcPr marL="9525" marR="9525" marT="9525" marB="0" anchor="b"/>
                </a:tc>
                <a:tc>
                  <a:txBody>
                    <a:bodyPr/>
                    <a:lstStyle/>
                    <a:p>
                      <a:pPr algn="r" fontAlgn="b"/>
                      <a:r>
                        <a:rPr lang="en-US" sz="2800" b="0" i="0" u="none" strike="noStrike" dirty="0" smtClean="0">
                          <a:solidFill>
                            <a:srgbClr val="000000"/>
                          </a:solidFill>
                          <a:effectLst/>
                          <a:latin typeface="Calibri"/>
                        </a:rPr>
                        <a:t>$21,247,486</a:t>
                      </a:r>
                      <a:endParaRPr lang="en-US" sz="2800" b="0" i="0" u="none" strike="noStrike" dirty="0">
                        <a:solidFill>
                          <a:srgbClr val="000000"/>
                        </a:solidFill>
                        <a:effectLst/>
                        <a:latin typeface="Calibri"/>
                      </a:endParaRPr>
                    </a:p>
                  </a:txBody>
                  <a:tcPr marL="9525" marR="9525" marT="9525" marB="0" anchor="b"/>
                </a:tc>
              </a:tr>
              <a:tr h="591777">
                <a:tc>
                  <a:txBody>
                    <a:bodyPr/>
                    <a:lstStyle/>
                    <a:p>
                      <a:pPr algn="l" fontAlgn="b"/>
                      <a:r>
                        <a:rPr lang="en-US" sz="2800" b="0" i="0" u="none" strike="noStrike" dirty="0" smtClean="0">
                          <a:solidFill>
                            <a:srgbClr val="000000"/>
                          </a:solidFill>
                          <a:effectLst/>
                          <a:latin typeface="Calibri"/>
                        </a:rPr>
                        <a:t>13 (four months-through October)</a:t>
                      </a:r>
                      <a:endParaRPr lang="en-US" sz="2800" b="0" i="0" u="none" strike="noStrike" dirty="0">
                        <a:solidFill>
                          <a:srgbClr val="000000"/>
                        </a:solidFill>
                        <a:effectLst/>
                        <a:latin typeface="Calibri"/>
                      </a:endParaRPr>
                    </a:p>
                  </a:txBody>
                  <a:tcPr marL="9525" marR="9525" marT="9525" marB="0" anchor="b"/>
                </a:tc>
                <a:tc>
                  <a:txBody>
                    <a:bodyPr/>
                    <a:lstStyle/>
                    <a:p>
                      <a:pPr algn="r" fontAlgn="b"/>
                      <a:r>
                        <a:rPr lang="en-US" sz="2800" b="0" i="0" u="none" strike="noStrike" dirty="0" smtClean="0">
                          <a:solidFill>
                            <a:srgbClr val="000000"/>
                          </a:solidFill>
                          <a:effectLst/>
                          <a:latin typeface="Calibri"/>
                        </a:rPr>
                        <a:t>$6,721,121</a:t>
                      </a:r>
                      <a:endParaRPr lang="en-US" sz="2800" b="0" i="0" u="none" strike="noStrike" dirty="0">
                        <a:solidFill>
                          <a:srgbClr val="000000"/>
                        </a:solidFill>
                        <a:effectLst/>
                        <a:latin typeface="Calibri"/>
                      </a:endParaRPr>
                    </a:p>
                  </a:txBody>
                  <a:tcPr marL="9525" marR="9525" marT="9525" marB="0" anchor="b"/>
                </a:tc>
              </a:tr>
            </a:tbl>
          </a:graphicData>
        </a:graphic>
      </p:graphicFrame>
      <p:sp>
        <p:nvSpPr>
          <p:cNvPr id="5" name="TextBox 4"/>
          <p:cNvSpPr txBox="1"/>
          <p:nvPr/>
        </p:nvSpPr>
        <p:spPr>
          <a:xfrm>
            <a:off x="3124200" y="1905000"/>
            <a:ext cx="248786" cy="369332"/>
          </a:xfrm>
          <a:prstGeom prst="rect">
            <a:avLst/>
          </a:prstGeom>
          <a:noFill/>
        </p:spPr>
        <p:txBody>
          <a:bodyPr wrap="none" rtlCol="0">
            <a:spAutoFit/>
          </a:bodyPr>
          <a:lstStyle/>
          <a:p>
            <a:r>
              <a:rPr lang="en-US" dirty="0" smtClean="0"/>
              <a:t> </a:t>
            </a:r>
            <a:endParaRPr lang="en-US" dirty="0"/>
          </a:p>
        </p:txBody>
      </p:sp>
    </p:spTree>
    <p:extLst>
      <p:ext uri="{BB962C8B-B14F-4D97-AF65-F5344CB8AC3E}">
        <p14:creationId xmlns:p14="http://schemas.microsoft.com/office/powerpoint/2010/main" val="1329936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9050"/>
            <a:ext cx="7498080" cy="1143000"/>
          </a:xfrm>
        </p:spPr>
        <p:txBody>
          <a:bodyPr>
            <a:normAutofit/>
          </a:bodyPr>
          <a:lstStyle/>
          <a:p>
            <a:r>
              <a:rPr lang="en-US" sz="3600" b="1" dirty="0">
                <a:solidFill>
                  <a:srgbClr val="002060"/>
                </a:solidFill>
              </a:rPr>
              <a:t>KPBSD Health Care Facts </a:t>
            </a:r>
            <a:r>
              <a:rPr lang="en-US" sz="2200" b="1" dirty="0" smtClean="0">
                <a:solidFill>
                  <a:srgbClr val="002060"/>
                </a:solidFill>
              </a:rPr>
              <a:t>(12-3-12)</a:t>
            </a:r>
            <a:endParaRPr lang="en-US" sz="2200" dirty="0"/>
          </a:p>
        </p:txBody>
      </p:sp>
      <p:sp>
        <p:nvSpPr>
          <p:cNvPr id="3" name="Content Placeholder 2"/>
          <p:cNvSpPr>
            <a:spLocks noGrp="1"/>
          </p:cNvSpPr>
          <p:nvPr>
            <p:ph idx="1"/>
          </p:nvPr>
        </p:nvSpPr>
        <p:spPr>
          <a:xfrm>
            <a:off x="1295400" y="1295400"/>
            <a:ext cx="7498080" cy="4800600"/>
          </a:xfrm>
        </p:spPr>
        <p:txBody>
          <a:bodyPr>
            <a:normAutofit/>
          </a:bodyPr>
          <a:lstStyle/>
          <a:p>
            <a:pPr marL="82296" indent="0" fontAlgn="ctr">
              <a:buNone/>
            </a:pPr>
            <a:r>
              <a:rPr lang="en-US" sz="2800" b="1" u="sng" dirty="0" smtClean="0">
                <a:solidFill>
                  <a:srgbClr val="002060"/>
                </a:solidFill>
              </a:rPr>
              <a:t>Enrolled </a:t>
            </a:r>
            <a:r>
              <a:rPr lang="en-US" sz="2800" b="1" u="sng" dirty="0">
                <a:solidFill>
                  <a:srgbClr val="002060"/>
                </a:solidFill>
              </a:rPr>
              <a:t>in </a:t>
            </a:r>
            <a:r>
              <a:rPr lang="en-US" sz="2800" b="1" u="sng" dirty="0" smtClean="0">
                <a:solidFill>
                  <a:srgbClr val="002060"/>
                </a:solidFill>
              </a:rPr>
              <a:t>KPBSD’s Health Care Plan</a:t>
            </a:r>
            <a:endParaRPr lang="en-US" sz="2800" b="1" u="sng" dirty="0">
              <a:solidFill>
                <a:srgbClr val="002060"/>
              </a:solidFill>
            </a:endParaRPr>
          </a:p>
          <a:p>
            <a:pPr marL="82296" indent="0" fontAlgn="ctr">
              <a:buNone/>
            </a:pPr>
            <a:r>
              <a:rPr lang="en-US" sz="2800" dirty="0">
                <a:solidFill>
                  <a:srgbClr val="002060"/>
                </a:solidFill>
              </a:rPr>
              <a:t>Employees	    	</a:t>
            </a:r>
            <a:r>
              <a:rPr lang="en-US" sz="2800" dirty="0" smtClean="0">
                <a:solidFill>
                  <a:srgbClr val="002060"/>
                </a:solidFill>
              </a:rPr>
              <a:t>		1230</a:t>
            </a:r>
            <a:endParaRPr lang="en-US" sz="2800" dirty="0">
              <a:solidFill>
                <a:srgbClr val="002060"/>
              </a:solidFill>
            </a:endParaRPr>
          </a:p>
          <a:p>
            <a:pPr marL="82296" indent="0" fontAlgn="ctr">
              <a:buNone/>
            </a:pPr>
            <a:r>
              <a:rPr lang="en-US" sz="2800" dirty="0" smtClean="0">
                <a:solidFill>
                  <a:srgbClr val="002060"/>
                </a:solidFill>
              </a:rPr>
              <a:t>Dependents</a:t>
            </a:r>
          </a:p>
          <a:p>
            <a:pPr marL="82296" indent="0" fontAlgn="ctr">
              <a:buNone/>
            </a:pPr>
            <a:r>
              <a:rPr lang="en-US" sz="2800" dirty="0">
                <a:solidFill>
                  <a:srgbClr val="002060"/>
                </a:solidFill>
              </a:rPr>
              <a:t>	</a:t>
            </a:r>
            <a:r>
              <a:rPr lang="en-US" sz="2800" dirty="0" smtClean="0">
                <a:solidFill>
                  <a:srgbClr val="002060"/>
                </a:solidFill>
              </a:rPr>
              <a:t>Spouse                             894</a:t>
            </a:r>
            <a:endParaRPr lang="en-US" sz="2800" dirty="0">
              <a:solidFill>
                <a:srgbClr val="002060"/>
              </a:solidFill>
            </a:endParaRPr>
          </a:p>
          <a:p>
            <a:pPr marL="82296" indent="0" fontAlgn="ctr">
              <a:buNone/>
            </a:pPr>
            <a:r>
              <a:rPr lang="en-US" sz="2800" dirty="0" smtClean="0">
                <a:solidFill>
                  <a:srgbClr val="002060"/>
                </a:solidFill>
              </a:rPr>
              <a:t>	Children      </a:t>
            </a:r>
            <a:r>
              <a:rPr lang="en-US" sz="2800" dirty="0">
                <a:solidFill>
                  <a:srgbClr val="002060"/>
                </a:solidFill>
              </a:rPr>
              <a:t>		</a:t>
            </a:r>
            <a:r>
              <a:rPr lang="en-US" sz="2800" u="sng" dirty="0">
                <a:solidFill>
                  <a:srgbClr val="002060"/>
                </a:solidFill>
              </a:rPr>
              <a:t>1520</a:t>
            </a:r>
          </a:p>
          <a:p>
            <a:pPr marL="82296" indent="0" fontAlgn="ctr">
              <a:buNone/>
            </a:pPr>
            <a:r>
              <a:rPr lang="en-US" sz="2800" dirty="0" smtClean="0">
                <a:solidFill>
                  <a:srgbClr val="002060"/>
                </a:solidFill>
              </a:rPr>
              <a:t>TOTAL        		          3644</a:t>
            </a:r>
            <a:endParaRPr lang="en-US" sz="2800" dirty="0">
              <a:solidFill>
                <a:srgbClr val="002060"/>
              </a:solidFill>
            </a:endParaRPr>
          </a:p>
          <a:p>
            <a:pPr marL="82296" indent="0" fontAlgn="ctr">
              <a:buNone/>
            </a:pPr>
            <a:r>
              <a:rPr lang="en-US" sz="2800" dirty="0">
                <a:solidFill>
                  <a:srgbClr val="002060"/>
                </a:solidFill>
              </a:rPr>
              <a:t> </a:t>
            </a:r>
            <a:r>
              <a:rPr lang="en-US" sz="2800" dirty="0" smtClean="0">
                <a:solidFill>
                  <a:srgbClr val="002060"/>
                </a:solidFill>
              </a:rPr>
              <a:t>  </a:t>
            </a:r>
            <a:r>
              <a:rPr lang="en-US" sz="2400" dirty="0" smtClean="0">
                <a:solidFill>
                  <a:srgbClr val="002060"/>
                </a:solidFill>
              </a:rPr>
              <a:t>Cost of Health Care for Employees and District</a:t>
            </a:r>
          </a:p>
          <a:p>
            <a:pPr marL="82296" indent="0" fontAlgn="ctr">
              <a:buNone/>
            </a:pPr>
            <a:endParaRPr lang="en-US" dirty="0">
              <a:solidFill>
                <a:srgbClr val="00206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429412354"/>
              </p:ext>
            </p:extLst>
          </p:nvPr>
        </p:nvGraphicFramePr>
        <p:xfrm>
          <a:off x="1905000" y="5029200"/>
          <a:ext cx="6096002" cy="1483360"/>
        </p:xfrm>
        <a:graphic>
          <a:graphicData uri="http://schemas.openxmlformats.org/drawingml/2006/table">
            <a:tbl>
              <a:tblPr firstRow="1" bandRow="1">
                <a:tableStyleId>{5C22544A-7EE6-4342-B048-85BDC9FD1C3A}</a:tableStyleId>
              </a:tblPr>
              <a:tblGrid>
                <a:gridCol w="2514600"/>
                <a:gridCol w="1676400"/>
                <a:gridCol w="1905002"/>
              </a:tblGrid>
              <a:tr h="370840">
                <a:tc>
                  <a:txBody>
                    <a:bodyPr/>
                    <a:lstStyle/>
                    <a:p>
                      <a:r>
                        <a:rPr lang="en-US" dirty="0" smtClean="0"/>
                        <a:t>Group</a:t>
                      </a:r>
                      <a:endParaRPr lang="en-US" dirty="0"/>
                    </a:p>
                  </a:txBody>
                  <a:tcPr/>
                </a:tc>
                <a:tc>
                  <a:txBody>
                    <a:bodyPr/>
                    <a:lstStyle/>
                    <a:p>
                      <a:r>
                        <a:rPr lang="en-US" dirty="0" smtClean="0"/>
                        <a:t>Per month</a:t>
                      </a:r>
                      <a:endParaRPr lang="en-US" dirty="0"/>
                    </a:p>
                  </a:txBody>
                  <a:tcPr/>
                </a:tc>
                <a:tc>
                  <a:txBody>
                    <a:bodyPr/>
                    <a:lstStyle/>
                    <a:p>
                      <a:r>
                        <a:rPr lang="en-US" dirty="0" smtClean="0"/>
                        <a:t>Per</a:t>
                      </a:r>
                      <a:r>
                        <a:rPr lang="en-US" baseline="0" dirty="0" smtClean="0"/>
                        <a:t>  Year</a:t>
                      </a:r>
                      <a:endParaRPr lang="en-US" dirty="0"/>
                    </a:p>
                  </a:txBody>
                  <a:tcPr/>
                </a:tc>
              </a:tr>
              <a:tr h="370840">
                <a:tc>
                  <a:txBody>
                    <a:bodyPr/>
                    <a:lstStyle/>
                    <a:p>
                      <a:r>
                        <a:rPr lang="en-US" dirty="0" smtClean="0"/>
                        <a:t>KPBSD</a:t>
                      </a:r>
                      <a:r>
                        <a:rPr lang="en-US" baseline="0" dirty="0" smtClean="0"/>
                        <a:t> Employee</a:t>
                      </a:r>
                      <a:endParaRPr lang="en-US" dirty="0"/>
                    </a:p>
                  </a:txBody>
                  <a:tcPr/>
                </a:tc>
                <a:tc>
                  <a:txBody>
                    <a:bodyPr/>
                    <a:lstStyle/>
                    <a:p>
                      <a:r>
                        <a:rPr lang="en-US" dirty="0" smtClean="0"/>
                        <a:t>$340</a:t>
                      </a:r>
                      <a:endParaRPr lang="en-US" dirty="0"/>
                    </a:p>
                  </a:txBody>
                  <a:tcPr/>
                </a:tc>
                <a:tc>
                  <a:txBody>
                    <a:bodyPr/>
                    <a:lstStyle/>
                    <a:p>
                      <a:r>
                        <a:rPr lang="en-US" dirty="0" smtClean="0"/>
                        <a:t>$ 4,080</a:t>
                      </a:r>
                      <a:endParaRPr lang="en-US" dirty="0"/>
                    </a:p>
                  </a:txBody>
                  <a:tcPr/>
                </a:tc>
              </a:tr>
              <a:tr h="370840">
                <a:tc>
                  <a:txBody>
                    <a:bodyPr/>
                    <a:lstStyle/>
                    <a:p>
                      <a:r>
                        <a:rPr lang="en-US" dirty="0" smtClean="0"/>
                        <a:t>KPBSD (per employee)</a:t>
                      </a:r>
                      <a:endParaRPr lang="en-US" dirty="0"/>
                    </a:p>
                  </a:txBody>
                  <a:tcPr/>
                </a:tc>
                <a:tc>
                  <a:txBody>
                    <a:bodyPr/>
                    <a:lstStyle/>
                    <a:p>
                      <a:r>
                        <a:rPr lang="en-US" dirty="0" smtClean="0"/>
                        <a:t>$1,455</a:t>
                      </a:r>
                      <a:endParaRPr lang="en-US" dirty="0"/>
                    </a:p>
                  </a:txBody>
                  <a:tcPr/>
                </a:tc>
                <a:tc>
                  <a:txBody>
                    <a:bodyPr/>
                    <a:lstStyle/>
                    <a:p>
                      <a:r>
                        <a:rPr lang="en-US" dirty="0" smtClean="0"/>
                        <a:t>$ 13,380</a:t>
                      </a:r>
                      <a:endParaRPr lang="en-US" dirty="0"/>
                    </a:p>
                  </a:txBody>
                  <a:tcPr/>
                </a:tc>
              </a:tr>
              <a:tr h="370840">
                <a:tc>
                  <a:txBody>
                    <a:bodyPr/>
                    <a:lstStyle/>
                    <a:p>
                      <a:endParaRPr lang="en-US" dirty="0"/>
                    </a:p>
                  </a:txBody>
                  <a:tcPr/>
                </a:tc>
                <a:tc>
                  <a:txBody>
                    <a:bodyPr/>
                    <a:lstStyle/>
                    <a:p>
                      <a:r>
                        <a:rPr lang="en-US" dirty="0" smtClean="0"/>
                        <a:t>Total</a:t>
                      </a:r>
                      <a:endParaRPr lang="en-US" dirty="0"/>
                    </a:p>
                  </a:txBody>
                  <a:tcPr/>
                </a:tc>
                <a:tc>
                  <a:txBody>
                    <a:bodyPr/>
                    <a:lstStyle/>
                    <a:p>
                      <a:r>
                        <a:rPr lang="en-US" dirty="0" smtClean="0"/>
                        <a:t>$ 17,460</a:t>
                      </a:r>
                      <a:endParaRPr lang="en-US" dirty="0"/>
                    </a:p>
                  </a:txBody>
                  <a:tcPr/>
                </a:tc>
              </a:tr>
            </a:tbl>
          </a:graphicData>
        </a:graphic>
      </p:graphicFrame>
    </p:spTree>
    <p:extLst>
      <p:ext uri="{BB962C8B-B14F-4D97-AF65-F5344CB8AC3E}">
        <p14:creationId xmlns:p14="http://schemas.microsoft.com/office/powerpoint/2010/main" val="3309230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Looking Ahead- Budgeting for FY14</a:t>
            </a:r>
            <a:endParaRPr lang="en-US" dirty="0"/>
          </a:p>
        </p:txBody>
      </p:sp>
      <p:sp>
        <p:nvSpPr>
          <p:cNvPr id="3" name="Content Placeholder 2"/>
          <p:cNvSpPr>
            <a:spLocks noGrp="1"/>
          </p:cNvSpPr>
          <p:nvPr>
            <p:ph idx="1"/>
          </p:nvPr>
        </p:nvSpPr>
        <p:spPr>
          <a:xfrm>
            <a:off x="1295400" y="1371600"/>
            <a:ext cx="7498080" cy="4800600"/>
          </a:xfrm>
        </p:spPr>
        <p:txBody>
          <a:bodyPr>
            <a:normAutofit lnSpcReduction="10000"/>
          </a:bodyPr>
          <a:lstStyle/>
          <a:p>
            <a:r>
              <a:rPr lang="en-US" dirty="0" smtClean="0"/>
              <a:t>As always our level of revenue is unknown- initial FY14 budget will include</a:t>
            </a:r>
          </a:p>
          <a:p>
            <a:pPr lvl="1"/>
            <a:r>
              <a:rPr lang="en-US" dirty="0" smtClean="0"/>
              <a:t>same level of state funding minus one-time money</a:t>
            </a:r>
          </a:p>
          <a:p>
            <a:pPr lvl="1"/>
            <a:r>
              <a:rPr lang="en-US" dirty="0" smtClean="0"/>
              <a:t>same level of borough funding ($43,000,000)</a:t>
            </a:r>
          </a:p>
          <a:p>
            <a:pPr lvl="1"/>
            <a:r>
              <a:rPr lang="en-US" dirty="0" smtClean="0"/>
              <a:t>current offer to bargaining units</a:t>
            </a:r>
          </a:p>
          <a:p>
            <a:pPr>
              <a:buNone/>
            </a:pPr>
            <a:r>
              <a:rPr lang="en-US" dirty="0"/>
              <a:t>	</a:t>
            </a:r>
            <a:endParaRPr lang="en-US" dirty="0" smtClean="0"/>
          </a:p>
          <a:p>
            <a:r>
              <a:rPr lang="en-US" dirty="0" smtClean="0"/>
              <a:t>Expect no increase to the Base Student Allocation in the Governor’s budget </a:t>
            </a:r>
            <a:r>
              <a:rPr lang="en-US" sz="2000" dirty="0" smtClean="0"/>
              <a:t>(released 12/15)</a:t>
            </a:r>
          </a:p>
          <a:p>
            <a:pPr marL="82296" indent="0">
              <a:buNone/>
            </a:pPr>
            <a:endParaRPr lang="en-US" dirty="0" smtClean="0"/>
          </a:p>
          <a:p>
            <a:endParaRPr lang="en-US" dirty="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371600"/>
            <a:ext cx="7498080" cy="4800600"/>
          </a:xfrm>
        </p:spPr>
        <p:txBody>
          <a:bodyPr>
            <a:normAutofit/>
          </a:bodyPr>
          <a:lstStyle/>
          <a:p>
            <a:r>
              <a:rPr lang="en-US" sz="2400" dirty="0" smtClean="0"/>
              <a:t>Once we know the impact of our new negotiated agreements, we can project a deficit for FY14</a:t>
            </a:r>
          </a:p>
          <a:p>
            <a:pPr marL="82296" indent="0">
              <a:buNone/>
            </a:pPr>
            <a:endParaRPr lang="en-US" sz="2400" dirty="0" smtClean="0"/>
          </a:p>
          <a:p>
            <a:r>
              <a:rPr lang="en-US" sz="2400" dirty="0" smtClean="0"/>
              <a:t>Board will then set a maximum amount of fund balance usage</a:t>
            </a:r>
          </a:p>
          <a:p>
            <a:pPr marL="82296" indent="0">
              <a:buNone/>
            </a:pPr>
            <a:endParaRPr lang="en-US" sz="2400" dirty="0"/>
          </a:p>
          <a:p>
            <a:r>
              <a:rPr lang="en-US" sz="2400" dirty="0" smtClean="0"/>
              <a:t>District will then request an amount of local funding</a:t>
            </a:r>
          </a:p>
          <a:p>
            <a:pPr lvl="1"/>
            <a:r>
              <a:rPr lang="en-US" sz="2400" dirty="0" smtClean="0"/>
              <a:t>FY13  local contribution = $43,000,000</a:t>
            </a:r>
          </a:p>
          <a:p>
            <a:pPr lvl="1"/>
            <a:r>
              <a:rPr lang="en-US" sz="2400" dirty="0" smtClean="0"/>
              <a:t>FY14 maximum local contribution = $45,177,471</a:t>
            </a:r>
          </a:p>
          <a:p>
            <a:endParaRPr lang="en-US" sz="2400" dirty="0" smtClean="0"/>
          </a:p>
          <a:p>
            <a:endParaRPr lang="en-US" dirty="0"/>
          </a:p>
        </p:txBody>
      </p:sp>
      <p:sp>
        <p:nvSpPr>
          <p:cNvPr id="4" name="Title 3"/>
          <p:cNvSpPr>
            <a:spLocks noGrp="1"/>
          </p:cNvSpPr>
          <p:nvPr>
            <p:ph type="title"/>
          </p:nvPr>
        </p:nvSpPr>
        <p:spPr>
          <a:xfrm>
            <a:off x="1143000" y="76200"/>
            <a:ext cx="7498080" cy="1143000"/>
          </a:xfrm>
        </p:spPr>
        <p:txBody>
          <a:bodyPr>
            <a:normAutofit/>
          </a:bodyPr>
          <a:lstStyle/>
          <a:p>
            <a:r>
              <a:rPr lang="en-US" sz="3600" dirty="0"/>
              <a:t>Request for FY14 Local </a:t>
            </a:r>
            <a:r>
              <a:rPr lang="en-US" sz="3600" dirty="0" smtClean="0"/>
              <a:t>Contribution</a:t>
            </a:r>
            <a:endParaRPr lang="en-US"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Meetings</a:t>
            </a:r>
            <a:endParaRPr lang="en-US" dirty="0"/>
          </a:p>
        </p:txBody>
      </p:sp>
      <p:sp>
        <p:nvSpPr>
          <p:cNvPr id="3" name="Content Placeholder 2"/>
          <p:cNvSpPr>
            <a:spLocks noGrp="1"/>
          </p:cNvSpPr>
          <p:nvPr>
            <p:ph idx="1"/>
          </p:nvPr>
        </p:nvSpPr>
        <p:spPr>
          <a:xfrm>
            <a:off x="1066800" y="1524000"/>
            <a:ext cx="7866888" cy="4800600"/>
          </a:xfrm>
        </p:spPr>
        <p:txBody>
          <a:bodyPr>
            <a:normAutofit fontScale="92500" lnSpcReduction="10000"/>
          </a:bodyPr>
          <a:lstStyle/>
          <a:p>
            <a:r>
              <a:rPr lang="en-US" sz="3000" dirty="0" smtClean="0"/>
              <a:t>Introduction of budget to school board January14</a:t>
            </a:r>
          </a:p>
          <a:p>
            <a:pPr marL="82296" indent="0">
              <a:buNone/>
            </a:pPr>
            <a:endParaRPr lang="en-US" dirty="0" smtClean="0"/>
          </a:p>
          <a:p>
            <a:pPr>
              <a:buNone/>
            </a:pPr>
            <a:r>
              <a:rPr lang="en-US" dirty="0" smtClean="0"/>
              <a:t>Budget Meetings</a:t>
            </a:r>
          </a:p>
          <a:p>
            <a:pPr lvl="0"/>
            <a:r>
              <a:rPr lang="en-US" sz="2600" dirty="0" smtClean="0"/>
              <a:t>Tuesday, </a:t>
            </a:r>
            <a:r>
              <a:rPr lang="en-US" sz="2600" dirty="0"/>
              <a:t>February </a:t>
            </a:r>
            <a:r>
              <a:rPr lang="en-US" sz="2600" dirty="0" smtClean="0"/>
              <a:t>19</a:t>
            </a:r>
            <a:r>
              <a:rPr lang="en-US" sz="2600" baseline="30000" dirty="0" smtClean="0"/>
              <a:t>th</a:t>
            </a:r>
            <a:r>
              <a:rPr lang="en-US" sz="2600" dirty="0" smtClean="0"/>
              <a:t> </a:t>
            </a:r>
            <a:r>
              <a:rPr lang="en-US" sz="2600" dirty="0"/>
              <a:t>– </a:t>
            </a:r>
            <a:r>
              <a:rPr lang="en-US" sz="2600" b="1" dirty="0"/>
              <a:t>Seward High School </a:t>
            </a:r>
            <a:r>
              <a:rPr lang="en-US" sz="2600" dirty="0"/>
              <a:t>Library, 5:30 p.m</a:t>
            </a:r>
            <a:r>
              <a:rPr lang="en-US" sz="2600" dirty="0" smtClean="0"/>
              <a:t>.</a:t>
            </a:r>
          </a:p>
          <a:p>
            <a:pPr marL="82296" lvl="0" indent="0">
              <a:buNone/>
            </a:pPr>
            <a:endParaRPr lang="en-US" sz="2600" dirty="0"/>
          </a:p>
          <a:p>
            <a:pPr lvl="0"/>
            <a:r>
              <a:rPr lang="en-US" sz="2600" dirty="0" smtClean="0"/>
              <a:t>Wednesday</a:t>
            </a:r>
            <a:r>
              <a:rPr lang="en-US" sz="2600" dirty="0"/>
              <a:t>, February </a:t>
            </a:r>
            <a:r>
              <a:rPr lang="en-US" sz="2600" dirty="0" smtClean="0"/>
              <a:t>20</a:t>
            </a:r>
            <a:r>
              <a:rPr lang="en-US" sz="2600" baseline="30000" dirty="0" smtClean="0"/>
              <a:t>th</a:t>
            </a:r>
            <a:r>
              <a:rPr lang="en-US" sz="2600" dirty="0" smtClean="0"/>
              <a:t> </a:t>
            </a:r>
            <a:r>
              <a:rPr lang="en-US" sz="2600" dirty="0"/>
              <a:t>– </a:t>
            </a:r>
            <a:r>
              <a:rPr lang="en-US" sz="2600" b="1" dirty="0" smtClean="0"/>
              <a:t>Skyview </a:t>
            </a:r>
            <a:r>
              <a:rPr lang="en-US" sz="2600" dirty="0" smtClean="0"/>
              <a:t>Library</a:t>
            </a:r>
            <a:r>
              <a:rPr lang="en-US" sz="2600" dirty="0"/>
              <a:t>, 5:30 p.m</a:t>
            </a:r>
            <a:r>
              <a:rPr lang="en-US" sz="2600" dirty="0" smtClean="0"/>
              <a:t>.</a:t>
            </a:r>
          </a:p>
          <a:p>
            <a:pPr marL="82296" lvl="0" indent="0">
              <a:buNone/>
            </a:pPr>
            <a:endParaRPr lang="en-US" sz="2600" dirty="0"/>
          </a:p>
          <a:p>
            <a:pPr lvl="0"/>
            <a:r>
              <a:rPr lang="en-US" sz="2600" dirty="0"/>
              <a:t>Tuesday, February </a:t>
            </a:r>
            <a:r>
              <a:rPr lang="en-US" sz="2600" dirty="0" smtClean="0"/>
              <a:t>26</a:t>
            </a:r>
            <a:r>
              <a:rPr lang="en-US" sz="2600" baseline="30000" dirty="0" smtClean="0"/>
              <a:t>th</a:t>
            </a:r>
            <a:r>
              <a:rPr lang="en-US" sz="2600" dirty="0" smtClean="0"/>
              <a:t> </a:t>
            </a:r>
            <a:r>
              <a:rPr lang="en-US" sz="2600" dirty="0"/>
              <a:t>– </a:t>
            </a:r>
            <a:r>
              <a:rPr lang="en-US" sz="2600" b="1" dirty="0"/>
              <a:t>Homer High School Library,</a:t>
            </a:r>
            <a:r>
              <a:rPr lang="en-US" sz="2600" dirty="0"/>
              <a:t> 5:30 p.m.</a:t>
            </a:r>
          </a:p>
          <a:p>
            <a:pPr marL="82296" indent="0">
              <a:buNone/>
            </a:pPr>
            <a:r>
              <a:rPr lang="en-US" dirty="0"/>
              <a:t> </a:t>
            </a:r>
          </a:p>
          <a:p>
            <a:pPr>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200" y="13855"/>
            <a:ext cx="4143178" cy="6858000"/>
          </a:xfrm>
          <a:prstGeom prst="rect">
            <a:avLst/>
          </a:prstGeom>
        </p:spPr>
      </p:pic>
      <p:sp>
        <p:nvSpPr>
          <p:cNvPr id="5" name="TextBox 4"/>
          <p:cNvSpPr txBox="1"/>
          <p:nvPr/>
        </p:nvSpPr>
        <p:spPr>
          <a:xfrm>
            <a:off x="1676400" y="3258189"/>
            <a:ext cx="1825243" cy="400110"/>
          </a:xfrm>
          <a:prstGeom prst="rect">
            <a:avLst/>
          </a:prstGeom>
          <a:noFill/>
        </p:spPr>
        <p:txBody>
          <a:bodyPr wrap="none" rtlCol="0">
            <a:spAutoFit/>
          </a:bodyPr>
          <a:lstStyle/>
          <a:p>
            <a:r>
              <a:rPr lang="en-US" sz="2000" dirty="0" smtClean="0"/>
              <a:t>Damien Redder</a:t>
            </a:r>
            <a:endParaRPr lang="en-US" sz="2000" dirty="0"/>
          </a:p>
        </p:txBody>
      </p:sp>
      <p:sp>
        <p:nvSpPr>
          <p:cNvPr id="6" name="TextBox 5"/>
          <p:cNvSpPr txBox="1"/>
          <p:nvPr/>
        </p:nvSpPr>
        <p:spPr>
          <a:xfrm>
            <a:off x="7620000" y="1600200"/>
            <a:ext cx="1533305" cy="400110"/>
          </a:xfrm>
          <a:prstGeom prst="rect">
            <a:avLst/>
          </a:prstGeom>
          <a:noFill/>
        </p:spPr>
        <p:txBody>
          <a:bodyPr wrap="none" rtlCol="0">
            <a:spAutoFit/>
          </a:bodyPr>
          <a:lstStyle/>
          <a:p>
            <a:r>
              <a:rPr lang="en-US" sz="2000" dirty="0" smtClean="0"/>
              <a:t>Devin Emery</a:t>
            </a:r>
            <a:endParaRPr lang="en-US" sz="2000" dirty="0"/>
          </a:p>
        </p:txBody>
      </p:sp>
      <p:sp>
        <p:nvSpPr>
          <p:cNvPr id="7" name="TextBox 6"/>
          <p:cNvSpPr txBox="1"/>
          <p:nvPr/>
        </p:nvSpPr>
        <p:spPr>
          <a:xfrm>
            <a:off x="985856" y="252484"/>
            <a:ext cx="2519344" cy="1815882"/>
          </a:xfrm>
          <a:prstGeom prst="rect">
            <a:avLst/>
          </a:prstGeom>
          <a:noFill/>
        </p:spPr>
        <p:txBody>
          <a:bodyPr wrap="none" rtlCol="0">
            <a:spAutoFit/>
          </a:bodyPr>
          <a:lstStyle/>
          <a:p>
            <a:r>
              <a:rPr lang="en-US" sz="2800" dirty="0" smtClean="0">
                <a:solidFill>
                  <a:srgbClr val="002060"/>
                </a:solidFill>
              </a:rPr>
              <a:t>2 Students from</a:t>
            </a:r>
          </a:p>
          <a:p>
            <a:r>
              <a:rPr lang="en-US" sz="2800" dirty="0" smtClean="0">
                <a:solidFill>
                  <a:srgbClr val="002060"/>
                </a:solidFill>
              </a:rPr>
              <a:t> Kenai Middle </a:t>
            </a:r>
          </a:p>
          <a:p>
            <a:r>
              <a:rPr lang="en-US" sz="2800" dirty="0" smtClean="0">
                <a:solidFill>
                  <a:srgbClr val="002060"/>
                </a:solidFill>
              </a:rPr>
              <a:t>making a </a:t>
            </a:r>
          </a:p>
          <a:p>
            <a:r>
              <a:rPr lang="en-US" sz="2800" dirty="0" smtClean="0">
                <a:solidFill>
                  <a:srgbClr val="002060"/>
                </a:solidFill>
              </a:rPr>
              <a:t>difference</a:t>
            </a:r>
            <a:endParaRPr lang="en-US" sz="2800" dirty="0">
              <a:solidFill>
                <a:srgbClr val="002060"/>
              </a:solidFill>
            </a:endParaRPr>
          </a:p>
        </p:txBody>
      </p:sp>
    </p:spTree>
    <p:extLst>
      <p:ext uri="{BB962C8B-B14F-4D97-AF65-F5344CB8AC3E}">
        <p14:creationId xmlns:p14="http://schemas.microsoft.com/office/powerpoint/2010/main" val="3841918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743200"/>
            <a:ext cx="6763390" cy="707886"/>
          </a:xfrm>
          <a:prstGeom prst="rect">
            <a:avLst/>
          </a:prstGeom>
          <a:noFill/>
        </p:spPr>
        <p:txBody>
          <a:bodyPr wrap="none" rtlCol="0">
            <a:spAutoFit/>
          </a:bodyPr>
          <a:lstStyle/>
          <a:p>
            <a:r>
              <a:rPr lang="en-US" sz="4000" dirty="0" smtClean="0">
                <a:solidFill>
                  <a:srgbClr val="002060"/>
                </a:solidFill>
              </a:rPr>
              <a:t>QUESTIONS OR COMMENTS</a:t>
            </a:r>
            <a:endParaRPr lang="en-US" sz="4000" dirty="0">
              <a:solidFill>
                <a:srgbClr val="002060"/>
              </a:solidFill>
            </a:endParaRPr>
          </a:p>
        </p:txBody>
      </p:sp>
    </p:spTree>
    <p:extLst>
      <p:ext uri="{BB962C8B-B14F-4D97-AF65-F5344CB8AC3E}">
        <p14:creationId xmlns:p14="http://schemas.microsoft.com/office/powerpoint/2010/main" val="2893420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Tonight’s Presentation		</a:t>
            </a:r>
            <a:endParaRPr lang="en-US" dirty="0"/>
          </a:p>
        </p:txBody>
      </p:sp>
      <p:sp>
        <p:nvSpPr>
          <p:cNvPr id="3" name="Content Placeholder 2"/>
          <p:cNvSpPr>
            <a:spLocks noGrp="1"/>
          </p:cNvSpPr>
          <p:nvPr>
            <p:ph idx="1"/>
          </p:nvPr>
        </p:nvSpPr>
        <p:spPr/>
        <p:txBody>
          <a:bodyPr/>
          <a:lstStyle/>
          <a:p>
            <a:r>
              <a:rPr lang="en-US" dirty="0" smtClean="0"/>
              <a:t>Four Positives</a:t>
            </a:r>
          </a:p>
          <a:p>
            <a:pPr>
              <a:buNone/>
            </a:pPr>
            <a:endParaRPr lang="en-US" dirty="0" smtClean="0"/>
          </a:p>
          <a:p>
            <a:r>
              <a:rPr lang="en-US" dirty="0" smtClean="0"/>
              <a:t>Ongoing Challenge</a:t>
            </a:r>
          </a:p>
          <a:p>
            <a:pPr>
              <a:buNone/>
            </a:pPr>
            <a:endParaRPr lang="en-US" dirty="0" smtClean="0"/>
          </a:p>
          <a:p>
            <a:r>
              <a:rPr lang="en-US" dirty="0" smtClean="0"/>
              <a:t>An early look at our FY14 budget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Positive 1- Enrollment</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34436031"/>
              </p:ext>
            </p:extLst>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0701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 of kindergarten students is the same as the number of seniors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0803170"/>
              </p:ext>
            </p:extLst>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8414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Positive II- Student Performance</a:t>
            </a:r>
            <a:br>
              <a:rPr lang="en-US" dirty="0" smtClean="0"/>
            </a:br>
            <a:r>
              <a:rPr lang="en-US" sz="3600" dirty="0" smtClean="0"/>
              <a:t>(Percent of students proficient on SBA)</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871077"/>
              </p:ext>
            </p:extLst>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2598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001"/>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990600" y="2057400"/>
            <a:ext cx="8001000" cy="4047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Autofit/>
          </a:bodyPr>
          <a:lstStyle/>
          <a:p>
            <a:r>
              <a:rPr lang="en-US" sz="3600" dirty="0" smtClean="0"/>
              <a:t>KPBSD, Highest Performing Large District in Alaska</a:t>
            </a:r>
            <a:endParaRPr lang="en-US" sz="3600" dirty="0"/>
          </a:p>
        </p:txBody>
      </p:sp>
    </p:spTree>
    <p:extLst>
      <p:ext uri="{BB962C8B-B14F-4D97-AF65-F5344CB8AC3E}">
        <p14:creationId xmlns:p14="http://schemas.microsoft.com/office/powerpoint/2010/main" val="533574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1143000"/>
          </a:xfrm>
        </p:spPr>
        <p:txBody>
          <a:bodyPr>
            <a:normAutofit fontScale="90000"/>
          </a:bodyPr>
          <a:lstStyle/>
          <a:p>
            <a:r>
              <a:rPr lang="en-US" sz="2400" dirty="0" smtClean="0"/>
              <a:t/>
            </a:r>
            <a:br>
              <a:rPr lang="en-US" sz="2400" dirty="0" smtClean="0"/>
            </a:br>
            <a:r>
              <a:rPr lang="en-US" sz="2700" dirty="0"/>
              <a:t> </a:t>
            </a:r>
            <a:r>
              <a:rPr lang="en-US" sz="2700" dirty="0" smtClean="0"/>
              <a:t>       Striving </a:t>
            </a:r>
            <a:r>
              <a:rPr lang="en-US" sz="2700" dirty="0"/>
              <a:t>to be World </a:t>
            </a:r>
            <a:r>
              <a:rPr lang="en-US" sz="2700" dirty="0" smtClean="0"/>
              <a:t>Class, </a:t>
            </a:r>
            <a:r>
              <a:rPr lang="en-US" sz="2700" dirty="0"/>
              <a:t>Comparing KPBSD </a:t>
            </a:r>
            <a:r>
              <a:rPr lang="en-US" sz="2700" dirty="0" smtClean="0"/>
              <a:t>Students with  	Montgomery </a:t>
            </a:r>
            <a:r>
              <a:rPr lang="en-US" sz="2700" dirty="0"/>
              <a:t>County, MD on College </a:t>
            </a:r>
            <a:r>
              <a:rPr lang="en-US" sz="2700" dirty="0" smtClean="0"/>
              <a:t>Ready Indicators</a:t>
            </a:r>
            <a:endParaRPr lang="en-US" sz="2700" dirty="0"/>
          </a:p>
        </p:txBody>
      </p:sp>
      <p:sp>
        <p:nvSpPr>
          <p:cNvPr id="3" name="Content Placeholder 2"/>
          <p:cNvSpPr>
            <a:spLocks noGrp="1"/>
          </p:cNvSpPr>
          <p:nvPr>
            <p:ph idx="1"/>
          </p:nvPr>
        </p:nvSpPr>
        <p:spPr/>
        <p:txBody>
          <a:bodyPr/>
          <a:lstStyle/>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794906249"/>
              </p:ext>
            </p:extLst>
          </p:nvPr>
        </p:nvGraphicFramePr>
        <p:xfrm>
          <a:off x="1066800" y="1042794"/>
          <a:ext cx="7924801" cy="5323000"/>
        </p:xfrm>
        <a:graphic>
          <a:graphicData uri="http://schemas.openxmlformats.org/drawingml/2006/table">
            <a:tbl>
              <a:tblPr firstRow="1" bandRow="1">
                <a:tableStyleId>{5C22544A-7EE6-4342-B048-85BDC9FD1C3A}</a:tableStyleId>
              </a:tblPr>
              <a:tblGrid>
                <a:gridCol w="3927335"/>
                <a:gridCol w="1787665"/>
                <a:gridCol w="2209801"/>
              </a:tblGrid>
              <a:tr h="1167006">
                <a:tc>
                  <a:txBody>
                    <a:bodyPr/>
                    <a:lstStyle/>
                    <a:p>
                      <a:r>
                        <a:rPr lang="en-US" sz="2400" dirty="0" smtClean="0"/>
                        <a:t>7 Indicators of college</a:t>
                      </a:r>
                      <a:r>
                        <a:rPr lang="en-US" sz="2400" baseline="0" dirty="0" smtClean="0"/>
                        <a:t> and career readiness</a:t>
                      </a:r>
                      <a:endParaRPr lang="en-US" sz="2400" dirty="0"/>
                    </a:p>
                  </a:txBody>
                  <a:tcPr/>
                </a:tc>
                <a:tc>
                  <a:txBody>
                    <a:bodyPr/>
                    <a:lstStyle/>
                    <a:p>
                      <a:r>
                        <a:rPr lang="en-US" sz="2400" dirty="0" smtClean="0"/>
                        <a:t>KPBSD</a:t>
                      </a:r>
                    </a:p>
                    <a:p>
                      <a:r>
                        <a:rPr lang="en-US" sz="2400" dirty="0" smtClean="0"/>
                        <a:t>% of students</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Montgomery</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 of students</a:t>
                      </a:r>
                    </a:p>
                  </a:txBody>
                  <a:tcPr/>
                </a:tc>
              </a:tr>
              <a:tr h="779532">
                <a:tc>
                  <a:txBody>
                    <a:bodyPr/>
                    <a:lstStyle/>
                    <a:p>
                      <a:r>
                        <a:rPr lang="en-US" sz="2400" dirty="0" smtClean="0"/>
                        <a:t>Advanced in reading in</a:t>
                      </a:r>
                      <a:r>
                        <a:rPr lang="en-US" sz="2400" baseline="0" dirty="0" smtClean="0"/>
                        <a:t> K, 1</a:t>
                      </a:r>
                      <a:r>
                        <a:rPr lang="en-US" sz="2400" baseline="30000" dirty="0" smtClean="0"/>
                        <a:t>st</a:t>
                      </a:r>
                      <a:r>
                        <a:rPr lang="en-US" sz="2400" baseline="0" dirty="0" smtClean="0"/>
                        <a:t> and 2</a:t>
                      </a:r>
                      <a:r>
                        <a:rPr lang="en-US" sz="2400" baseline="30000" dirty="0" smtClean="0"/>
                        <a:t>nd</a:t>
                      </a:r>
                      <a:r>
                        <a:rPr lang="en-US" sz="2400" baseline="0" dirty="0" smtClean="0"/>
                        <a:t> grade</a:t>
                      </a:r>
                      <a:endParaRPr lang="en-US" sz="2400" dirty="0"/>
                    </a:p>
                  </a:txBody>
                  <a:tcPr/>
                </a:tc>
                <a:tc>
                  <a:txBody>
                    <a:bodyPr/>
                    <a:lstStyle/>
                    <a:p>
                      <a:r>
                        <a:rPr lang="en-US" sz="2400" dirty="0" smtClean="0"/>
                        <a:t>37, 48, 24</a:t>
                      </a:r>
                      <a:endParaRPr lang="en-US" sz="2400" dirty="0"/>
                    </a:p>
                  </a:txBody>
                  <a:tcPr/>
                </a:tc>
                <a:tc>
                  <a:txBody>
                    <a:bodyPr/>
                    <a:lstStyle/>
                    <a:p>
                      <a:r>
                        <a:rPr lang="en-US" sz="2400" dirty="0" smtClean="0"/>
                        <a:t>76, 87, 44</a:t>
                      </a:r>
                      <a:endParaRPr lang="en-US" sz="2400" dirty="0"/>
                    </a:p>
                  </a:txBody>
                  <a:tcPr/>
                </a:tc>
              </a:tr>
              <a:tr h="794772">
                <a:tc>
                  <a:txBody>
                    <a:bodyPr/>
                    <a:lstStyle/>
                    <a:p>
                      <a:r>
                        <a:rPr lang="en-US" sz="2400" dirty="0" smtClean="0"/>
                        <a:t>Advanced</a:t>
                      </a:r>
                      <a:r>
                        <a:rPr lang="en-US" sz="2400" baseline="0" dirty="0" smtClean="0"/>
                        <a:t> in reading in elementary and middle school</a:t>
                      </a:r>
                      <a:endParaRPr lang="en-US" sz="2400" dirty="0"/>
                    </a:p>
                  </a:txBody>
                  <a:tcPr/>
                </a:tc>
                <a:tc>
                  <a:txBody>
                    <a:bodyPr/>
                    <a:lstStyle/>
                    <a:p>
                      <a:r>
                        <a:rPr lang="en-US" sz="2400" dirty="0" smtClean="0"/>
                        <a:t>45</a:t>
                      </a:r>
                      <a:endParaRPr lang="en-US" sz="2400" dirty="0"/>
                    </a:p>
                  </a:txBody>
                  <a:tcPr/>
                </a:tc>
                <a:tc>
                  <a:txBody>
                    <a:bodyPr/>
                    <a:lstStyle/>
                    <a:p>
                      <a:r>
                        <a:rPr lang="en-US" sz="2400" dirty="0" smtClean="0"/>
                        <a:t>50</a:t>
                      </a:r>
                      <a:endParaRPr lang="en-US" sz="2400" dirty="0"/>
                    </a:p>
                  </a:txBody>
                  <a:tcPr/>
                </a:tc>
              </a:tr>
              <a:tr h="492324">
                <a:tc>
                  <a:txBody>
                    <a:bodyPr/>
                    <a:lstStyle/>
                    <a:p>
                      <a:r>
                        <a:rPr lang="en-US" sz="2400" dirty="0" smtClean="0"/>
                        <a:t>Advanced in math in 5</a:t>
                      </a:r>
                      <a:r>
                        <a:rPr lang="en-US" sz="2400" baseline="30000" dirty="0" smtClean="0"/>
                        <a:t>th</a:t>
                      </a:r>
                      <a:r>
                        <a:rPr lang="en-US" sz="2400" dirty="0" smtClean="0"/>
                        <a:t> grade</a:t>
                      </a:r>
                      <a:endParaRPr lang="en-US" sz="2400" dirty="0"/>
                    </a:p>
                  </a:txBody>
                  <a:tcPr/>
                </a:tc>
                <a:tc>
                  <a:txBody>
                    <a:bodyPr/>
                    <a:lstStyle/>
                    <a:p>
                      <a:r>
                        <a:rPr lang="en-US" sz="2400" dirty="0" smtClean="0"/>
                        <a:t>47.3</a:t>
                      </a:r>
                      <a:endParaRPr lang="en-US" sz="2400" dirty="0"/>
                    </a:p>
                  </a:txBody>
                  <a:tcPr/>
                </a:tc>
                <a:tc>
                  <a:txBody>
                    <a:bodyPr/>
                    <a:lstStyle/>
                    <a:p>
                      <a:r>
                        <a:rPr lang="en-US" sz="2400" dirty="0" smtClean="0"/>
                        <a:t>49.1</a:t>
                      </a:r>
                      <a:endParaRPr lang="en-US" sz="2400" dirty="0"/>
                    </a:p>
                  </a:txBody>
                  <a:tcPr/>
                </a:tc>
              </a:tr>
              <a:tr h="492324">
                <a:tc>
                  <a:txBody>
                    <a:bodyPr/>
                    <a:lstStyle/>
                    <a:p>
                      <a:r>
                        <a:rPr lang="en-US" sz="2400" dirty="0" smtClean="0"/>
                        <a:t>Taking Algebra</a:t>
                      </a:r>
                      <a:r>
                        <a:rPr lang="en-US" sz="2400" baseline="0" dirty="0" smtClean="0"/>
                        <a:t> I in 8</a:t>
                      </a:r>
                      <a:r>
                        <a:rPr lang="en-US" sz="2400" baseline="30000" dirty="0" smtClean="0"/>
                        <a:t>th</a:t>
                      </a:r>
                      <a:r>
                        <a:rPr lang="en-US" sz="2400" baseline="0" dirty="0" smtClean="0"/>
                        <a:t> grade</a:t>
                      </a:r>
                      <a:endParaRPr lang="en-US" sz="2400" dirty="0"/>
                    </a:p>
                  </a:txBody>
                  <a:tcPr/>
                </a:tc>
                <a:tc>
                  <a:txBody>
                    <a:bodyPr/>
                    <a:lstStyle/>
                    <a:p>
                      <a:r>
                        <a:rPr lang="en-US" sz="2400" dirty="0" smtClean="0"/>
                        <a:t>23</a:t>
                      </a:r>
                      <a:endParaRPr lang="en-US" sz="2400" dirty="0"/>
                    </a:p>
                  </a:txBody>
                  <a:tcPr/>
                </a:tc>
                <a:tc>
                  <a:txBody>
                    <a:bodyPr/>
                    <a:lstStyle/>
                    <a:p>
                      <a:r>
                        <a:rPr lang="en-US" sz="2400" dirty="0" smtClean="0"/>
                        <a:t>62.8</a:t>
                      </a:r>
                      <a:endParaRPr lang="en-US" sz="2400" dirty="0"/>
                    </a:p>
                  </a:txBody>
                  <a:tcPr/>
                </a:tc>
              </a:tr>
              <a:tr h="492324">
                <a:tc>
                  <a:txBody>
                    <a:bodyPr/>
                    <a:lstStyle/>
                    <a:p>
                      <a:r>
                        <a:rPr lang="en-US" sz="2400" dirty="0" smtClean="0"/>
                        <a:t>Taking Algebra II by 11</a:t>
                      </a:r>
                      <a:r>
                        <a:rPr lang="en-US" sz="2400" baseline="30000" dirty="0" smtClean="0"/>
                        <a:t>th</a:t>
                      </a:r>
                      <a:r>
                        <a:rPr lang="en-US" sz="2400" dirty="0" smtClean="0"/>
                        <a:t> grade</a:t>
                      </a:r>
                      <a:endParaRPr lang="en-US" sz="2400" dirty="0"/>
                    </a:p>
                  </a:txBody>
                  <a:tcPr/>
                </a:tc>
                <a:tc>
                  <a:txBody>
                    <a:bodyPr/>
                    <a:lstStyle/>
                    <a:p>
                      <a:r>
                        <a:rPr lang="en-US" sz="2400" dirty="0" smtClean="0"/>
                        <a:t>44.11</a:t>
                      </a:r>
                      <a:endParaRPr lang="en-US" sz="2400" dirty="0"/>
                    </a:p>
                  </a:txBody>
                  <a:tcPr/>
                </a:tc>
                <a:tc>
                  <a:txBody>
                    <a:bodyPr/>
                    <a:lstStyle/>
                    <a:p>
                      <a:r>
                        <a:rPr lang="en-US" sz="2400" dirty="0" smtClean="0"/>
                        <a:t>59.8</a:t>
                      </a:r>
                      <a:endParaRPr lang="en-US" sz="2400" dirty="0"/>
                    </a:p>
                  </a:txBody>
                  <a:tcPr/>
                </a:tc>
              </a:tr>
              <a:tr h="519064">
                <a:tc>
                  <a:txBody>
                    <a:bodyPr/>
                    <a:lstStyle/>
                    <a:p>
                      <a:r>
                        <a:rPr lang="en-US" sz="2400" dirty="0" smtClean="0"/>
                        <a:t>3 or higher</a:t>
                      </a:r>
                      <a:r>
                        <a:rPr lang="en-US" sz="2400" baseline="0" dirty="0" smtClean="0"/>
                        <a:t> on AP test</a:t>
                      </a:r>
                      <a:endParaRPr lang="en-US" sz="2400" dirty="0"/>
                    </a:p>
                  </a:txBody>
                  <a:tcPr/>
                </a:tc>
                <a:tc>
                  <a:txBody>
                    <a:bodyPr/>
                    <a:lstStyle/>
                    <a:p>
                      <a:r>
                        <a:rPr lang="en-US" sz="2400" dirty="0" smtClean="0"/>
                        <a:t>49</a:t>
                      </a:r>
                      <a:endParaRPr lang="en-US" sz="2400" dirty="0"/>
                    </a:p>
                  </a:txBody>
                  <a:tcPr/>
                </a:tc>
                <a:tc>
                  <a:txBody>
                    <a:bodyPr/>
                    <a:lstStyle/>
                    <a:p>
                      <a:r>
                        <a:rPr lang="en-US" sz="2400" dirty="0" smtClean="0"/>
                        <a:t>50.3</a:t>
                      </a:r>
                    </a:p>
                  </a:txBody>
                  <a:tcPr/>
                </a:tc>
              </a:tr>
              <a:tr h="4923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1650 on</a:t>
                      </a:r>
                      <a:r>
                        <a:rPr lang="en-US" sz="2400" baseline="0" dirty="0" smtClean="0"/>
                        <a:t> SAT or 24 on ACT</a:t>
                      </a:r>
                      <a:endParaRPr lang="en-US" sz="2400" dirty="0" smtClean="0"/>
                    </a:p>
                  </a:txBody>
                  <a:tcPr/>
                </a:tc>
                <a:tc>
                  <a:txBody>
                    <a:bodyPr/>
                    <a:lstStyle/>
                    <a:p>
                      <a:r>
                        <a:rPr lang="en-US" sz="2400" dirty="0" smtClean="0"/>
                        <a:t>34.4</a:t>
                      </a:r>
                      <a:endParaRPr lang="en-US" sz="2400" dirty="0"/>
                    </a:p>
                  </a:txBody>
                  <a:tcPr/>
                </a:tc>
                <a:tc>
                  <a:txBody>
                    <a:bodyPr/>
                    <a:lstStyle/>
                    <a:p>
                      <a:r>
                        <a:rPr lang="en-US" sz="2400" dirty="0" smtClean="0"/>
                        <a:t>50.4</a:t>
                      </a:r>
                      <a:endParaRPr lang="en-US" sz="2400" dirty="0"/>
                    </a:p>
                  </a:txBody>
                  <a:tcPr/>
                </a:tc>
              </a:tr>
            </a:tbl>
          </a:graphicData>
        </a:graphic>
      </p:graphicFrame>
    </p:spTree>
    <p:extLst>
      <p:ext uri="{BB962C8B-B14F-4D97-AF65-F5344CB8AC3E}">
        <p14:creationId xmlns:p14="http://schemas.microsoft.com/office/powerpoint/2010/main" val="1557608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III- Instruction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Supporting and Improving our students learning</a:t>
            </a:r>
          </a:p>
          <a:p>
            <a:pPr lvl="1"/>
            <a:r>
              <a:rPr lang="en-US" dirty="0" smtClean="0"/>
              <a:t>Teacher evaluation </a:t>
            </a:r>
            <a:r>
              <a:rPr lang="en-US" dirty="0"/>
              <a:t>system (model </a:t>
            </a:r>
            <a:r>
              <a:rPr lang="en-US" dirty="0" smtClean="0"/>
              <a:t>for state </a:t>
            </a:r>
            <a:r>
              <a:rPr lang="en-US" dirty="0"/>
              <a:t>)</a:t>
            </a:r>
            <a:endParaRPr lang="en-US" dirty="0" smtClean="0"/>
          </a:p>
          <a:p>
            <a:pPr lvl="1"/>
            <a:r>
              <a:rPr lang="en-US" dirty="0" smtClean="0"/>
              <a:t>Curriculum Development (include quarterly common assessments)</a:t>
            </a:r>
          </a:p>
          <a:p>
            <a:pPr lvl="1"/>
            <a:r>
              <a:rPr lang="en-US" dirty="0" smtClean="0"/>
              <a:t>Response to Intervention (extra layer of support for struggling learners)</a:t>
            </a:r>
          </a:p>
          <a:p>
            <a:pPr lvl="1"/>
            <a:r>
              <a:rPr lang="en-US" dirty="0" smtClean="0"/>
              <a:t>Professional Development (more focused, better sense of impact)</a:t>
            </a:r>
          </a:p>
          <a:p>
            <a:pPr lvl="1"/>
            <a:r>
              <a:rPr lang="en-US" dirty="0" smtClean="0"/>
              <a:t>40 new CTE courses in last two years, Type M teachers</a:t>
            </a:r>
          </a:p>
          <a:p>
            <a:pPr lvl="1"/>
            <a:endParaRPr lang="en-US" dirty="0" smtClean="0"/>
          </a:p>
          <a:p>
            <a:pPr lvl="1"/>
            <a:endParaRPr lang="en-US" dirty="0"/>
          </a:p>
        </p:txBody>
      </p:sp>
    </p:spTree>
    <p:extLst>
      <p:ext uri="{BB962C8B-B14F-4D97-AF65-F5344CB8AC3E}">
        <p14:creationId xmlns:p14="http://schemas.microsoft.com/office/powerpoint/2010/main" val="3372432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228600"/>
            <a:ext cx="7498080" cy="1143000"/>
          </a:xfrm>
        </p:spPr>
        <p:txBody>
          <a:bodyPr>
            <a:normAutofit/>
          </a:bodyPr>
          <a:lstStyle/>
          <a:p>
            <a:r>
              <a:rPr lang="en-US" sz="2700" dirty="0" smtClean="0"/>
              <a:t>Positive IV  Percent of Students Qualifying for Free or Reduced Lunch (Dec. 2012</a:t>
            </a:r>
            <a:r>
              <a:rPr lang="en-US" sz="3100" dirty="0" smtClean="0"/>
              <a:t>) </a:t>
            </a:r>
            <a:endParaRPr lang="en-US" sz="3100" dirty="0"/>
          </a:p>
        </p:txBody>
      </p:sp>
      <p:sp>
        <p:nvSpPr>
          <p:cNvPr id="5" name="TextBox 4"/>
          <p:cNvSpPr txBox="1"/>
          <p:nvPr/>
        </p:nvSpPr>
        <p:spPr>
          <a:xfrm>
            <a:off x="7086600" y="3733800"/>
            <a:ext cx="2028825" cy="1200329"/>
          </a:xfrm>
          <a:prstGeom prst="rect">
            <a:avLst/>
          </a:prstGeom>
          <a:noFill/>
        </p:spPr>
        <p:txBody>
          <a:bodyPr wrap="square" rtlCol="0">
            <a:spAutoFit/>
          </a:bodyPr>
          <a:lstStyle/>
          <a:p>
            <a:r>
              <a:rPr lang="en-US" b="1" dirty="0" smtClean="0"/>
              <a:t>Note: this is for students enrolled</a:t>
            </a:r>
          </a:p>
          <a:p>
            <a:r>
              <a:rPr lang="en-US" b="1" dirty="0" smtClean="0"/>
              <a:t>at schools with a lunch program</a:t>
            </a:r>
            <a:endParaRPr lang="en-US"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398225978"/>
              </p:ext>
            </p:extLst>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5662</TotalTime>
  <Words>742</Words>
  <Application>Microsoft Office PowerPoint</Application>
  <PresentationFormat>On-screen Show (4:3)</PresentationFormat>
  <Paragraphs>156</Paragraphs>
  <Slides>17</Slides>
  <Notes>13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Quarterly Update to Kenai Peninsula Borough Assembly</vt:lpstr>
      <vt:lpstr>Tonight’s Presentation  </vt:lpstr>
      <vt:lpstr>Positive 1- Enrollment</vt:lpstr>
      <vt:lpstr>Number of kindergarten students is the same as the number of seniors</vt:lpstr>
      <vt:lpstr>Positive II- Student Performance (Percent of students proficient on SBA)</vt:lpstr>
      <vt:lpstr>KPBSD, Highest Performing Large District in Alaska</vt:lpstr>
      <vt:lpstr>         Striving to be World Class, Comparing KPBSD Students with   Montgomery County, MD on College Ready Indicators</vt:lpstr>
      <vt:lpstr>Positive III- Instruction</vt:lpstr>
      <vt:lpstr>Positive IV  Percent of Students Qualifying for Free or Reduced Lunch (Dec. 2012) </vt:lpstr>
      <vt:lpstr>Challenge: KPBSD’s Finances- tension to maintain current level of service </vt:lpstr>
      <vt:lpstr>Health Care – an ever increasing cost</vt:lpstr>
      <vt:lpstr>KPBSD Health Care Facts (12-3-12)</vt:lpstr>
      <vt:lpstr>Looking Ahead- Budgeting for FY14</vt:lpstr>
      <vt:lpstr>Request for FY14 Local Contribution</vt:lpstr>
      <vt:lpstr>Budget Meetings</vt:lpstr>
      <vt:lpstr>PowerPoint Presentation</vt:lpstr>
      <vt:lpstr>PowerPoint Presentation</vt:lpstr>
    </vt:vector>
  </TitlesOfParts>
  <Company>KPBSD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Update to Kenai Peninsula Borough Assembly</dc:title>
  <dc:creator>e10056</dc:creator>
  <cp:lastModifiedBy>Debbie Tressler</cp:lastModifiedBy>
  <cp:revision>203</cp:revision>
  <cp:lastPrinted>2012-12-05T01:26:24Z</cp:lastPrinted>
  <dcterms:created xsi:type="dcterms:W3CDTF">2010-11-29T18:06:40Z</dcterms:created>
  <dcterms:modified xsi:type="dcterms:W3CDTF">2012-12-05T01:27:41Z</dcterms:modified>
</cp:coreProperties>
</file>