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9" r:id="rId3"/>
    <p:sldId id="269" r:id="rId4"/>
    <p:sldId id="277" r:id="rId5"/>
    <p:sldId id="264" r:id="rId6"/>
    <p:sldId id="276" r:id="rId7"/>
    <p:sldId id="257" r:id="rId8"/>
    <p:sldId id="266" r:id="rId9"/>
    <p:sldId id="267" r:id="rId10"/>
    <p:sldId id="268" r:id="rId11"/>
    <p:sldId id="258" r:id="rId12"/>
    <p:sldId id="263" r:id="rId13"/>
    <p:sldId id="272" r:id="rId14"/>
    <p:sldId id="273" r:id="rId15"/>
    <p:sldId id="274" r:id="rId16"/>
    <p:sldId id="265" r:id="rId17"/>
    <p:sldId id="275" r:id="rId18"/>
    <p:sldId id="270"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1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3D51FD-7F7F-41F1-84D0-88C8D5D463C2}"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C6D91B43-070A-421F-A346-65B3581AF60F}">
      <dgm:prSet phldrT="[Text]"/>
      <dgm:spPr/>
      <dgm:t>
        <a:bodyPr/>
        <a:lstStyle/>
        <a:p>
          <a:r>
            <a:rPr lang="en-US" dirty="0" smtClean="0"/>
            <a:t>1. Identify problem</a:t>
          </a:r>
          <a:endParaRPr lang="en-US" dirty="0"/>
        </a:p>
      </dgm:t>
    </dgm:pt>
    <dgm:pt modelId="{9DC9EA6E-DB4F-4F21-B59E-706DA8E91CDC}" type="parTrans" cxnId="{D0C3FABB-D93E-468A-BAE8-2E5832666924}">
      <dgm:prSet/>
      <dgm:spPr/>
      <dgm:t>
        <a:bodyPr/>
        <a:lstStyle/>
        <a:p>
          <a:endParaRPr lang="en-US"/>
        </a:p>
      </dgm:t>
    </dgm:pt>
    <dgm:pt modelId="{F9DD4F51-319B-4498-838B-B94DB7220C52}" type="sibTrans" cxnId="{D0C3FABB-D93E-468A-BAE8-2E5832666924}">
      <dgm:prSet/>
      <dgm:spPr/>
      <dgm:t>
        <a:bodyPr/>
        <a:lstStyle/>
        <a:p>
          <a:endParaRPr lang="en-US"/>
        </a:p>
      </dgm:t>
    </dgm:pt>
    <dgm:pt modelId="{E2A71537-FD0F-49C7-9307-87AB2C89A0D1}">
      <dgm:prSet phldrT="[Text]"/>
      <dgm:spPr/>
      <dgm:t>
        <a:bodyPr/>
        <a:lstStyle/>
        <a:p>
          <a:r>
            <a:rPr lang="en-US" dirty="0" smtClean="0"/>
            <a:t>2. Innovate, create response strategy</a:t>
          </a:r>
          <a:endParaRPr lang="en-US" dirty="0"/>
        </a:p>
      </dgm:t>
    </dgm:pt>
    <dgm:pt modelId="{20A5B5E7-156E-43C7-8FCE-0257C2FA0B48}" type="parTrans" cxnId="{3CDB85E0-F526-4420-8310-35B808F0F60B}">
      <dgm:prSet/>
      <dgm:spPr/>
      <dgm:t>
        <a:bodyPr/>
        <a:lstStyle/>
        <a:p>
          <a:endParaRPr lang="en-US"/>
        </a:p>
      </dgm:t>
    </dgm:pt>
    <dgm:pt modelId="{E2508599-F725-4306-B2FF-3EA42C67246F}" type="sibTrans" cxnId="{3CDB85E0-F526-4420-8310-35B808F0F60B}">
      <dgm:prSet/>
      <dgm:spPr/>
      <dgm:t>
        <a:bodyPr/>
        <a:lstStyle/>
        <a:p>
          <a:endParaRPr lang="en-US"/>
        </a:p>
      </dgm:t>
    </dgm:pt>
    <dgm:pt modelId="{9E52DDF6-CD8B-468A-B199-DD1DE0F33D3E}">
      <dgm:prSet phldrT="[Text]"/>
      <dgm:spPr/>
      <dgm:t>
        <a:bodyPr/>
        <a:lstStyle/>
        <a:p>
          <a:r>
            <a:rPr lang="en-US" dirty="0" smtClean="0"/>
            <a:t>3. implement</a:t>
          </a:r>
          <a:endParaRPr lang="en-US" dirty="0"/>
        </a:p>
      </dgm:t>
    </dgm:pt>
    <dgm:pt modelId="{8DE1BDEF-101D-428A-B3FC-1E1B35A3D653}" type="parTrans" cxnId="{B02A8519-4469-4638-A75B-424E3F0C92D2}">
      <dgm:prSet/>
      <dgm:spPr/>
      <dgm:t>
        <a:bodyPr/>
        <a:lstStyle/>
        <a:p>
          <a:endParaRPr lang="en-US"/>
        </a:p>
      </dgm:t>
    </dgm:pt>
    <dgm:pt modelId="{72B9FB2B-820F-40FF-97BE-6965C906F2A8}" type="sibTrans" cxnId="{B02A8519-4469-4638-A75B-424E3F0C92D2}">
      <dgm:prSet/>
      <dgm:spPr/>
      <dgm:t>
        <a:bodyPr/>
        <a:lstStyle/>
        <a:p>
          <a:endParaRPr lang="en-US"/>
        </a:p>
      </dgm:t>
    </dgm:pt>
    <dgm:pt modelId="{E9F50ABA-6E68-4544-B618-C2F238251615}">
      <dgm:prSet phldrT="[Text]"/>
      <dgm:spPr/>
      <dgm:t>
        <a:bodyPr/>
        <a:lstStyle/>
        <a:p>
          <a:r>
            <a:rPr lang="en-US" dirty="0" smtClean="0"/>
            <a:t>4. results-yea or nay?</a:t>
          </a:r>
          <a:endParaRPr lang="en-US" dirty="0"/>
        </a:p>
      </dgm:t>
    </dgm:pt>
    <dgm:pt modelId="{347562E9-73C3-40FF-88A1-4E9C36021A74}" type="parTrans" cxnId="{FE6109A5-EDFE-4E4D-9F88-021F94CDDE9A}">
      <dgm:prSet/>
      <dgm:spPr/>
      <dgm:t>
        <a:bodyPr/>
        <a:lstStyle/>
        <a:p>
          <a:endParaRPr lang="en-US"/>
        </a:p>
      </dgm:t>
    </dgm:pt>
    <dgm:pt modelId="{D549F7BD-0C87-4B84-8DFA-198ACC8E26A4}" type="sibTrans" cxnId="{FE6109A5-EDFE-4E4D-9F88-021F94CDDE9A}">
      <dgm:prSet/>
      <dgm:spPr/>
      <dgm:t>
        <a:bodyPr/>
        <a:lstStyle/>
        <a:p>
          <a:endParaRPr lang="en-US"/>
        </a:p>
      </dgm:t>
    </dgm:pt>
    <dgm:pt modelId="{933DF7A3-DDD9-4E9A-812E-92EC1B097014}">
      <dgm:prSet phldrT="[Text]"/>
      <dgm:spPr/>
      <dgm:t>
        <a:bodyPr/>
        <a:lstStyle/>
        <a:p>
          <a:r>
            <a:rPr lang="en-US" dirty="0" smtClean="0"/>
            <a:t>5. Keep going</a:t>
          </a:r>
        </a:p>
        <a:p>
          <a:r>
            <a:rPr lang="en-US" dirty="0" smtClean="0"/>
            <a:t>Throw it out</a:t>
          </a:r>
          <a:endParaRPr lang="en-US" dirty="0"/>
        </a:p>
      </dgm:t>
    </dgm:pt>
    <dgm:pt modelId="{8826A3E1-AC8A-4824-9445-EFE75774F4AD}" type="parTrans" cxnId="{4B080AAF-A7AC-4C56-A493-A8C3DCB429A2}">
      <dgm:prSet/>
      <dgm:spPr/>
      <dgm:t>
        <a:bodyPr/>
        <a:lstStyle/>
        <a:p>
          <a:endParaRPr lang="en-US"/>
        </a:p>
      </dgm:t>
    </dgm:pt>
    <dgm:pt modelId="{22F6C1FC-33BB-46C2-9B95-C9FB82E66898}" type="sibTrans" cxnId="{4B080AAF-A7AC-4C56-A493-A8C3DCB429A2}">
      <dgm:prSet/>
      <dgm:spPr/>
      <dgm:t>
        <a:bodyPr/>
        <a:lstStyle/>
        <a:p>
          <a:endParaRPr lang="en-US"/>
        </a:p>
      </dgm:t>
    </dgm:pt>
    <dgm:pt modelId="{BD7C153C-D37E-43E3-BAE9-AD990F06BCF6}" type="pres">
      <dgm:prSet presAssocID="{613D51FD-7F7F-41F1-84D0-88C8D5D463C2}" presName="cycle" presStyleCnt="0">
        <dgm:presLayoutVars>
          <dgm:dir/>
          <dgm:resizeHandles val="exact"/>
        </dgm:presLayoutVars>
      </dgm:prSet>
      <dgm:spPr/>
      <dgm:t>
        <a:bodyPr/>
        <a:lstStyle/>
        <a:p>
          <a:endParaRPr lang="en-US"/>
        </a:p>
      </dgm:t>
    </dgm:pt>
    <dgm:pt modelId="{1DBFB44B-93DB-4885-BEDF-FB738B3FB6C1}" type="pres">
      <dgm:prSet presAssocID="{C6D91B43-070A-421F-A346-65B3581AF60F}" presName="dummy" presStyleCnt="0"/>
      <dgm:spPr/>
    </dgm:pt>
    <dgm:pt modelId="{6CF22EF7-8A9E-4327-8746-80DAA1595A6C}" type="pres">
      <dgm:prSet presAssocID="{C6D91B43-070A-421F-A346-65B3581AF60F}" presName="node" presStyleLbl="revTx" presStyleIdx="0" presStyleCnt="5">
        <dgm:presLayoutVars>
          <dgm:bulletEnabled val="1"/>
        </dgm:presLayoutVars>
      </dgm:prSet>
      <dgm:spPr/>
      <dgm:t>
        <a:bodyPr/>
        <a:lstStyle/>
        <a:p>
          <a:endParaRPr lang="en-US"/>
        </a:p>
      </dgm:t>
    </dgm:pt>
    <dgm:pt modelId="{3E340DB8-949E-4160-B9BF-0C4E8368FE49}" type="pres">
      <dgm:prSet presAssocID="{F9DD4F51-319B-4498-838B-B94DB7220C52}" presName="sibTrans" presStyleLbl="node1" presStyleIdx="0" presStyleCnt="5"/>
      <dgm:spPr/>
      <dgm:t>
        <a:bodyPr/>
        <a:lstStyle/>
        <a:p>
          <a:endParaRPr lang="en-US"/>
        </a:p>
      </dgm:t>
    </dgm:pt>
    <dgm:pt modelId="{54672834-3934-4EA9-BDC2-F4FDDD4B79B8}" type="pres">
      <dgm:prSet presAssocID="{E2A71537-FD0F-49C7-9307-87AB2C89A0D1}" presName="dummy" presStyleCnt="0"/>
      <dgm:spPr/>
    </dgm:pt>
    <dgm:pt modelId="{6C8DDD76-BF81-4C90-B234-17358906CA65}" type="pres">
      <dgm:prSet presAssocID="{E2A71537-FD0F-49C7-9307-87AB2C89A0D1}" presName="node" presStyleLbl="revTx" presStyleIdx="1" presStyleCnt="5" custScaleX="170311" custScaleY="133178">
        <dgm:presLayoutVars>
          <dgm:bulletEnabled val="1"/>
        </dgm:presLayoutVars>
      </dgm:prSet>
      <dgm:spPr/>
      <dgm:t>
        <a:bodyPr/>
        <a:lstStyle/>
        <a:p>
          <a:endParaRPr lang="en-US"/>
        </a:p>
      </dgm:t>
    </dgm:pt>
    <dgm:pt modelId="{0F33ED9C-165D-47C5-95BA-1EE61ECEA5B8}" type="pres">
      <dgm:prSet presAssocID="{E2508599-F725-4306-B2FF-3EA42C67246F}" presName="sibTrans" presStyleLbl="node1" presStyleIdx="1" presStyleCnt="5"/>
      <dgm:spPr/>
      <dgm:t>
        <a:bodyPr/>
        <a:lstStyle/>
        <a:p>
          <a:endParaRPr lang="en-US"/>
        </a:p>
      </dgm:t>
    </dgm:pt>
    <dgm:pt modelId="{06169B97-3C4D-4A57-94CB-5971DD42A3B2}" type="pres">
      <dgm:prSet presAssocID="{9E52DDF6-CD8B-468A-B199-DD1DE0F33D3E}" presName="dummy" presStyleCnt="0"/>
      <dgm:spPr/>
    </dgm:pt>
    <dgm:pt modelId="{B5E4276C-FE26-439F-AA66-A05FB7BC51D2}" type="pres">
      <dgm:prSet presAssocID="{9E52DDF6-CD8B-468A-B199-DD1DE0F33D3E}" presName="node" presStyleLbl="revTx" presStyleIdx="2" presStyleCnt="5">
        <dgm:presLayoutVars>
          <dgm:bulletEnabled val="1"/>
        </dgm:presLayoutVars>
      </dgm:prSet>
      <dgm:spPr/>
      <dgm:t>
        <a:bodyPr/>
        <a:lstStyle/>
        <a:p>
          <a:endParaRPr lang="en-US"/>
        </a:p>
      </dgm:t>
    </dgm:pt>
    <dgm:pt modelId="{7B4C0BEA-7830-46CF-8DE9-4FCCD8361522}" type="pres">
      <dgm:prSet presAssocID="{72B9FB2B-820F-40FF-97BE-6965C906F2A8}" presName="sibTrans" presStyleLbl="node1" presStyleIdx="2" presStyleCnt="5"/>
      <dgm:spPr/>
      <dgm:t>
        <a:bodyPr/>
        <a:lstStyle/>
        <a:p>
          <a:endParaRPr lang="en-US"/>
        </a:p>
      </dgm:t>
    </dgm:pt>
    <dgm:pt modelId="{1BAE8D22-CDDF-4BA4-8433-15CB27D3FC92}" type="pres">
      <dgm:prSet presAssocID="{E9F50ABA-6E68-4544-B618-C2F238251615}" presName="dummy" presStyleCnt="0"/>
      <dgm:spPr/>
    </dgm:pt>
    <dgm:pt modelId="{0A4FDD42-FF8A-413C-9D27-07D70C88F572}" type="pres">
      <dgm:prSet presAssocID="{E9F50ABA-6E68-4544-B618-C2F238251615}" presName="node" presStyleLbl="revTx" presStyleIdx="3" presStyleCnt="5">
        <dgm:presLayoutVars>
          <dgm:bulletEnabled val="1"/>
        </dgm:presLayoutVars>
      </dgm:prSet>
      <dgm:spPr/>
      <dgm:t>
        <a:bodyPr/>
        <a:lstStyle/>
        <a:p>
          <a:endParaRPr lang="en-US"/>
        </a:p>
      </dgm:t>
    </dgm:pt>
    <dgm:pt modelId="{143C8110-C362-4A43-A3BA-9D0C6F4DAA01}" type="pres">
      <dgm:prSet presAssocID="{D549F7BD-0C87-4B84-8DFA-198ACC8E26A4}" presName="sibTrans" presStyleLbl="node1" presStyleIdx="3" presStyleCnt="5"/>
      <dgm:spPr/>
      <dgm:t>
        <a:bodyPr/>
        <a:lstStyle/>
        <a:p>
          <a:endParaRPr lang="en-US"/>
        </a:p>
      </dgm:t>
    </dgm:pt>
    <dgm:pt modelId="{8176C757-5907-473A-AF75-094FEAB9111F}" type="pres">
      <dgm:prSet presAssocID="{933DF7A3-DDD9-4E9A-812E-92EC1B097014}" presName="dummy" presStyleCnt="0"/>
      <dgm:spPr/>
    </dgm:pt>
    <dgm:pt modelId="{4EFE73E1-1701-43AB-ABCF-B5DE6EC4CB10}" type="pres">
      <dgm:prSet presAssocID="{933DF7A3-DDD9-4E9A-812E-92EC1B097014}" presName="node" presStyleLbl="revTx" presStyleIdx="4" presStyleCnt="5">
        <dgm:presLayoutVars>
          <dgm:bulletEnabled val="1"/>
        </dgm:presLayoutVars>
      </dgm:prSet>
      <dgm:spPr/>
      <dgm:t>
        <a:bodyPr/>
        <a:lstStyle/>
        <a:p>
          <a:endParaRPr lang="en-US"/>
        </a:p>
      </dgm:t>
    </dgm:pt>
    <dgm:pt modelId="{E964FD36-A916-4048-9944-610EEBAE6D8C}" type="pres">
      <dgm:prSet presAssocID="{22F6C1FC-33BB-46C2-9B95-C9FB82E66898}" presName="sibTrans" presStyleLbl="node1" presStyleIdx="4" presStyleCnt="5"/>
      <dgm:spPr/>
      <dgm:t>
        <a:bodyPr/>
        <a:lstStyle/>
        <a:p>
          <a:endParaRPr lang="en-US"/>
        </a:p>
      </dgm:t>
    </dgm:pt>
  </dgm:ptLst>
  <dgm:cxnLst>
    <dgm:cxn modelId="{8E9C1F11-E49C-4BBE-953F-83EECA590BA6}" type="presOf" srcId="{E2508599-F725-4306-B2FF-3EA42C67246F}" destId="{0F33ED9C-165D-47C5-95BA-1EE61ECEA5B8}" srcOrd="0" destOrd="0" presId="urn:microsoft.com/office/officeart/2005/8/layout/cycle1"/>
    <dgm:cxn modelId="{E93A4003-FF2C-4D54-BF74-E26EDB8F9DEA}" type="presOf" srcId="{72B9FB2B-820F-40FF-97BE-6965C906F2A8}" destId="{7B4C0BEA-7830-46CF-8DE9-4FCCD8361522}" srcOrd="0" destOrd="0" presId="urn:microsoft.com/office/officeart/2005/8/layout/cycle1"/>
    <dgm:cxn modelId="{4C7D38E3-E4E2-4F02-BA01-E0EBC8B64FEE}" type="presOf" srcId="{C6D91B43-070A-421F-A346-65B3581AF60F}" destId="{6CF22EF7-8A9E-4327-8746-80DAA1595A6C}" srcOrd="0" destOrd="0" presId="urn:microsoft.com/office/officeart/2005/8/layout/cycle1"/>
    <dgm:cxn modelId="{D0C3FABB-D93E-468A-BAE8-2E5832666924}" srcId="{613D51FD-7F7F-41F1-84D0-88C8D5D463C2}" destId="{C6D91B43-070A-421F-A346-65B3581AF60F}" srcOrd="0" destOrd="0" parTransId="{9DC9EA6E-DB4F-4F21-B59E-706DA8E91CDC}" sibTransId="{F9DD4F51-319B-4498-838B-B94DB7220C52}"/>
    <dgm:cxn modelId="{FE6109A5-EDFE-4E4D-9F88-021F94CDDE9A}" srcId="{613D51FD-7F7F-41F1-84D0-88C8D5D463C2}" destId="{E9F50ABA-6E68-4544-B618-C2F238251615}" srcOrd="3" destOrd="0" parTransId="{347562E9-73C3-40FF-88A1-4E9C36021A74}" sibTransId="{D549F7BD-0C87-4B84-8DFA-198ACC8E26A4}"/>
    <dgm:cxn modelId="{3CDB85E0-F526-4420-8310-35B808F0F60B}" srcId="{613D51FD-7F7F-41F1-84D0-88C8D5D463C2}" destId="{E2A71537-FD0F-49C7-9307-87AB2C89A0D1}" srcOrd="1" destOrd="0" parTransId="{20A5B5E7-156E-43C7-8FCE-0257C2FA0B48}" sibTransId="{E2508599-F725-4306-B2FF-3EA42C67246F}"/>
    <dgm:cxn modelId="{3A6CDE3B-D02C-4701-A243-3CC4B697E8CD}" type="presOf" srcId="{E9F50ABA-6E68-4544-B618-C2F238251615}" destId="{0A4FDD42-FF8A-413C-9D27-07D70C88F572}" srcOrd="0" destOrd="0" presId="urn:microsoft.com/office/officeart/2005/8/layout/cycle1"/>
    <dgm:cxn modelId="{2C096A1A-5BEE-4F84-8179-D4414441E40B}" type="presOf" srcId="{F9DD4F51-319B-4498-838B-B94DB7220C52}" destId="{3E340DB8-949E-4160-B9BF-0C4E8368FE49}" srcOrd="0" destOrd="0" presId="urn:microsoft.com/office/officeart/2005/8/layout/cycle1"/>
    <dgm:cxn modelId="{1E57EB78-5E73-4537-BF48-64CD557F4F66}" type="presOf" srcId="{D549F7BD-0C87-4B84-8DFA-198ACC8E26A4}" destId="{143C8110-C362-4A43-A3BA-9D0C6F4DAA01}" srcOrd="0" destOrd="0" presId="urn:microsoft.com/office/officeart/2005/8/layout/cycle1"/>
    <dgm:cxn modelId="{4B080AAF-A7AC-4C56-A493-A8C3DCB429A2}" srcId="{613D51FD-7F7F-41F1-84D0-88C8D5D463C2}" destId="{933DF7A3-DDD9-4E9A-812E-92EC1B097014}" srcOrd="4" destOrd="0" parTransId="{8826A3E1-AC8A-4824-9445-EFE75774F4AD}" sibTransId="{22F6C1FC-33BB-46C2-9B95-C9FB82E66898}"/>
    <dgm:cxn modelId="{C81BA5A8-EA1D-4577-8AD7-810D257CE7C8}" type="presOf" srcId="{933DF7A3-DDD9-4E9A-812E-92EC1B097014}" destId="{4EFE73E1-1701-43AB-ABCF-B5DE6EC4CB10}" srcOrd="0" destOrd="0" presId="urn:microsoft.com/office/officeart/2005/8/layout/cycle1"/>
    <dgm:cxn modelId="{B02A8519-4469-4638-A75B-424E3F0C92D2}" srcId="{613D51FD-7F7F-41F1-84D0-88C8D5D463C2}" destId="{9E52DDF6-CD8B-468A-B199-DD1DE0F33D3E}" srcOrd="2" destOrd="0" parTransId="{8DE1BDEF-101D-428A-B3FC-1E1B35A3D653}" sibTransId="{72B9FB2B-820F-40FF-97BE-6965C906F2A8}"/>
    <dgm:cxn modelId="{C77CE9D7-447F-4BE1-A3E3-F15776857F54}" type="presOf" srcId="{9E52DDF6-CD8B-468A-B199-DD1DE0F33D3E}" destId="{B5E4276C-FE26-439F-AA66-A05FB7BC51D2}" srcOrd="0" destOrd="0" presId="urn:microsoft.com/office/officeart/2005/8/layout/cycle1"/>
    <dgm:cxn modelId="{F93F881C-7C97-4EDA-9525-CEF9FF16ACA0}" type="presOf" srcId="{22F6C1FC-33BB-46C2-9B95-C9FB82E66898}" destId="{E964FD36-A916-4048-9944-610EEBAE6D8C}" srcOrd="0" destOrd="0" presId="urn:microsoft.com/office/officeart/2005/8/layout/cycle1"/>
    <dgm:cxn modelId="{A3918A5B-0F7E-445C-97BB-D87DDB541D9C}" type="presOf" srcId="{613D51FD-7F7F-41F1-84D0-88C8D5D463C2}" destId="{BD7C153C-D37E-43E3-BAE9-AD990F06BCF6}" srcOrd="0" destOrd="0" presId="urn:microsoft.com/office/officeart/2005/8/layout/cycle1"/>
    <dgm:cxn modelId="{385EA15B-CDD3-40C2-BED3-3BF766B2B42F}" type="presOf" srcId="{E2A71537-FD0F-49C7-9307-87AB2C89A0D1}" destId="{6C8DDD76-BF81-4C90-B234-17358906CA65}" srcOrd="0" destOrd="0" presId="urn:microsoft.com/office/officeart/2005/8/layout/cycle1"/>
    <dgm:cxn modelId="{F0343E72-063F-439B-8CEE-35B9946B9F4F}" type="presParOf" srcId="{BD7C153C-D37E-43E3-BAE9-AD990F06BCF6}" destId="{1DBFB44B-93DB-4885-BEDF-FB738B3FB6C1}" srcOrd="0" destOrd="0" presId="urn:microsoft.com/office/officeart/2005/8/layout/cycle1"/>
    <dgm:cxn modelId="{8FEA4508-C070-47BC-9738-026FA1C21580}" type="presParOf" srcId="{BD7C153C-D37E-43E3-BAE9-AD990F06BCF6}" destId="{6CF22EF7-8A9E-4327-8746-80DAA1595A6C}" srcOrd="1" destOrd="0" presId="urn:microsoft.com/office/officeart/2005/8/layout/cycle1"/>
    <dgm:cxn modelId="{80DBB4D6-2B95-49E1-9E23-53E7582479D7}" type="presParOf" srcId="{BD7C153C-D37E-43E3-BAE9-AD990F06BCF6}" destId="{3E340DB8-949E-4160-B9BF-0C4E8368FE49}" srcOrd="2" destOrd="0" presId="urn:microsoft.com/office/officeart/2005/8/layout/cycle1"/>
    <dgm:cxn modelId="{C3AA85F6-EF39-4567-8F40-F25EB3072D61}" type="presParOf" srcId="{BD7C153C-D37E-43E3-BAE9-AD990F06BCF6}" destId="{54672834-3934-4EA9-BDC2-F4FDDD4B79B8}" srcOrd="3" destOrd="0" presId="urn:microsoft.com/office/officeart/2005/8/layout/cycle1"/>
    <dgm:cxn modelId="{F4FB875C-AF75-40BC-B88F-C8DDE1C10104}" type="presParOf" srcId="{BD7C153C-D37E-43E3-BAE9-AD990F06BCF6}" destId="{6C8DDD76-BF81-4C90-B234-17358906CA65}" srcOrd="4" destOrd="0" presId="urn:microsoft.com/office/officeart/2005/8/layout/cycle1"/>
    <dgm:cxn modelId="{6DD39696-D7D8-4B77-BF8F-ABBA18486C16}" type="presParOf" srcId="{BD7C153C-D37E-43E3-BAE9-AD990F06BCF6}" destId="{0F33ED9C-165D-47C5-95BA-1EE61ECEA5B8}" srcOrd="5" destOrd="0" presId="urn:microsoft.com/office/officeart/2005/8/layout/cycle1"/>
    <dgm:cxn modelId="{C196B45B-54A0-4E47-AB6F-FCFE093DCCD8}" type="presParOf" srcId="{BD7C153C-D37E-43E3-BAE9-AD990F06BCF6}" destId="{06169B97-3C4D-4A57-94CB-5971DD42A3B2}" srcOrd="6" destOrd="0" presId="urn:microsoft.com/office/officeart/2005/8/layout/cycle1"/>
    <dgm:cxn modelId="{37E89942-2E80-4DCF-89AE-BC94D4011518}" type="presParOf" srcId="{BD7C153C-D37E-43E3-BAE9-AD990F06BCF6}" destId="{B5E4276C-FE26-439F-AA66-A05FB7BC51D2}" srcOrd="7" destOrd="0" presId="urn:microsoft.com/office/officeart/2005/8/layout/cycle1"/>
    <dgm:cxn modelId="{2DAC4811-5B5B-431B-9F22-E1760E5D97A9}" type="presParOf" srcId="{BD7C153C-D37E-43E3-BAE9-AD990F06BCF6}" destId="{7B4C0BEA-7830-46CF-8DE9-4FCCD8361522}" srcOrd="8" destOrd="0" presId="urn:microsoft.com/office/officeart/2005/8/layout/cycle1"/>
    <dgm:cxn modelId="{B0EA7D85-B4D6-4242-ABDC-327924910C42}" type="presParOf" srcId="{BD7C153C-D37E-43E3-BAE9-AD990F06BCF6}" destId="{1BAE8D22-CDDF-4BA4-8433-15CB27D3FC92}" srcOrd="9" destOrd="0" presId="urn:microsoft.com/office/officeart/2005/8/layout/cycle1"/>
    <dgm:cxn modelId="{8C50461E-BB6E-43DA-B685-C24DF32323F9}" type="presParOf" srcId="{BD7C153C-D37E-43E3-BAE9-AD990F06BCF6}" destId="{0A4FDD42-FF8A-413C-9D27-07D70C88F572}" srcOrd="10" destOrd="0" presId="urn:microsoft.com/office/officeart/2005/8/layout/cycle1"/>
    <dgm:cxn modelId="{DEA209C6-49F6-43D4-A96C-2E09C79B6B31}" type="presParOf" srcId="{BD7C153C-D37E-43E3-BAE9-AD990F06BCF6}" destId="{143C8110-C362-4A43-A3BA-9D0C6F4DAA01}" srcOrd="11" destOrd="0" presId="urn:microsoft.com/office/officeart/2005/8/layout/cycle1"/>
    <dgm:cxn modelId="{F286ABDA-1855-4C0B-916E-A4D70A2602A2}" type="presParOf" srcId="{BD7C153C-D37E-43E3-BAE9-AD990F06BCF6}" destId="{8176C757-5907-473A-AF75-094FEAB9111F}" srcOrd="12" destOrd="0" presId="urn:microsoft.com/office/officeart/2005/8/layout/cycle1"/>
    <dgm:cxn modelId="{9A47BD05-EFDF-4631-B1E7-246C1F7DA3F7}" type="presParOf" srcId="{BD7C153C-D37E-43E3-BAE9-AD990F06BCF6}" destId="{4EFE73E1-1701-43AB-ABCF-B5DE6EC4CB10}" srcOrd="13" destOrd="0" presId="urn:microsoft.com/office/officeart/2005/8/layout/cycle1"/>
    <dgm:cxn modelId="{5740E176-E5B3-4E49-BDB3-37E87D441DF3}" type="presParOf" srcId="{BD7C153C-D37E-43E3-BAE9-AD990F06BCF6}" destId="{E964FD36-A916-4048-9944-610EEBAE6D8C}" srcOrd="14"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22EF7-8A9E-4327-8746-80DAA1595A6C}">
      <dsp:nvSpPr>
        <dsp:cNvPr id="0" name=""/>
        <dsp:cNvSpPr/>
      </dsp:nvSpPr>
      <dsp:spPr>
        <a:xfrm>
          <a:off x="2142609" y="19758"/>
          <a:ext cx="674982" cy="674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1. Identify problem</a:t>
          </a:r>
          <a:endParaRPr lang="en-US" sz="900" kern="1200" dirty="0"/>
        </a:p>
      </dsp:txBody>
      <dsp:txXfrm>
        <a:off x="2142609" y="19758"/>
        <a:ext cx="674982" cy="674982"/>
      </dsp:txXfrm>
    </dsp:sp>
    <dsp:sp modelId="{3E340DB8-949E-4160-B9BF-0C4E8368FE49}">
      <dsp:nvSpPr>
        <dsp:cNvPr id="0" name=""/>
        <dsp:cNvSpPr/>
      </dsp:nvSpPr>
      <dsp:spPr>
        <a:xfrm>
          <a:off x="554793" y="230"/>
          <a:ext cx="2530718" cy="2530718"/>
        </a:xfrm>
        <a:prstGeom prst="circularArrow">
          <a:avLst>
            <a:gd name="adj1" fmla="val 5201"/>
            <a:gd name="adj2" fmla="val 335971"/>
            <a:gd name="adj3" fmla="val 20949723"/>
            <a:gd name="adj4" fmla="val 19766447"/>
            <a:gd name="adj5" fmla="val 606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8DDD76-BF81-4C90-B234-17358906CA65}">
      <dsp:nvSpPr>
        <dsp:cNvPr id="0" name=""/>
        <dsp:cNvSpPr/>
      </dsp:nvSpPr>
      <dsp:spPr>
        <a:xfrm>
          <a:off x="2313185" y="1163080"/>
          <a:ext cx="1149569" cy="8989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2. Innovate, create response strategy</a:t>
          </a:r>
          <a:endParaRPr lang="en-US" sz="900" kern="1200" dirty="0"/>
        </a:p>
      </dsp:txBody>
      <dsp:txXfrm>
        <a:off x="2313185" y="1163080"/>
        <a:ext cx="1149569" cy="898928"/>
      </dsp:txXfrm>
    </dsp:sp>
    <dsp:sp modelId="{0F33ED9C-165D-47C5-95BA-1EE61ECEA5B8}">
      <dsp:nvSpPr>
        <dsp:cNvPr id="0" name=""/>
        <dsp:cNvSpPr/>
      </dsp:nvSpPr>
      <dsp:spPr>
        <a:xfrm>
          <a:off x="554793" y="230"/>
          <a:ext cx="2530718" cy="2530718"/>
        </a:xfrm>
        <a:prstGeom prst="circularArrow">
          <a:avLst>
            <a:gd name="adj1" fmla="val 5201"/>
            <a:gd name="adj2" fmla="val 335971"/>
            <a:gd name="adj3" fmla="val 4014452"/>
            <a:gd name="adj4" fmla="val 2710848"/>
            <a:gd name="adj5" fmla="val 606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E4276C-FE26-439F-AA66-A05FB7BC51D2}">
      <dsp:nvSpPr>
        <dsp:cNvPr id="0" name=""/>
        <dsp:cNvSpPr/>
      </dsp:nvSpPr>
      <dsp:spPr>
        <a:xfrm>
          <a:off x="1482661" y="2050867"/>
          <a:ext cx="674982" cy="674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3. implement</a:t>
          </a:r>
          <a:endParaRPr lang="en-US" sz="900" kern="1200" dirty="0"/>
        </a:p>
      </dsp:txBody>
      <dsp:txXfrm>
        <a:off x="1482661" y="2050867"/>
        <a:ext cx="674982" cy="674982"/>
      </dsp:txXfrm>
    </dsp:sp>
    <dsp:sp modelId="{7B4C0BEA-7830-46CF-8DE9-4FCCD8361522}">
      <dsp:nvSpPr>
        <dsp:cNvPr id="0" name=""/>
        <dsp:cNvSpPr/>
      </dsp:nvSpPr>
      <dsp:spPr>
        <a:xfrm>
          <a:off x="554793" y="230"/>
          <a:ext cx="2530718" cy="2530718"/>
        </a:xfrm>
        <a:prstGeom prst="circularArrow">
          <a:avLst>
            <a:gd name="adj1" fmla="val 5201"/>
            <a:gd name="adj2" fmla="val 335971"/>
            <a:gd name="adj3" fmla="val 8210371"/>
            <a:gd name="adj4" fmla="val 6449576"/>
            <a:gd name="adj5" fmla="val 606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4FDD42-FF8A-413C-9D27-07D70C88F572}">
      <dsp:nvSpPr>
        <dsp:cNvPr id="0" name=""/>
        <dsp:cNvSpPr/>
      </dsp:nvSpPr>
      <dsp:spPr>
        <a:xfrm>
          <a:off x="414844" y="1275052"/>
          <a:ext cx="674982" cy="674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4. results-yea or nay?</a:t>
          </a:r>
          <a:endParaRPr lang="en-US" sz="900" kern="1200" dirty="0"/>
        </a:p>
      </dsp:txBody>
      <dsp:txXfrm>
        <a:off x="414844" y="1275052"/>
        <a:ext cx="674982" cy="674982"/>
      </dsp:txXfrm>
    </dsp:sp>
    <dsp:sp modelId="{143C8110-C362-4A43-A3BA-9D0C6F4DAA01}">
      <dsp:nvSpPr>
        <dsp:cNvPr id="0" name=""/>
        <dsp:cNvSpPr/>
      </dsp:nvSpPr>
      <dsp:spPr>
        <a:xfrm>
          <a:off x="554793" y="230"/>
          <a:ext cx="2530718" cy="2530718"/>
        </a:xfrm>
        <a:prstGeom prst="circularArrow">
          <a:avLst>
            <a:gd name="adj1" fmla="val 5201"/>
            <a:gd name="adj2" fmla="val 335971"/>
            <a:gd name="adj3" fmla="val 12297582"/>
            <a:gd name="adj4" fmla="val 10771024"/>
            <a:gd name="adj5" fmla="val 606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FE73E1-1701-43AB-ABCF-B5DE6EC4CB10}">
      <dsp:nvSpPr>
        <dsp:cNvPr id="0" name=""/>
        <dsp:cNvSpPr/>
      </dsp:nvSpPr>
      <dsp:spPr>
        <a:xfrm>
          <a:off x="822714" y="19758"/>
          <a:ext cx="674982" cy="674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5. Keep going</a:t>
          </a:r>
        </a:p>
        <a:p>
          <a:pPr lvl="0" algn="ctr" defTabSz="400050">
            <a:lnSpc>
              <a:spcPct val="90000"/>
            </a:lnSpc>
            <a:spcBef>
              <a:spcPct val="0"/>
            </a:spcBef>
            <a:spcAft>
              <a:spcPct val="35000"/>
            </a:spcAft>
          </a:pPr>
          <a:r>
            <a:rPr lang="en-US" sz="900" kern="1200" dirty="0" smtClean="0"/>
            <a:t>Throw it out</a:t>
          </a:r>
          <a:endParaRPr lang="en-US" sz="900" kern="1200" dirty="0"/>
        </a:p>
      </dsp:txBody>
      <dsp:txXfrm>
        <a:off x="822714" y="19758"/>
        <a:ext cx="674982" cy="674982"/>
      </dsp:txXfrm>
    </dsp:sp>
    <dsp:sp modelId="{E964FD36-A916-4048-9944-610EEBAE6D8C}">
      <dsp:nvSpPr>
        <dsp:cNvPr id="0" name=""/>
        <dsp:cNvSpPr/>
      </dsp:nvSpPr>
      <dsp:spPr>
        <a:xfrm>
          <a:off x="554793" y="230"/>
          <a:ext cx="2530718" cy="2530718"/>
        </a:xfrm>
        <a:prstGeom prst="circularArrow">
          <a:avLst>
            <a:gd name="adj1" fmla="val 5201"/>
            <a:gd name="adj2" fmla="val 335971"/>
            <a:gd name="adj3" fmla="val 16865442"/>
            <a:gd name="adj4" fmla="val 15198587"/>
            <a:gd name="adj5" fmla="val 606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B4942C-3A4C-427A-9BD7-A980BF4C71E5}" type="datetimeFigureOut">
              <a:rPr lang="en-US" smtClean="0"/>
              <a:t>3/6/2013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EA63C4-E51A-4393-B1F7-76B470DB896F}" type="slidenum">
              <a:rPr lang="en-US" smtClean="0"/>
              <a:t>‹#›</a:t>
            </a:fld>
            <a:endParaRPr lang="en-US" dirty="0"/>
          </a:p>
        </p:txBody>
      </p:sp>
    </p:spTree>
    <p:extLst>
      <p:ext uri="{BB962C8B-B14F-4D97-AF65-F5344CB8AC3E}">
        <p14:creationId xmlns:p14="http://schemas.microsoft.com/office/powerpoint/2010/main" val="3347538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EA63C4-E51A-4393-B1F7-76B470DB896F}" type="slidenum">
              <a:rPr lang="en-US" smtClean="0"/>
              <a:t>17</a:t>
            </a:fld>
            <a:endParaRPr lang="en-US" dirty="0"/>
          </a:p>
        </p:txBody>
      </p:sp>
    </p:spTree>
    <p:extLst>
      <p:ext uri="{BB962C8B-B14F-4D97-AF65-F5344CB8AC3E}">
        <p14:creationId xmlns:p14="http://schemas.microsoft.com/office/powerpoint/2010/main" val="278069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5FD08AF5-9C70-4169-95C5-8FAECEEA7D50}" type="datetimeFigureOut">
              <a:rPr lang="en-US" smtClean="0"/>
              <a:t>3/6/2013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72506BA1-AC6D-4AB7-83B8-15EBC04F48E4}" type="slidenum">
              <a:rPr lang="en-US" smtClean="0"/>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D08AF5-9C70-4169-95C5-8FAECEEA7D50}" type="datetimeFigureOut">
              <a:rPr lang="en-US" smtClean="0"/>
              <a:t>3/6/2013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506BA1-AC6D-4AB7-83B8-15EBC04F48E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D08AF5-9C70-4169-95C5-8FAECEEA7D50}" type="datetimeFigureOut">
              <a:rPr lang="en-US" smtClean="0"/>
              <a:t>3/6/2013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506BA1-AC6D-4AB7-83B8-15EBC04F48E4}"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D08AF5-9C70-4169-95C5-8FAECEEA7D50}" type="datetimeFigureOut">
              <a:rPr lang="en-US" smtClean="0"/>
              <a:t>3/6/2013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506BA1-AC6D-4AB7-83B8-15EBC04F48E4}"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5FD08AF5-9C70-4169-95C5-8FAECEEA7D50}" type="datetimeFigureOut">
              <a:rPr lang="en-US" smtClean="0"/>
              <a:t>3/6/2013</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506BA1-AC6D-4AB7-83B8-15EBC04F48E4}" type="slidenum">
              <a:rPr lang="en-US" smtClean="0"/>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D08AF5-9C70-4169-95C5-8FAECEEA7D50}" type="datetimeFigureOut">
              <a:rPr lang="en-US" smtClean="0"/>
              <a:t>3/6/2013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506BA1-AC6D-4AB7-83B8-15EBC04F48E4}"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08AF5-9C70-4169-95C5-8FAECEEA7D50}" type="datetimeFigureOut">
              <a:rPr lang="en-US" smtClean="0"/>
              <a:t>3/6/2013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2506BA1-AC6D-4AB7-83B8-15EBC04F48E4}"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D08AF5-9C70-4169-95C5-8FAECEEA7D50}" type="datetimeFigureOut">
              <a:rPr lang="en-US" smtClean="0"/>
              <a:t>3/6/2013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2506BA1-AC6D-4AB7-83B8-15EBC04F48E4}"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5FD08AF5-9C70-4169-95C5-8FAECEEA7D50}" type="datetimeFigureOut">
              <a:rPr lang="en-US" smtClean="0"/>
              <a:t>3/6/2013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2506BA1-AC6D-4AB7-83B8-15EBC04F48E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D08AF5-9C70-4169-95C5-8FAECEEA7D50}" type="datetimeFigureOut">
              <a:rPr lang="en-US" smtClean="0"/>
              <a:t>3/6/2013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506BA1-AC6D-4AB7-83B8-15EBC04F48E4}" type="slidenum">
              <a:rPr lang="en-US" smtClean="0"/>
              <a:t>‹#›</a:t>
            </a:fld>
            <a:endParaRPr lang="en-US" dirty="0"/>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Date Placeholder 4"/>
          <p:cNvSpPr>
            <a:spLocks noGrp="1"/>
          </p:cNvSpPr>
          <p:nvPr>
            <p:ph type="dt" sz="half" idx="10"/>
          </p:nvPr>
        </p:nvSpPr>
        <p:spPr/>
        <p:txBody>
          <a:bodyPr/>
          <a:lstStyle/>
          <a:p>
            <a:fld id="{5FD08AF5-9C70-4169-95C5-8FAECEEA7D50}" type="datetimeFigureOut">
              <a:rPr lang="en-US" smtClean="0"/>
              <a:t>3/6/2013</a:t>
            </a:fld>
            <a:endParaRPr lang="en-US" dirty="0"/>
          </a:p>
        </p:txBody>
      </p:sp>
      <p:sp>
        <p:nvSpPr>
          <p:cNvPr id="7" name="Slide Number Placeholder 6"/>
          <p:cNvSpPr>
            <a:spLocks noGrp="1"/>
          </p:cNvSpPr>
          <p:nvPr>
            <p:ph type="sldNum" sz="quarter" idx="12"/>
          </p:nvPr>
        </p:nvSpPr>
        <p:spPr/>
        <p:txBody>
          <a:bodyPr/>
          <a:lstStyle/>
          <a:p>
            <a:fld id="{72506BA1-AC6D-4AB7-83B8-15EBC04F48E4}" type="slidenum">
              <a:rPr lang="en-US" smtClean="0"/>
              <a:t>‹#›</a:t>
            </a:fld>
            <a:endParaRPr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FD08AF5-9C70-4169-95C5-8FAECEEA7D50}" type="datetimeFigureOut">
              <a:rPr lang="en-US" smtClean="0"/>
              <a:t>3/6/2013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72506BA1-AC6D-4AB7-83B8-15EBC04F48E4}" type="slidenum">
              <a:rPr lang="en-US" smtClean="0"/>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geekwire.com/2011/amazons-bezos-innovatio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bing.com/videos/search?q=video+from+ferris+bhuller&amp;mid=F9466221C70D4B5ECE85F9466221C70D4B5ECE85&amp;view=detail&amp;FORM=VIRE3"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42805" y="4648200"/>
            <a:ext cx="6553200" cy="609600"/>
          </a:xfrm>
        </p:spPr>
        <p:txBody>
          <a:bodyPr>
            <a:normAutofit fontScale="85000" lnSpcReduction="20000"/>
          </a:bodyPr>
          <a:lstStyle/>
          <a:p>
            <a:r>
              <a:rPr lang="en-US" dirty="0" smtClean="0"/>
              <a:t>Presentation to kpbsd administrators</a:t>
            </a:r>
          </a:p>
          <a:p>
            <a:r>
              <a:rPr lang="en-US" sz="1300" dirty="0" smtClean="0"/>
              <a:t>February 27, 2013</a:t>
            </a:r>
          </a:p>
          <a:p>
            <a:r>
              <a:rPr lang="en-US" sz="1300" dirty="0" smtClean="0"/>
              <a:t>Steve Atwater, Superintendent</a:t>
            </a:r>
            <a:endParaRPr lang="en-US" sz="1300" dirty="0"/>
          </a:p>
        </p:txBody>
      </p:sp>
      <p:sp>
        <p:nvSpPr>
          <p:cNvPr id="2" name="Title 1"/>
          <p:cNvSpPr>
            <a:spLocks noGrp="1"/>
          </p:cNvSpPr>
          <p:nvPr>
            <p:ph type="ctrTitle"/>
          </p:nvPr>
        </p:nvSpPr>
        <p:spPr/>
        <p:txBody>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Innovation</a:t>
            </a:r>
            <a:br>
              <a:rPr lang="en-US" dirty="0" smtClean="0"/>
            </a:br>
            <a:r>
              <a:rPr lang="en-US" sz="3200" dirty="0" smtClean="0"/>
              <a:t>The </a:t>
            </a:r>
            <a:r>
              <a:rPr lang="en-US" sz="3200" dirty="0"/>
              <a:t>key to high </a:t>
            </a:r>
            <a:r>
              <a:rPr lang="en-US" sz="3200" dirty="0" smtClean="0"/>
              <a:t>reliability</a:t>
            </a:r>
            <a:r>
              <a:rPr lang="en-US" dirty="0" smtClean="0"/>
              <a:t> </a:t>
            </a:r>
            <a:endParaRPr lang="en-US" dirty="0"/>
          </a:p>
        </p:txBody>
      </p:sp>
    </p:spTree>
    <p:extLst>
      <p:ext uri="{BB962C8B-B14F-4D97-AF65-F5344CB8AC3E}">
        <p14:creationId xmlns:p14="http://schemas.microsoft.com/office/powerpoint/2010/main" val="30995181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Improvement requires Failing Forward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depends on the willingness of district to allow teachers to respond to a problem with an innovative solution</a:t>
            </a:r>
          </a:p>
          <a:p>
            <a:pPr marL="114300" indent="0">
              <a:buNone/>
            </a:pPr>
            <a:endParaRPr lang="en-US" dirty="0" smtClean="0"/>
          </a:p>
          <a:p>
            <a:r>
              <a:rPr lang="en-US" dirty="0" smtClean="0"/>
              <a:t>Solutions must be specific and tight</a:t>
            </a:r>
          </a:p>
          <a:p>
            <a:pPr marL="114300" indent="0">
              <a:buNone/>
            </a:pPr>
            <a:endParaRPr lang="en-US" dirty="0" smtClean="0"/>
          </a:p>
          <a:p>
            <a:r>
              <a:rPr lang="en-US" dirty="0" smtClean="0"/>
              <a:t>I am interested in TEPs becoming more mobile to accommodate this approach</a:t>
            </a:r>
          </a:p>
          <a:p>
            <a:pPr marL="114300" indent="0">
              <a:buNone/>
            </a:pPr>
            <a:endParaRPr lang="en-US" dirty="0" smtClean="0"/>
          </a:p>
          <a:p>
            <a:r>
              <a:rPr lang="en-US" dirty="0" smtClean="0"/>
              <a:t>Must be okay with the strategy not working</a:t>
            </a:r>
          </a:p>
          <a:p>
            <a:pPr marL="114300" indent="0">
              <a:buNone/>
            </a:pPr>
            <a:endParaRPr lang="en-US" dirty="0" smtClean="0"/>
          </a:p>
          <a:p>
            <a:r>
              <a:rPr lang="en-US" dirty="0" smtClean="0"/>
              <a:t>Think in terms of the innovation and subsequent intervention not being a heavy lift</a:t>
            </a:r>
            <a:endParaRPr lang="en-US" dirty="0"/>
          </a:p>
        </p:txBody>
      </p:sp>
    </p:spTree>
    <p:extLst>
      <p:ext uri="{BB962C8B-B14F-4D97-AF65-F5344CB8AC3E}">
        <p14:creationId xmlns:p14="http://schemas.microsoft.com/office/powerpoint/2010/main" val="2536473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arn(inVertical)">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1752600" y="2951771"/>
            <a:ext cx="5715000" cy="1569660"/>
          </a:xfrm>
          <a:prstGeom prst="rect">
            <a:avLst/>
          </a:prstGeom>
        </p:spPr>
        <p:txBody>
          <a:bodyPr wrap="square">
            <a:spAutoFit/>
          </a:bodyPr>
          <a:lstStyle/>
          <a:p>
            <a:r>
              <a:rPr lang="en-US" sz="2400" dirty="0" smtClean="0"/>
              <a:t>Jeff Bezos, who says that innovation requires being "</a:t>
            </a:r>
            <a:r>
              <a:rPr lang="en-US" sz="2400" dirty="0" smtClean="0">
                <a:hlinkClick r:id="rId2"/>
              </a:rPr>
              <a:t>willing to be misunderstood for long periods of time</a:t>
            </a:r>
            <a:r>
              <a:rPr lang="en-US" sz="2400" dirty="0" smtClean="0"/>
              <a:t>." </a:t>
            </a:r>
            <a:endParaRPr lang="en-US" sz="2400" dirty="0"/>
          </a:p>
        </p:txBody>
      </p:sp>
    </p:spTree>
    <p:extLst>
      <p:ext uri="{BB962C8B-B14F-4D97-AF65-F5344CB8AC3E}">
        <p14:creationId xmlns:p14="http://schemas.microsoft.com/office/powerpoint/2010/main" val="7156556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657600"/>
            <a:ext cx="8260672" cy="1039427"/>
          </a:xfrm>
        </p:spPr>
        <p:txBody>
          <a:bodyPr>
            <a:normAutofit/>
          </a:bodyPr>
          <a:lstStyle/>
          <a:p>
            <a:r>
              <a:rPr lang="en-US" dirty="0" smtClean="0">
                <a:hlinkClick r:id="rId2"/>
              </a:rPr>
              <a:t>Really Boring Teaching</a:t>
            </a:r>
            <a:endParaRPr lang="en-US" dirty="0"/>
          </a:p>
        </p:txBody>
      </p:sp>
      <p:sp>
        <p:nvSpPr>
          <p:cNvPr id="3" name="TextBox 2"/>
          <p:cNvSpPr txBox="1"/>
          <p:nvPr/>
        </p:nvSpPr>
        <p:spPr>
          <a:xfrm>
            <a:off x="533400" y="652508"/>
            <a:ext cx="7917552" cy="523220"/>
          </a:xfrm>
          <a:prstGeom prst="rect">
            <a:avLst/>
          </a:prstGeom>
          <a:noFill/>
        </p:spPr>
        <p:txBody>
          <a:bodyPr wrap="none" rtlCol="0">
            <a:spAutoFit/>
          </a:bodyPr>
          <a:lstStyle/>
          <a:p>
            <a:r>
              <a:rPr lang="en-US" sz="2800" dirty="0" smtClean="0"/>
              <a:t>How engaged are your students in learning?</a:t>
            </a:r>
            <a:endParaRPr lang="en-US" sz="2800" dirty="0"/>
          </a:p>
        </p:txBody>
      </p:sp>
      <p:sp>
        <p:nvSpPr>
          <p:cNvPr id="4" name="TextBox 3"/>
          <p:cNvSpPr txBox="1"/>
          <p:nvPr/>
        </p:nvSpPr>
        <p:spPr>
          <a:xfrm>
            <a:off x="1028728" y="2299317"/>
            <a:ext cx="6926896" cy="923330"/>
          </a:xfrm>
          <a:prstGeom prst="rect">
            <a:avLst/>
          </a:prstGeom>
          <a:noFill/>
        </p:spPr>
        <p:txBody>
          <a:bodyPr wrap="none" rtlCol="0">
            <a:spAutoFit/>
          </a:bodyPr>
          <a:lstStyle/>
          <a:p>
            <a:r>
              <a:rPr lang="en-US" dirty="0" smtClean="0"/>
              <a:t>Effective Instruction is our most pressing need</a:t>
            </a:r>
          </a:p>
          <a:p>
            <a:r>
              <a:rPr lang="en-US" dirty="0" smtClean="0"/>
              <a:t>Are you seeing your teachers’ instruction improve with time?</a:t>
            </a:r>
          </a:p>
          <a:p>
            <a:r>
              <a:rPr lang="en-US" dirty="0" smtClean="0"/>
              <a:t>After ensuring student safety, this is your top priority</a:t>
            </a:r>
            <a:endParaRPr lang="en-US" dirty="0"/>
          </a:p>
        </p:txBody>
      </p:sp>
    </p:spTree>
    <p:extLst>
      <p:ext uri="{BB962C8B-B14F-4D97-AF65-F5344CB8AC3E}">
        <p14:creationId xmlns:p14="http://schemas.microsoft.com/office/powerpoint/2010/main" val="40053105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a:t>
            </a:r>
            <a:endParaRPr lang="en-US" dirty="0"/>
          </a:p>
        </p:txBody>
      </p:sp>
      <p:sp>
        <p:nvSpPr>
          <p:cNvPr id="3" name="Content Placeholder 2"/>
          <p:cNvSpPr>
            <a:spLocks noGrp="1"/>
          </p:cNvSpPr>
          <p:nvPr>
            <p:ph idx="1"/>
          </p:nvPr>
        </p:nvSpPr>
        <p:spPr/>
        <p:txBody>
          <a:bodyPr/>
          <a:lstStyle/>
          <a:p>
            <a:r>
              <a:rPr lang="en-US" dirty="0" smtClean="0"/>
              <a:t>Your schools must be a place that generates knowledge and not a place that offers passive knowledge sharing</a:t>
            </a:r>
            <a:endParaRPr lang="en-US" dirty="0"/>
          </a:p>
        </p:txBody>
      </p:sp>
    </p:spTree>
    <p:extLst>
      <p:ext uri="{BB962C8B-B14F-4D97-AF65-F5344CB8AC3E}">
        <p14:creationId xmlns:p14="http://schemas.microsoft.com/office/powerpoint/2010/main" val="30569015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5 things the best districts are doing to become highly reliable</a:t>
            </a:r>
            <a:endParaRPr lang="en-US" dirty="0"/>
          </a:p>
        </p:txBody>
      </p:sp>
      <p:sp>
        <p:nvSpPr>
          <p:cNvPr id="3" name="Content Placeholder 2"/>
          <p:cNvSpPr>
            <a:spLocks noGrp="1"/>
          </p:cNvSpPr>
          <p:nvPr>
            <p:ph idx="1"/>
          </p:nvPr>
        </p:nvSpPr>
        <p:spPr/>
        <p:txBody>
          <a:bodyPr>
            <a:normAutofit fontScale="85000" lnSpcReduction="10000"/>
          </a:bodyPr>
          <a:lstStyle/>
          <a:p>
            <a:pPr marL="571500" indent="-457200">
              <a:buAutoNum type="arabicPeriod"/>
            </a:pPr>
            <a:r>
              <a:rPr lang="en-US" dirty="0" smtClean="0"/>
              <a:t>Guarantee challenging, engaging and intentional instruction</a:t>
            </a:r>
          </a:p>
          <a:p>
            <a:pPr marL="868680" lvl="1" indent="-457200">
              <a:buAutoNum type="arabicPeriod"/>
            </a:pPr>
            <a:r>
              <a:rPr lang="en-US" dirty="0" smtClean="0"/>
              <a:t>Teachers challenge students, develop positive relationships with them and </a:t>
            </a:r>
            <a:r>
              <a:rPr lang="en-US" u="sng" dirty="0" smtClean="0"/>
              <a:t>use research-based teaching strategies intentionally</a:t>
            </a:r>
          </a:p>
          <a:p>
            <a:pPr marL="571500" indent="-457200">
              <a:buAutoNum type="arabicPeriod"/>
            </a:pPr>
            <a:r>
              <a:rPr lang="en-US" dirty="0" smtClean="0"/>
              <a:t>Ensure curricular pathways to success</a:t>
            </a:r>
          </a:p>
          <a:p>
            <a:pPr marL="868680" lvl="1" indent="-457200">
              <a:buAutoNum type="arabicPeriod"/>
            </a:pPr>
            <a:r>
              <a:rPr lang="en-US" dirty="0" smtClean="0"/>
              <a:t>Guarantee that every student receives both challenging and </a:t>
            </a:r>
            <a:r>
              <a:rPr lang="en-US" u="sng" dirty="0" smtClean="0"/>
              <a:t>personalized</a:t>
            </a:r>
            <a:r>
              <a:rPr lang="en-US" dirty="0" smtClean="0"/>
              <a:t> learning experiences</a:t>
            </a:r>
          </a:p>
          <a:p>
            <a:pPr marL="571500" indent="-457200">
              <a:buAutoNum type="arabicPeriod"/>
            </a:pPr>
            <a:r>
              <a:rPr lang="en-US" dirty="0" smtClean="0"/>
              <a:t>Provide whole-child student supports</a:t>
            </a:r>
          </a:p>
          <a:p>
            <a:pPr marL="868680" lvl="1" indent="-457200">
              <a:buAutoNum type="arabicPeriod"/>
            </a:pPr>
            <a:r>
              <a:rPr lang="en-US" u="sng" dirty="0" smtClean="0"/>
              <a:t>Address the home environment, background knowledge, and motivation</a:t>
            </a:r>
          </a:p>
          <a:p>
            <a:pPr marL="571500" indent="-457200">
              <a:buAutoNum type="arabicPeriod"/>
            </a:pPr>
            <a:r>
              <a:rPr lang="en-US" dirty="0" smtClean="0"/>
              <a:t>Create high performance school cultures</a:t>
            </a:r>
          </a:p>
          <a:p>
            <a:pPr marL="868680" lvl="1" indent="-457200">
              <a:buAutoNum type="arabicPeriod"/>
            </a:pPr>
            <a:r>
              <a:rPr lang="en-US" dirty="0" smtClean="0"/>
              <a:t>Culture of high expectations for learning and behavior</a:t>
            </a:r>
          </a:p>
          <a:p>
            <a:pPr marL="571500" indent="-457200">
              <a:buAutoNum type="arabicPeriod"/>
            </a:pPr>
            <a:r>
              <a:rPr lang="en-US" dirty="0" smtClean="0"/>
              <a:t>Develop data-driven, high reliability district systems</a:t>
            </a:r>
          </a:p>
          <a:p>
            <a:pPr marL="868680" lvl="1" indent="-457200">
              <a:buAutoNum type="arabicPeriod"/>
            </a:pPr>
            <a:r>
              <a:rPr lang="en-US" u="sng" dirty="0" smtClean="0"/>
              <a:t>Data systems and processes </a:t>
            </a:r>
            <a:r>
              <a:rPr lang="en-US" dirty="0" smtClean="0"/>
              <a:t>ensure high quality learning experiences</a:t>
            </a:r>
            <a:endParaRPr lang="en-US" dirty="0"/>
          </a:p>
        </p:txBody>
      </p:sp>
    </p:spTree>
    <p:extLst>
      <p:ext uri="{BB962C8B-B14F-4D97-AF65-F5344CB8AC3E}">
        <p14:creationId xmlns:p14="http://schemas.microsoft.com/office/powerpoint/2010/main" val="58816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chemeClr val="accent1"/>
                                      </p:to>
                                    </p:animClr>
                                  </p:sub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chemeClr val="accent1"/>
                                      </p:to>
                                    </p:animClr>
                                  </p:sub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2" end="2"/>
                                            </p:txEl>
                                          </p:spTgt>
                                        </p:tgtEl>
                                        <p:attrNameLst>
                                          <p:attrName>ppt_c</p:attrName>
                                        </p:attrNameLst>
                                      </p:cBhvr>
                                      <p:to>
                                        <a:schemeClr val="accent1"/>
                                      </p:to>
                                    </p:animClr>
                                  </p:sub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3" end="3"/>
                                            </p:txEl>
                                          </p:spTgt>
                                        </p:tgtEl>
                                        <p:attrNameLst>
                                          <p:attrName>ppt_c</p:attrName>
                                        </p:attrNameLst>
                                      </p:cBhvr>
                                      <p:to>
                                        <a:schemeClr val="accent1"/>
                                      </p:to>
                                    </p:animClr>
                                  </p:sub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4" end="4"/>
                                            </p:txEl>
                                          </p:spTgt>
                                        </p:tgtEl>
                                        <p:attrNameLst>
                                          <p:attrName>ppt_c</p:attrName>
                                        </p:attrNameLst>
                                      </p:cBhvr>
                                      <p:to>
                                        <a:schemeClr val="accent1"/>
                                      </p:to>
                                    </p:animClr>
                                  </p:sub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5" end="5"/>
                                            </p:txEl>
                                          </p:spTgt>
                                        </p:tgtEl>
                                        <p:attrNameLst>
                                          <p:attrName>ppt_c</p:attrName>
                                        </p:attrNameLst>
                                      </p:cBhvr>
                                      <p:to>
                                        <a:schemeClr val="accent1"/>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6" end="6"/>
                                            </p:txEl>
                                          </p:spTgt>
                                        </p:tgtEl>
                                        <p:attrNameLst>
                                          <p:attrName>ppt_c</p:attrName>
                                        </p:attrNameLst>
                                      </p:cBhvr>
                                      <p:to>
                                        <a:schemeClr val="accent1"/>
                                      </p:to>
                                    </p:animClr>
                                  </p:subTnLst>
                                </p:cTn>
                              </p:par>
                              <p:par>
                                <p:cTn id="39" presetID="2" presetClass="entr" presetSubtype="4" fill="hold" grpId="0"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7" end="7"/>
                                            </p:txEl>
                                          </p:spTgt>
                                        </p:tgtEl>
                                        <p:attrNameLst>
                                          <p:attrName>ppt_c</p:attrName>
                                        </p:attrNameLst>
                                      </p:cBhvr>
                                      <p:to>
                                        <a:schemeClr val="accent1"/>
                                      </p:to>
                                    </p:animClr>
                                  </p:sub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8" end="8"/>
                                            </p:txEl>
                                          </p:spTgt>
                                        </p:tgtEl>
                                        <p:attrNameLst>
                                          <p:attrName>ppt_c</p:attrName>
                                        </p:attrNameLst>
                                      </p:cBhvr>
                                      <p:to>
                                        <a:schemeClr val="accent1"/>
                                      </p:to>
                                    </p:animClr>
                                  </p:subTnLst>
                                </p:cTn>
                              </p:par>
                              <p:par>
                                <p:cTn id="49" presetID="2" presetClass="entr" presetSubtype="4" fill="hold" grpId="0" nodeType="with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additive="base">
                                        <p:cTn id="5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9" end="9"/>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9" end="9"/>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You need to cultivate a “growth mindset”</a:t>
            </a:r>
            <a:endParaRPr lang="en-US" dirty="0"/>
          </a:p>
        </p:txBody>
      </p:sp>
      <p:sp>
        <p:nvSpPr>
          <p:cNvPr id="3" name="Content Placeholder 2"/>
          <p:cNvSpPr>
            <a:spLocks noGrp="1"/>
          </p:cNvSpPr>
          <p:nvPr>
            <p:ph idx="1"/>
          </p:nvPr>
        </p:nvSpPr>
        <p:spPr/>
        <p:txBody>
          <a:bodyPr/>
          <a:lstStyle/>
          <a:p>
            <a:pPr marL="114300" indent="0">
              <a:buNone/>
            </a:pPr>
            <a:r>
              <a:rPr lang="en-US" dirty="0" smtClean="0"/>
              <a:t> </a:t>
            </a:r>
            <a:r>
              <a:rPr lang="en-US" sz="3600" dirty="0" smtClean="0"/>
              <a:t>Carol Dweck calls a “growth mindset,” which is the view that intelligence is the malleable result of efforts, as opposed to a “fixed mindset,” or seeing intelligence as an immutable trait</a:t>
            </a:r>
            <a:endParaRPr lang="en-US" sz="3600" dirty="0"/>
          </a:p>
        </p:txBody>
      </p:sp>
    </p:spTree>
    <p:extLst>
      <p:ext uri="{BB962C8B-B14F-4D97-AF65-F5344CB8AC3E}">
        <p14:creationId xmlns:p14="http://schemas.microsoft.com/office/powerpoint/2010/main" val="1381185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District News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Finances</a:t>
            </a:r>
          </a:p>
          <a:p>
            <a:pPr lvl="1"/>
            <a:r>
              <a:rPr lang="en-US" dirty="0" smtClean="0"/>
              <a:t>As of today we cannot claim enough revenue to balance our budget</a:t>
            </a:r>
          </a:p>
          <a:p>
            <a:pPr lvl="1"/>
            <a:r>
              <a:rPr lang="en-US" dirty="0" smtClean="0"/>
              <a:t>Once dust settles at the end of April we will balance things</a:t>
            </a:r>
          </a:p>
          <a:p>
            <a:pPr lvl="1"/>
            <a:r>
              <a:rPr lang="en-US" dirty="0" smtClean="0"/>
              <a:t>Board will not use more than $1 million in fund balance</a:t>
            </a:r>
          </a:p>
          <a:p>
            <a:endParaRPr lang="en-US" dirty="0"/>
          </a:p>
          <a:p>
            <a:r>
              <a:rPr lang="en-US" dirty="0" smtClean="0"/>
              <a:t>Reporting on your improvement plans that are helping us meet our strategic plan</a:t>
            </a:r>
          </a:p>
          <a:p>
            <a:endParaRPr lang="en-US" dirty="0"/>
          </a:p>
          <a:p>
            <a:r>
              <a:rPr lang="en-US" dirty="0" smtClean="0"/>
              <a:t>New Assessments in FY15 will be an eye opener.  Kentucky’s proficiency rate dropped by 30% with their pilot- you need to have this conversation with your stakeholders- new standards and new assessments will be more challenging</a:t>
            </a:r>
          </a:p>
          <a:p>
            <a:endParaRPr lang="en-US" dirty="0"/>
          </a:p>
          <a:p>
            <a:endParaRPr lang="en-US" dirty="0"/>
          </a:p>
        </p:txBody>
      </p:sp>
    </p:spTree>
    <p:extLst>
      <p:ext uri="{BB962C8B-B14F-4D97-AF65-F5344CB8AC3E}">
        <p14:creationId xmlns:p14="http://schemas.microsoft.com/office/powerpoint/2010/main" val="355515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chemeClr val="accent1"/>
                                      </p:to>
                                    </p:animClr>
                                  </p:sub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chemeClr val="accent1"/>
                                      </p:to>
                                    </p:animClr>
                                  </p:sub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2" end="2"/>
                                            </p:txEl>
                                          </p:spTgt>
                                        </p:tgtEl>
                                        <p:attrNameLst>
                                          <p:attrName>ppt_c</p:attrName>
                                        </p:attrNameLst>
                                      </p:cBhvr>
                                      <p:to>
                                        <a:schemeClr val="accent1"/>
                                      </p:to>
                                    </p:animClr>
                                  </p:sub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3" end="3"/>
                                            </p:txEl>
                                          </p:spTgt>
                                        </p:tgtEl>
                                        <p:attrNameLst>
                                          <p:attrName>ppt_c</p:attrName>
                                        </p:attrNameLst>
                                      </p:cBhvr>
                                      <p:to>
                                        <a:schemeClr val="accent1"/>
                                      </p:to>
                                    </p:animClr>
                                  </p:sub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5" end="5"/>
                                            </p:txEl>
                                          </p:spTgt>
                                        </p:tgtEl>
                                        <p:attrNameLst>
                                          <p:attrName>ppt_c</p:attrName>
                                        </p:attrNameLst>
                                      </p:cBhvr>
                                      <p:to>
                                        <a:schemeClr val="accent1"/>
                                      </p:to>
                                    </p:animClr>
                                  </p:sub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7" end="7"/>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District News</a:t>
            </a:r>
            <a:endParaRPr lang="en-US" dirty="0"/>
          </a:p>
        </p:txBody>
      </p:sp>
      <p:sp>
        <p:nvSpPr>
          <p:cNvPr id="3" name="Content Placeholder 2"/>
          <p:cNvSpPr>
            <a:spLocks noGrp="1"/>
          </p:cNvSpPr>
          <p:nvPr>
            <p:ph idx="1"/>
          </p:nvPr>
        </p:nvSpPr>
        <p:spPr/>
        <p:txBody>
          <a:bodyPr>
            <a:normAutofit fontScale="92500"/>
          </a:bodyPr>
          <a:lstStyle/>
          <a:p>
            <a:r>
              <a:rPr lang="en-US" dirty="0" smtClean="0"/>
              <a:t>Proposal to have one early release day per month</a:t>
            </a:r>
          </a:p>
          <a:p>
            <a:pPr marL="114300" indent="0">
              <a:buNone/>
            </a:pPr>
            <a:r>
              <a:rPr lang="en-US" dirty="0" smtClean="0"/>
              <a:t>(introduced to board in April) I need your pros and cons/thoughts on this</a:t>
            </a:r>
          </a:p>
          <a:p>
            <a:pPr marL="114300" indent="0">
              <a:buNone/>
            </a:pPr>
            <a:endParaRPr lang="en-US" dirty="0"/>
          </a:p>
          <a:p>
            <a:r>
              <a:rPr lang="en-US" dirty="0" smtClean="0"/>
              <a:t>Soldotna Conversation and implications for the district</a:t>
            </a:r>
          </a:p>
          <a:p>
            <a:endParaRPr lang="en-US" dirty="0"/>
          </a:p>
          <a:p>
            <a:r>
              <a:rPr lang="en-US" dirty="0" smtClean="0"/>
              <a:t>Student learning and teacher and principal evaluation- we are trying hard to have control over 3 of the 4 items use to determine student learning</a:t>
            </a:r>
          </a:p>
          <a:p>
            <a:pPr marL="114300" indent="0">
              <a:buNone/>
            </a:pPr>
            <a:endParaRPr lang="en-US" dirty="0" smtClean="0"/>
          </a:p>
          <a:p>
            <a:r>
              <a:rPr lang="en-US" dirty="0" smtClean="0"/>
              <a:t>Negotiations-empty bathtub</a:t>
            </a:r>
          </a:p>
          <a:p>
            <a:pPr marL="114300" indent="0">
              <a:buNone/>
            </a:pPr>
            <a:endParaRPr lang="en-US" dirty="0"/>
          </a:p>
        </p:txBody>
      </p:sp>
    </p:spTree>
    <p:extLst>
      <p:ext uri="{BB962C8B-B14F-4D97-AF65-F5344CB8AC3E}">
        <p14:creationId xmlns:p14="http://schemas.microsoft.com/office/powerpoint/2010/main" val="19877026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Personnel</a:t>
            </a:r>
            <a:endParaRPr lang="en-US" dirty="0"/>
          </a:p>
        </p:txBody>
      </p:sp>
      <p:sp>
        <p:nvSpPr>
          <p:cNvPr id="3" name="Content Placeholder 2"/>
          <p:cNvSpPr>
            <a:spLocks noGrp="1"/>
          </p:cNvSpPr>
          <p:nvPr>
            <p:ph idx="1"/>
          </p:nvPr>
        </p:nvSpPr>
        <p:spPr/>
        <p:txBody>
          <a:bodyPr>
            <a:normAutofit lnSpcReduction="10000"/>
          </a:bodyPr>
          <a:lstStyle/>
          <a:p>
            <a:r>
              <a:rPr lang="en-US" dirty="0" smtClean="0"/>
              <a:t>Dr. </a:t>
            </a:r>
            <a:r>
              <a:rPr lang="en-US" smtClean="0"/>
              <a:t>Ellison </a:t>
            </a:r>
            <a:r>
              <a:rPr lang="en-US" dirty="0" smtClean="0"/>
              <a:t>is flying south</a:t>
            </a:r>
          </a:p>
          <a:p>
            <a:r>
              <a:rPr lang="en-US" dirty="0" smtClean="0"/>
              <a:t>Benny Abraham is flying further south</a:t>
            </a:r>
          </a:p>
          <a:p>
            <a:r>
              <a:rPr lang="en-US" dirty="0" smtClean="0"/>
              <a:t>Dave Larson is driving north</a:t>
            </a:r>
          </a:p>
          <a:p>
            <a:r>
              <a:rPr lang="en-US" dirty="0" smtClean="0"/>
              <a:t>Dr. Ermold is headed to the white house</a:t>
            </a:r>
          </a:p>
          <a:p>
            <a:r>
              <a:rPr lang="en-US" dirty="0" smtClean="0"/>
              <a:t>Melissa Linton is taking on a new position in the white house- job description to follow</a:t>
            </a:r>
          </a:p>
          <a:p>
            <a:endParaRPr lang="en-US" dirty="0"/>
          </a:p>
          <a:p>
            <a:r>
              <a:rPr lang="en-US" dirty="0" smtClean="0"/>
              <a:t>Don’t rush your hires- get the right people on your bus.  Build your staff with your site identity in mind.  You are the captain of your ship, hire the crew to help you climb the improvement ladder.</a:t>
            </a:r>
          </a:p>
          <a:p>
            <a:endParaRPr lang="en-US" dirty="0"/>
          </a:p>
        </p:txBody>
      </p:sp>
    </p:spTree>
    <p:extLst>
      <p:ext uri="{BB962C8B-B14F-4D97-AF65-F5344CB8AC3E}">
        <p14:creationId xmlns:p14="http://schemas.microsoft.com/office/powerpoint/2010/main" val="2804470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r>
              <a:rPr lang="en-US" dirty="0" smtClean="0"/>
              <a:t>Thanks for all that you are doing for our students</a:t>
            </a:r>
          </a:p>
          <a:p>
            <a:pPr marL="114300" indent="0">
              <a:buNone/>
            </a:pPr>
            <a:endParaRPr lang="en-US" dirty="0" smtClean="0"/>
          </a:p>
          <a:p>
            <a:r>
              <a:rPr lang="en-US" dirty="0" smtClean="0"/>
              <a:t>Please continue to expect the best.  After student safety, instruction must be your top priority- please do not have patience for Ferris Buller’s social studies class- confront the brutal facts.</a:t>
            </a:r>
          </a:p>
          <a:p>
            <a:pPr marL="114300" indent="0">
              <a:buNone/>
            </a:pPr>
            <a:endParaRPr lang="en-US" dirty="0" smtClean="0"/>
          </a:p>
          <a:p>
            <a:r>
              <a:rPr lang="en-US" dirty="0" smtClean="0"/>
              <a:t>Innovate</a:t>
            </a:r>
          </a:p>
          <a:p>
            <a:endParaRPr lang="en-US" dirty="0"/>
          </a:p>
        </p:txBody>
      </p:sp>
    </p:spTree>
    <p:extLst>
      <p:ext uri="{BB962C8B-B14F-4D97-AF65-F5344CB8AC3E}">
        <p14:creationId xmlns:p14="http://schemas.microsoft.com/office/powerpoint/2010/main" val="19591127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Presentation</a:t>
            </a:r>
            <a:endParaRPr lang="en-US" dirty="0"/>
          </a:p>
        </p:txBody>
      </p:sp>
      <p:sp>
        <p:nvSpPr>
          <p:cNvPr id="3" name="Content Placeholder 2"/>
          <p:cNvSpPr>
            <a:spLocks noGrp="1"/>
          </p:cNvSpPr>
          <p:nvPr>
            <p:ph idx="1"/>
          </p:nvPr>
        </p:nvSpPr>
        <p:spPr/>
        <p:txBody>
          <a:bodyPr/>
          <a:lstStyle/>
          <a:p>
            <a:r>
              <a:rPr lang="en-US" dirty="0" smtClean="0"/>
              <a:t>Continued </a:t>
            </a:r>
            <a:r>
              <a:rPr lang="en-US" dirty="0"/>
              <a:t>t</a:t>
            </a:r>
            <a:r>
              <a:rPr lang="en-US" dirty="0" smtClean="0"/>
              <a:t>houghts on becoming a high reliable organization</a:t>
            </a:r>
          </a:p>
          <a:p>
            <a:endParaRPr lang="en-US" dirty="0"/>
          </a:p>
          <a:p>
            <a:r>
              <a:rPr lang="en-US" dirty="0" smtClean="0"/>
              <a:t>Thoughts on instruction</a:t>
            </a:r>
          </a:p>
          <a:p>
            <a:endParaRPr lang="en-US" dirty="0" smtClean="0"/>
          </a:p>
          <a:p>
            <a:r>
              <a:rPr lang="en-US" dirty="0" smtClean="0"/>
              <a:t>District news</a:t>
            </a:r>
          </a:p>
          <a:p>
            <a:endParaRPr lang="en-US" dirty="0"/>
          </a:p>
        </p:txBody>
      </p:sp>
    </p:spTree>
    <p:extLst>
      <p:ext uri="{BB962C8B-B14F-4D97-AF65-F5344CB8AC3E}">
        <p14:creationId xmlns:p14="http://schemas.microsoft.com/office/powerpoint/2010/main" val="22440015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makes your school unique?</a:t>
            </a:r>
            <a:endParaRPr lang="en-US" dirty="0"/>
          </a:p>
        </p:txBody>
      </p:sp>
      <p:sp>
        <p:nvSpPr>
          <p:cNvPr id="3" name="Content Placeholder 2"/>
          <p:cNvSpPr>
            <a:spLocks noGrp="1"/>
          </p:cNvSpPr>
          <p:nvPr>
            <p:ph idx="1"/>
          </p:nvPr>
        </p:nvSpPr>
        <p:spPr/>
        <p:txBody>
          <a:bodyPr>
            <a:normAutofit/>
          </a:bodyPr>
          <a:lstStyle/>
          <a:p>
            <a:r>
              <a:rPr lang="en-US" dirty="0" smtClean="0"/>
              <a:t>Expectation that your school has its own identity</a:t>
            </a:r>
          </a:p>
          <a:p>
            <a:pPr marL="114300" indent="0">
              <a:buNone/>
            </a:pPr>
            <a:endParaRPr lang="en-US" dirty="0" smtClean="0"/>
          </a:p>
          <a:p>
            <a:r>
              <a:rPr lang="en-US" dirty="0" smtClean="0"/>
              <a:t>Identity need not be something over the top</a:t>
            </a:r>
          </a:p>
          <a:p>
            <a:pPr marL="114300" indent="0">
              <a:buNone/>
            </a:pPr>
            <a:endParaRPr lang="en-US" dirty="0" smtClean="0"/>
          </a:p>
          <a:p>
            <a:r>
              <a:rPr lang="en-US" dirty="0" smtClean="0"/>
              <a:t>Must be something or a combination of things that is readily identified</a:t>
            </a:r>
          </a:p>
          <a:p>
            <a:pPr marL="114300" indent="0">
              <a:buNone/>
            </a:pPr>
            <a:endParaRPr lang="en-US" dirty="0" smtClean="0"/>
          </a:p>
          <a:p>
            <a:r>
              <a:rPr lang="en-US" dirty="0" smtClean="0"/>
              <a:t>So why bother with being unique- isn’t that the district’s job?  Can’t we just say we are doing collaboration? Yes and No</a:t>
            </a:r>
          </a:p>
        </p:txBody>
      </p:sp>
    </p:spTree>
    <p:extLst>
      <p:ext uri="{BB962C8B-B14F-4D97-AF65-F5344CB8AC3E}">
        <p14:creationId xmlns:p14="http://schemas.microsoft.com/office/powerpoint/2010/main" val="266810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chemeClr val="accent1"/>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2" end="2"/>
                                            </p:txEl>
                                          </p:spTgt>
                                        </p:tgtEl>
                                        <p:attrNameLst>
                                          <p:attrName>ppt_c</p:attrName>
                                        </p:attrNameLst>
                                      </p:cBhvr>
                                      <p:to>
                                        <a:schemeClr val="accent1"/>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4" end="4"/>
                                            </p:txEl>
                                          </p:spTgt>
                                        </p:tgtEl>
                                        <p:attrNameLst>
                                          <p:attrName>ppt_c</p:attrName>
                                        </p:attrNameLst>
                                      </p:cBhvr>
                                      <p:to>
                                        <a:schemeClr val="accent1"/>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6" end="6"/>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have a site </a:t>
            </a:r>
            <a:r>
              <a:rPr lang="en-US" dirty="0" smtClean="0"/>
              <a:t>identity </a:t>
            </a:r>
            <a:r>
              <a:rPr lang="en-US" dirty="0"/>
              <a:t>?</a:t>
            </a:r>
            <a:br>
              <a:rPr lang="en-US" dirty="0"/>
            </a:br>
            <a:endParaRPr lang="en-US" dirty="0"/>
          </a:p>
        </p:txBody>
      </p:sp>
      <p:sp>
        <p:nvSpPr>
          <p:cNvPr id="3" name="Content Placeholder 2"/>
          <p:cNvSpPr>
            <a:spLocks noGrp="1"/>
          </p:cNvSpPr>
          <p:nvPr>
            <p:ph idx="1"/>
          </p:nvPr>
        </p:nvSpPr>
        <p:spPr/>
        <p:txBody>
          <a:bodyPr/>
          <a:lstStyle/>
          <a:p>
            <a:pPr lvl="1"/>
            <a:r>
              <a:rPr lang="en-US" dirty="0" smtClean="0"/>
              <a:t>Gives </a:t>
            </a:r>
            <a:r>
              <a:rPr lang="en-US" dirty="0"/>
              <a:t>your staff a sense of purpose, an identity- this is our thing, this is what makes Mountain View special </a:t>
            </a:r>
            <a:endParaRPr lang="en-US" dirty="0" smtClean="0"/>
          </a:p>
          <a:p>
            <a:pPr marL="411480" lvl="1" indent="0">
              <a:buNone/>
            </a:pPr>
            <a:endParaRPr lang="en-US" dirty="0" smtClean="0"/>
          </a:p>
          <a:p>
            <a:pPr marL="411480" lvl="1" indent="0">
              <a:buNone/>
            </a:pPr>
            <a:endParaRPr lang="en-US" dirty="0"/>
          </a:p>
          <a:p>
            <a:pPr lvl="1"/>
            <a:r>
              <a:rPr lang="en-US" dirty="0"/>
              <a:t>Enhances the </a:t>
            </a:r>
            <a:r>
              <a:rPr lang="en-US" u="sng" dirty="0"/>
              <a:t>collective motivation </a:t>
            </a:r>
            <a:r>
              <a:rPr lang="en-US" dirty="0"/>
              <a:t>of staff to strive for </a:t>
            </a:r>
            <a:r>
              <a:rPr lang="en-US" dirty="0" smtClean="0"/>
              <a:t>more</a:t>
            </a:r>
          </a:p>
          <a:p>
            <a:pPr lvl="1"/>
            <a:endParaRPr lang="en-US" dirty="0"/>
          </a:p>
          <a:p>
            <a:pPr marL="411480" lvl="1" indent="0">
              <a:buNone/>
            </a:pPr>
            <a:endParaRPr lang="en-US" dirty="0"/>
          </a:p>
          <a:p>
            <a:pPr lvl="1"/>
            <a:r>
              <a:rPr lang="en-US" dirty="0"/>
              <a:t>Takes advantage of staff’s strengths</a:t>
            </a:r>
          </a:p>
          <a:p>
            <a:endParaRPr lang="en-US" dirty="0"/>
          </a:p>
        </p:txBody>
      </p:sp>
    </p:spTree>
    <p:extLst>
      <p:ext uri="{BB962C8B-B14F-4D97-AF65-F5344CB8AC3E}">
        <p14:creationId xmlns:p14="http://schemas.microsoft.com/office/powerpoint/2010/main" val="27126016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Reliable organizations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Must have a balance of tightly coupled (standardization) with loosely coupled or site/classroom specific innovation.</a:t>
            </a:r>
          </a:p>
          <a:p>
            <a:pPr marL="114300" indent="0">
              <a:buNone/>
            </a:pPr>
            <a:endParaRPr lang="en-US" dirty="0" smtClean="0"/>
          </a:p>
          <a:p>
            <a:r>
              <a:rPr lang="en-US" dirty="0" smtClean="0"/>
              <a:t>If too tight, you suppress innovation.  If too loose, you do not get a cohesive (district level change)</a:t>
            </a:r>
          </a:p>
          <a:p>
            <a:endParaRPr lang="en-US" dirty="0"/>
          </a:p>
          <a:p>
            <a:r>
              <a:rPr lang="en-US" dirty="0" smtClean="0"/>
              <a:t>Must avoid the “egg carton school”</a:t>
            </a:r>
          </a:p>
          <a:p>
            <a:endParaRPr lang="en-US" dirty="0"/>
          </a:p>
          <a:p>
            <a:r>
              <a:rPr lang="en-US" dirty="0" smtClean="0"/>
              <a:t>Key to success is that you are mobile enough to implement innovation-can’t wait for the big fix. </a:t>
            </a:r>
          </a:p>
          <a:p>
            <a:endParaRPr lang="en-US" dirty="0"/>
          </a:p>
          <a:p>
            <a:r>
              <a:rPr lang="en-US" b="1" dirty="0" smtClean="0"/>
              <a:t>As principal, you need to guide the immediate (innovative) fix.</a:t>
            </a:r>
            <a:endParaRPr lang="en-US" b="1" dirty="0"/>
          </a:p>
        </p:txBody>
      </p:sp>
    </p:spTree>
    <p:extLst>
      <p:ext uri="{BB962C8B-B14F-4D97-AF65-F5344CB8AC3E}">
        <p14:creationId xmlns:p14="http://schemas.microsoft.com/office/powerpoint/2010/main" val="829925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Standardization and Innovation</a:t>
            </a:r>
            <a:endParaRPr lang="en-US" dirty="0"/>
          </a:p>
        </p:txBody>
      </p:sp>
      <p:sp>
        <p:nvSpPr>
          <p:cNvPr id="4" name="Rounded Rectangle 3"/>
          <p:cNvSpPr/>
          <p:nvPr/>
        </p:nvSpPr>
        <p:spPr>
          <a:xfrm>
            <a:off x="762000" y="2438400"/>
            <a:ext cx="3962400" cy="1371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District and Site Standardization</a:t>
            </a:r>
          </a:p>
          <a:p>
            <a:pPr algn="ctr"/>
            <a:r>
              <a:rPr lang="en-US" dirty="0" smtClean="0"/>
              <a:t>are routines that must be in place- these are your SOPs</a:t>
            </a:r>
            <a:endParaRPr lang="en-US" dirty="0"/>
          </a:p>
        </p:txBody>
      </p:sp>
      <p:sp>
        <p:nvSpPr>
          <p:cNvPr id="5" name="Oval 4"/>
          <p:cNvSpPr/>
          <p:nvPr/>
        </p:nvSpPr>
        <p:spPr>
          <a:xfrm>
            <a:off x="4724400" y="3886200"/>
            <a:ext cx="3352800" cy="2438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Innovation –site level changes to address issues when standard practice is not working</a:t>
            </a:r>
            <a:endParaRPr lang="en-US" dirty="0"/>
          </a:p>
        </p:txBody>
      </p:sp>
    </p:spTree>
    <p:extLst>
      <p:ext uri="{BB962C8B-B14F-4D97-AF65-F5344CB8AC3E}">
        <p14:creationId xmlns:p14="http://schemas.microsoft.com/office/powerpoint/2010/main" val="2756486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a:t>
            </a:r>
            <a:endParaRPr lang="en-US" dirty="0"/>
          </a:p>
        </p:txBody>
      </p:sp>
      <p:sp>
        <p:nvSpPr>
          <p:cNvPr id="3" name="Content Placeholder 2"/>
          <p:cNvSpPr>
            <a:spLocks noGrp="1"/>
          </p:cNvSpPr>
          <p:nvPr>
            <p:ph idx="1"/>
          </p:nvPr>
        </p:nvSpPr>
        <p:spPr>
          <a:xfrm>
            <a:off x="228600" y="1600200"/>
            <a:ext cx="8763000" cy="4419600"/>
          </a:xfrm>
        </p:spPr>
        <p:txBody>
          <a:bodyPr>
            <a:noAutofit/>
          </a:bodyPr>
          <a:lstStyle/>
          <a:p>
            <a:r>
              <a:rPr lang="en-US" sz="3200" dirty="0" smtClean="0"/>
              <a:t>Further, leaders can't just set the context and hope that innovation happens. Innovation is enough of an unnatural act in most companies (which were built to scale yesterday's business model, not discover tomorrow's) that it requires the day-by-day attention of the company's top leadership team or it simply won't stick. </a:t>
            </a:r>
          </a:p>
          <a:p>
            <a:pPr marL="114300" indent="0">
              <a:buNone/>
            </a:pPr>
            <a:r>
              <a:rPr lang="en-US" sz="3200" dirty="0" smtClean="0"/>
              <a:t>-Scott Anthony (Harvard Business Review) </a:t>
            </a:r>
            <a:endParaRPr lang="en-US" sz="3200" dirty="0"/>
          </a:p>
        </p:txBody>
      </p:sp>
    </p:spTree>
    <p:extLst>
      <p:ext uri="{BB962C8B-B14F-4D97-AF65-F5344CB8AC3E}">
        <p14:creationId xmlns:p14="http://schemas.microsoft.com/office/powerpoint/2010/main" val="19147618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Innovation at the school level</a:t>
            </a:r>
            <a:endParaRPr lang="en-US" dirty="0"/>
          </a:p>
        </p:txBody>
      </p:sp>
      <p:sp>
        <p:nvSpPr>
          <p:cNvPr id="3" name="Content Placeholder 2"/>
          <p:cNvSpPr>
            <a:spLocks noGrp="1"/>
          </p:cNvSpPr>
          <p:nvPr>
            <p:ph idx="1"/>
          </p:nvPr>
        </p:nvSpPr>
        <p:spPr/>
        <p:txBody>
          <a:bodyPr>
            <a:normAutofit fontScale="92500"/>
          </a:bodyPr>
          <a:lstStyle/>
          <a:p>
            <a:r>
              <a:rPr lang="en-US" dirty="0" smtClean="0"/>
              <a:t>Objective review and recognition that the standardized practice is not working.  Innovation is a response to early signs of student failure</a:t>
            </a:r>
          </a:p>
          <a:p>
            <a:r>
              <a:rPr lang="en-US" dirty="0" smtClean="0"/>
              <a:t>Utilization of the collaborative group (PLC)to identify the need for innovation.</a:t>
            </a:r>
          </a:p>
          <a:p>
            <a:r>
              <a:rPr lang="en-US" dirty="0" smtClean="0"/>
              <a:t>Group sets a strategy for responding to the challenge.  This strategy should have a tight improvement cycle.</a:t>
            </a:r>
          </a:p>
          <a:p>
            <a:r>
              <a:rPr lang="en-US" dirty="0" smtClean="0"/>
              <a:t>Example: students not completing work- school response is keep them in at recess- not making a difference.  Team sets a strategy to better analyze why this is a problem and then develops simple corrective actions to address the problem.</a:t>
            </a:r>
          </a:p>
          <a:p>
            <a:endParaRPr lang="en-US" dirty="0"/>
          </a:p>
        </p:txBody>
      </p:sp>
    </p:spTree>
    <p:extLst>
      <p:ext uri="{BB962C8B-B14F-4D97-AF65-F5344CB8AC3E}">
        <p14:creationId xmlns:p14="http://schemas.microsoft.com/office/powerpoint/2010/main" val="276469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chemeClr val="accent1"/>
                                      </p:to>
                                    </p:animClr>
                                  </p:sub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chemeClr val="accent1"/>
                                      </p:to>
                                    </p:animClr>
                                  </p:sub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2" end="2"/>
                                            </p:txEl>
                                          </p:spTgt>
                                        </p:tgtEl>
                                        <p:attrNameLst>
                                          <p:attrName>ppt_c</p:attrName>
                                        </p:attrNameLst>
                                      </p:cBhvr>
                                      <p:to>
                                        <a:schemeClr val="accent1"/>
                                      </p:to>
                                    </p:animClr>
                                  </p:sub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3" end="3"/>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Innovation using a Short Improvement Cycle</a:t>
            </a:r>
            <a:endParaRPr lang="en-US" dirty="0"/>
          </a:p>
        </p:txBody>
      </p:sp>
      <p:cxnSp>
        <p:nvCxnSpPr>
          <p:cNvPr id="5" name="Straight Arrow Connector 4"/>
          <p:cNvCxnSpPr/>
          <p:nvPr/>
        </p:nvCxnSpPr>
        <p:spPr>
          <a:xfrm>
            <a:off x="994299" y="2911876"/>
            <a:ext cx="98209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2019300" y="2487227"/>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Review what others are doing</a:t>
            </a:r>
            <a:endParaRPr lang="en-US" sz="1200" dirty="0"/>
          </a:p>
        </p:txBody>
      </p:sp>
      <p:sp>
        <p:nvSpPr>
          <p:cNvPr id="17" name="Rectangle 16"/>
          <p:cNvSpPr/>
          <p:nvPr/>
        </p:nvSpPr>
        <p:spPr>
          <a:xfrm>
            <a:off x="3966469" y="2454676"/>
            <a:ext cx="98246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Decide on program</a:t>
            </a:r>
            <a:endParaRPr lang="en-US" sz="1400" dirty="0"/>
          </a:p>
        </p:txBody>
      </p:sp>
      <p:sp>
        <p:nvSpPr>
          <p:cNvPr id="18" name="Rectangle 17"/>
          <p:cNvSpPr/>
          <p:nvPr/>
        </p:nvSpPr>
        <p:spPr>
          <a:xfrm>
            <a:off x="6007223" y="2487227"/>
            <a:ext cx="1003177"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Pilot the program</a:t>
            </a:r>
            <a:endParaRPr lang="en-US" sz="1400" dirty="0"/>
          </a:p>
        </p:txBody>
      </p:sp>
      <p:cxnSp>
        <p:nvCxnSpPr>
          <p:cNvPr id="20" name="Straight Arrow Connector 19"/>
          <p:cNvCxnSpPr/>
          <p:nvPr/>
        </p:nvCxnSpPr>
        <p:spPr>
          <a:xfrm>
            <a:off x="2937399" y="2972540"/>
            <a:ext cx="98209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4948931" y="2972540"/>
            <a:ext cx="98209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6934199" y="2972540"/>
            <a:ext cx="98209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7946254" y="2454676"/>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Adopt</a:t>
            </a:r>
            <a:endParaRPr lang="en-US" sz="1400" dirty="0"/>
          </a:p>
        </p:txBody>
      </p:sp>
      <p:sp>
        <p:nvSpPr>
          <p:cNvPr id="25" name="TextBox 24"/>
          <p:cNvSpPr txBox="1"/>
          <p:nvPr/>
        </p:nvSpPr>
        <p:spPr>
          <a:xfrm>
            <a:off x="1414139" y="1937266"/>
            <a:ext cx="5919186" cy="369332"/>
          </a:xfrm>
          <a:prstGeom prst="rect">
            <a:avLst/>
          </a:prstGeom>
          <a:noFill/>
        </p:spPr>
        <p:txBody>
          <a:bodyPr wrap="square" rtlCol="0">
            <a:spAutoFit/>
          </a:bodyPr>
          <a:lstStyle/>
          <a:p>
            <a:r>
              <a:rPr lang="en-US" dirty="0" smtClean="0"/>
              <a:t>Traditional Approach To Innovation- time intensive</a:t>
            </a:r>
            <a:endParaRPr lang="en-US" dirty="0"/>
          </a:p>
        </p:txBody>
      </p:sp>
      <p:sp>
        <p:nvSpPr>
          <p:cNvPr id="26" name="TextBox 25"/>
          <p:cNvSpPr txBox="1"/>
          <p:nvPr/>
        </p:nvSpPr>
        <p:spPr>
          <a:xfrm>
            <a:off x="5728869" y="4662256"/>
            <a:ext cx="2217385" cy="1077218"/>
          </a:xfrm>
          <a:prstGeom prst="rect">
            <a:avLst/>
          </a:prstGeom>
          <a:noFill/>
        </p:spPr>
        <p:txBody>
          <a:bodyPr wrap="square" rtlCol="0">
            <a:spAutoFit/>
          </a:bodyPr>
          <a:lstStyle/>
          <a:p>
            <a:r>
              <a:rPr lang="en-US" sz="1600" dirty="0" smtClean="0"/>
              <a:t>Best companies and industries are now using 90 day cycle times</a:t>
            </a:r>
            <a:endParaRPr lang="en-US" sz="1600" dirty="0"/>
          </a:p>
        </p:txBody>
      </p:sp>
      <p:sp>
        <p:nvSpPr>
          <p:cNvPr id="27" name="Rectangle 26"/>
          <p:cNvSpPr/>
          <p:nvPr/>
        </p:nvSpPr>
        <p:spPr>
          <a:xfrm>
            <a:off x="76200" y="2485008"/>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Identify  the problem</a:t>
            </a:r>
            <a:endParaRPr lang="en-US" sz="1400" dirty="0"/>
          </a:p>
        </p:txBody>
      </p:sp>
      <p:graphicFrame>
        <p:nvGraphicFramePr>
          <p:cNvPr id="33" name="Diagram 32"/>
          <p:cNvGraphicFramePr/>
          <p:nvPr>
            <p:extLst>
              <p:ext uri="{D42A27DB-BD31-4B8C-83A1-F6EECF244321}">
                <p14:modId xmlns:p14="http://schemas.microsoft.com/office/powerpoint/2010/main" val="2257620251"/>
              </p:ext>
            </p:extLst>
          </p:nvPr>
        </p:nvGraphicFramePr>
        <p:xfrm>
          <a:off x="685800" y="4186392"/>
          <a:ext cx="3877600" cy="27269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4" name="TextBox 33"/>
          <p:cNvSpPr txBox="1"/>
          <p:nvPr/>
        </p:nvSpPr>
        <p:spPr>
          <a:xfrm>
            <a:off x="152400" y="3817060"/>
            <a:ext cx="5919186" cy="369332"/>
          </a:xfrm>
          <a:prstGeom prst="rect">
            <a:avLst/>
          </a:prstGeom>
          <a:noFill/>
        </p:spPr>
        <p:txBody>
          <a:bodyPr wrap="square" rtlCol="0">
            <a:spAutoFit/>
          </a:bodyPr>
          <a:lstStyle/>
          <a:p>
            <a:r>
              <a:rPr lang="en-US" dirty="0" smtClean="0"/>
              <a:t>Newer Approach To Innovation- short cycle time </a:t>
            </a:r>
            <a:endParaRPr lang="en-US" dirty="0"/>
          </a:p>
        </p:txBody>
      </p:sp>
      <p:cxnSp>
        <p:nvCxnSpPr>
          <p:cNvPr id="4" name="Straight Connector 3"/>
          <p:cNvCxnSpPr/>
          <p:nvPr/>
        </p:nvCxnSpPr>
        <p:spPr>
          <a:xfrm flipV="1">
            <a:off x="76200" y="3657600"/>
            <a:ext cx="8991600" cy="7620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5064290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1164</TotalTime>
  <Words>1043</Words>
  <Application>Microsoft Office PowerPoint</Application>
  <PresentationFormat>On-screen Show (4:3)</PresentationFormat>
  <Paragraphs>127</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Apothecary</vt:lpstr>
      <vt:lpstr>    Innovation The key to high reliability </vt:lpstr>
      <vt:lpstr>Today’s Presentation</vt:lpstr>
      <vt:lpstr>What makes your school unique?</vt:lpstr>
      <vt:lpstr>Why have a site identity ? </vt:lpstr>
      <vt:lpstr>High Reliable organizations</vt:lpstr>
      <vt:lpstr>Standardization and Innovation</vt:lpstr>
      <vt:lpstr>innovation</vt:lpstr>
      <vt:lpstr>Innovation at the school level</vt:lpstr>
      <vt:lpstr>Innovation using a Short Improvement Cycle</vt:lpstr>
      <vt:lpstr>Improvement requires Failing Forward</vt:lpstr>
      <vt:lpstr>PowerPoint Presentation</vt:lpstr>
      <vt:lpstr>Really Boring Teaching</vt:lpstr>
      <vt:lpstr>INstruction</vt:lpstr>
      <vt:lpstr>5 things the best districts are doing to become highly reliable</vt:lpstr>
      <vt:lpstr>You need to cultivate a “growth mindset”</vt:lpstr>
      <vt:lpstr>District News</vt:lpstr>
      <vt:lpstr>District News</vt:lpstr>
      <vt:lpstr>Changing Personnel</vt:lpstr>
      <vt:lpstr>Thank You</vt:lpstr>
    </vt:vector>
  </TitlesOfParts>
  <Company>KPBSD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Atwater</dc:creator>
  <cp:lastModifiedBy>Debbie Tressler</cp:lastModifiedBy>
  <cp:revision>62</cp:revision>
  <dcterms:created xsi:type="dcterms:W3CDTF">2013-02-14T16:48:48Z</dcterms:created>
  <dcterms:modified xsi:type="dcterms:W3CDTF">2013-03-07T00:33:32Z</dcterms:modified>
</cp:coreProperties>
</file>