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1.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17"/>
  </p:notesMasterIdLst>
  <p:handoutMasterIdLst>
    <p:handoutMasterId r:id="rId18"/>
  </p:handoutMasterIdLst>
  <p:sldIdLst>
    <p:sldId id="277" r:id="rId3"/>
    <p:sldId id="288" r:id="rId4"/>
    <p:sldId id="265" r:id="rId5"/>
    <p:sldId id="278" r:id="rId6"/>
    <p:sldId id="279" r:id="rId7"/>
    <p:sldId id="280" r:id="rId8"/>
    <p:sldId id="281" r:id="rId9"/>
    <p:sldId id="282" r:id="rId10"/>
    <p:sldId id="271" r:id="rId11"/>
    <p:sldId id="264" r:id="rId12"/>
    <p:sldId id="286" r:id="rId13"/>
    <p:sldId id="289" r:id="rId14"/>
    <p:sldId id="287" r:id="rId15"/>
    <p:sldId id="275"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35B1"/>
    <a:srgbClr val="99CC00"/>
    <a:srgbClr val="DBDCDD"/>
    <a:srgbClr val="0099CC"/>
    <a:srgbClr val="CC5252"/>
    <a:srgbClr val="FCAA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85" autoAdjust="0"/>
    <p:restoredTop sz="59834" autoAdjust="0"/>
  </p:normalViewPr>
  <p:slideViewPr>
    <p:cSldViewPr snapToGrid="0">
      <p:cViewPr varScale="1">
        <p:scale>
          <a:sx n="69" d="100"/>
          <a:sy n="69" d="100"/>
        </p:scale>
        <p:origin x="1962" y="60"/>
      </p:cViewPr>
      <p:guideLst>
        <p:guide pos="3840"/>
        <p:guide orient="horz" pos="2160"/>
      </p:guideLst>
    </p:cSldViewPr>
  </p:slideViewPr>
  <p:notesTextViewPr>
    <p:cViewPr>
      <p:scale>
        <a:sx n="1" d="1"/>
        <a:sy n="1" d="1"/>
      </p:scale>
      <p:origin x="0" y="0"/>
    </p:cViewPr>
  </p:notesTextViewPr>
  <p:notesViewPr>
    <p:cSldViewPr snapToGrid="0">
      <p:cViewPr varScale="1">
        <p:scale>
          <a:sx n="55" d="100"/>
          <a:sy n="55" d="100"/>
        </p:scale>
        <p:origin x="285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my.kpbsd.k12.ak.us\shared\District%20Office\Finance\Staff%20Shared\Fund%20Balance%20Est\Fund%20Bal%20split%20unallocated%20FY12%20through%20FY19.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28244650048404857"/>
          <c:y val="0"/>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99910293352631"/>
          <c:y val="0.11240624308524587"/>
          <c:w val="0.800089706647369"/>
          <c:h val="0.76893579177314275"/>
        </c:manualLayout>
      </c:layout>
      <c:barChart>
        <c:barDir val="col"/>
        <c:grouping val="clustered"/>
        <c:varyColors val="0"/>
        <c:ser>
          <c:idx val="0"/>
          <c:order val="0"/>
          <c:tx>
            <c:strRef>
              <c:f>Sheet1!$B$1</c:f>
              <c:strCache>
                <c:ptCount val="1"/>
                <c:pt idx="0">
                  <c:v>FY19 Audited Actual</c:v>
                </c:pt>
              </c:strCache>
            </c:strRef>
          </c:tx>
          <c:spPr>
            <a:solidFill>
              <a:schemeClr val="bg2">
                <a:lumMod val="90000"/>
              </a:schemeClr>
            </a:solidFill>
            <a:ln>
              <a:no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3-77E4-4154-8E7E-093215F32433}"/>
              </c:ext>
            </c:extLst>
          </c:dPt>
          <c:cat>
            <c:strRef>
              <c:f>Sheet1!$A$2:$A$6</c:f>
              <c:strCache>
                <c:ptCount val="5"/>
                <c:pt idx="0">
                  <c:v>Nonspendable</c:v>
                </c:pt>
                <c:pt idx="1">
                  <c:v>Restricted</c:v>
                </c:pt>
                <c:pt idx="2">
                  <c:v>Committed</c:v>
                </c:pt>
                <c:pt idx="3">
                  <c:v>Assigned</c:v>
                </c:pt>
                <c:pt idx="4">
                  <c:v>Unassigned</c:v>
                </c:pt>
              </c:strCache>
            </c:strRef>
          </c:cat>
          <c:val>
            <c:numRef>
              <c:f>Sheet1!$B$2:$B$6</c:f>
              <c:numCache>
                <c:formatCode>#,##0</c:formatCode>
                <c:ptCount val="5"/>
                <c:pt idx="0">
                  <c:v>1932980</c:v>
                </c:pt>
                <c:pt idx="1">
                  <c:v>3267336</c:v>
                </c:pt>
                <c:pt idx="2">
                  <c:v>5584860</c:v>
                </c:pt>
                <c:pt idx="3">
                  <c:v>1626718</c:v>
                </c:pt>
                <c:pt idx="4">
                  <c:v>3929885</c:v>
                </c:pt>
              </c:numCache>
            </c:numRef>
          </c:val>
          <c:extLst>
            <c:ext xmlns:c16="http://schemas.microsoft.com/office/drawing/2014/chart" uri="{C3380CC4-5D6E-409C-BE32-E72D297353CC}">
              <c16:uniqueId val="{00000000-77E4-4154-8E7E-093215F32433}"/>
            </c:ext>
          </c:extLst>
        </c:ser>
        <c:dLbls>
          <c:showLegendKey val="0"/>
          <c:showVal val="0"/>
          <c:showCatName val="0"/>
          <c:showSerName val="0"/>
          <c:showPercent val="0"/>
          <c:showBubbleSize val="0"/>
        </c:dLbls>
        <c:gapWidth val="219"/>
        <c:overlap val="-27"/>
        <c:axId val="73650895"/>
        <c:axId val="73647983"/>
      </c:barChart>
      <c:catAx>
        <c:axId val="73650895"/>
        <c:scaling>
          <c:orientation val="minMax"/>
        </c:scaling>
        <c:delete val="1"/>
        <c:axPos val="b"/>
        <c:numFmt formatCode="General" sourceLinked="1"/>
        <c:majorTickMark val="none"/>
        <c:minorTickMark val="none"/>
        <c:tickLblPos val="nextTo"/>
        <c:crossAx val="73647983"/>
        <c:crosses val="autoZero"/>
        <c:auto val="1"/>
        <c:lblAlgn val="ctr"/>
        <c:lblOffset val="100"/>
        <c:noMultiLvlLbl val="0"/>
      </c:catAx>
      <c:valAx>
        <c:axId val="7364798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36508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FY19 Audited Actual </c:v>
                </c:pt>
              </c:strCache>
            </c:strRef>
          </c:tx>
          <c:spPr>
            <a:solidFill>
              <a:schemeClr val="bg2">
                <a:lumMod val="90000"/>
              </a:schemeClr>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3-3432-48A8-9E56-7C2FCEEDFB0D}"/>
              </c:ext>
            </c:extLst>
          </c:dPt>
          <c:cat>
            <c:strRef>
              <c:f>Sheet1!$A$2:$A$6</c:f>
              <c:strCache>
                <c:ptCount val="5"/>
                <c:pt idx="0">
                  <c:v>Nonspendable</c:v>
                </c:pt>
                <c:pt idx="1">
                  <c:v>Restricted</c:v>
                </c:pt>
                <c:pt idx="2">
                  <c:v>Committed</c:v>
                </c:pt>
                <c:pt idx="3">
                  <c:v>Assigned</c:v>
                </c:pt>
                <c:pt idx="4">
                  <c:v>Unassigned</c:v>
                </c:pt>
              </c:strCache>
            </c:strRef>
          </c:cat>
          <c:val>
            <c:numRef>
              <c:f>Sheet1!$B$2:$B$6</c:f>
              <c:numCache>
                <c:formatCode>#,##0</c:formatCode>
                <c:ptCount val="5"/>
                <c:pt idx="0">
                  <c:v>1932980</c:v>
                </c:pt>
                <c:pt idx="1">
                  <c:v>3267336</c:v>
                </c:pt>
                <c:pt idx="2">
                  <c:v>5584860</c:v>
                </c:pt>
                <c:pt idx="3">
                  <c:v>1626718</c:v>
                </c:pt>
                <c:pt idx="4">
                  <c:v>3929885</c:v>
                </c:pt>
              </c:numCache>
            </c:numRef>
          </c:val>
          <c:extLst>
            <c:ext xmlns:c16="http://schemas.microsoft.com/office/drawing/2014/chart" uri="{C3380CC4-5D6E-409C-BE32-E72D297353CC}">
              <c16:uniqueId val="{00000000-3432-48A8-9E56-7C2FCEEDFB0D}"/>
            </c:ext>
          </c:extLst>
        </c:ser>
        <c:dLbls>
          <c:showLegendKey val="0"/>
          <c:showVal val="0"/>
          <c:showCatName val="0"/>
          <c:showSerName val="0"/>
          <c:showPercent val="0"/>
          <c:showBubbleSize val="0"/>
        </c:dLbls>
        <c:gapWidth val="219"/>
        <c:overlap val="-27"/>
        <c:axId val="77743151"/>
        <c:axId val="77744399"/>
      </c:barChart>
      <c:catAx>
        <c:axId val="77743151"/>
        <c:scaling>
          <c:orientation val="minMax"/>
        </c:scaling>
        <c:delete val="1"/>
        <c:axPos val="b"/>
        <c:numFmt formatCode="General" sourceLinked="1"/>
        <c:majorTickMark val="none"/>
        <c:minorTickMark val="none"/>
        <c:tickLblPos val="nextTo"/>
        <c:crossAx val="77744399"/>
        <c:crosses val="autoZero"/>
        <c:auto val="1"/>
        <c:lblAlgn val="ctr"/>
        <c:lblOffset val="100"/>
        <c:noMultiLvlLbl val="0"/>
      </c:catAx>
      <c:valAx>
        <c:axId val="7774439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77431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FY19 Audited Actual</c:v>
                </c:pt>
              </c:strCache>
            </c:strRef>
          </c:tx>
          <c:spPr>
            <a:solidFill>
              <a:schemeClr val="bg2">
                <a:lumMod val="90000"/>
              </a:schemeClr>
            </a:solidFill>
            <a:ln>
              <a:noFill/>
            </a:ln>
            <a:effectLst/>
          </c:spPr>
          <c:invertIfNegative val="0"/>
          <c:dPt>
            <c:idx val="1"/>
            <c:invertIfNegative val="0"/>
            <c:bubble3D val="0"/>
            <c:spPr>
              <a:solidFill>
                <a:schemeClr val="bg2">
                  <a:lumMod val="90000"/>
                </a:schemeClr>
              </a:solidFill>
              <a:ln>
                <a:noFill/>
              </a:ln>
              <a:effectLst/>
            </c:spPr>
            <c:extLst>
              <c:ext xmlns:c16="http://schemas.microsoft.com/office/drawing/2014/chart" uri="{C3380CC4-5D6E-409C-BE32-E72D297353CC}">
                <c16:uniqueId val="{00000001-9D19-402B-8A5F-3685E45388DD}"/>
              </c:ext>
            </c:extLst>
          </c:dPt>
          <c:dPt>
            <c:idx val="2"/>
            <c:invertIfNegative val="0"/>
            <c:bubble3D val="0"/>
            <c:spPr>
              <a:solidFill>
                <a:schemeClr val="accent2"/>
              </a:solidFill>
              <a:ln>
                <a:solidFill>
                  <a:schemeClr val="accent2"/>
                </a:solidFill>
              </a:ln>
              <a:effectLst/>
            </c:spPr>
            <c:extLst>
              <c:ext xmlns:c16="http://schemas.microsoft.com/office/drawing/2014/chart" uri="{C3380CC4-5D6E-409C-BE32-E72D297353CC}">
                <c16:uniqueId val="{00000003-9D19-402B-8A5F-3685E45388DD}"/>
              </c:ext>
            </c:extLst>
          </c:dPt>
          <c:cat>
            <c:strRef>
              <c:f>Sheet1!$A$2:$A$6</c:f>
              <c:strCache>
                <c:ptCount val="5"/>
                <c:pt idx="0">
                  <c:v>Nonspendable</c:v>
                </c:pt>
                <c:pt idx="1">
                  <c:v>Restricted</c:v>
                </c:pt>
                <c:pt idx="2">
                  <c:v>Committed</c:v>
                </c:pt>
                <c:pt idx="3">
                  <c:v>Assigned</c:v>
                </c:pt>
                <c:pt idx="4">
                  <c:v>Unassigned</c:v>
                </c:pt>
              </c:strCache>
            </c:strRef>
          </c:cat>
          <c:val>
            <c:numRef>
              <c:f>Sheet1!$B$2:$B$6</c:f>
              <c:numCache>
                <c:formatCode>#,##0</c:formatCode>
                <c:ptCount val="5"/>
                <c:pt idx="0">
                  <c:v>1932980</c:v>
                </c:pt>
                <c:pt idx="1">
                  <c:v>3267336</c:v>
                </c:pt>
                <c:pt idx="2">
                  <c:v>5584860</c:v>
                </c:pt>
                <c:pt idx="3">
                  <c:v>1626718</c:v>
                </c:pt>
                <c:pt idx="4">
                  <c:v>3929885</c:v>
                </c:pt>
              </c:numCache>
            </c:numRef>
          </c:val>
          <c:extLst>
            <c:ext xmlns:c16="http://schemas.microsoft.com/office/drawing/2014/chart" uri="{C3380CC4-5D6E-409C-BE32-E72D297353CC}">
              <c16:uniqueId val="{00000002-9D19-402B-8A5F-3685E45388DD}"/>
            </c:ext>
          </c:extLst>
        </c:ser>
        <c:dLbls>
          <c:showLegendKey val="0"/>
          <c:showVal val="0"/>
          <c:showCatName val="0"/>
          <c:showSerName val="0"/>
          <c:showPercent val="0"/>
          <c:showBubbleSize val="0"/>
        </c:dLbls>
        <c:gapWidth val="219"/>
        <c:overlap val="-27"/>
        <c:axId val="77743151"/>
        <c:axId val="77744399"/>
      </c:barChart>
      <c:catAx>
        <c:axId val="77743151"/>
        <c:scaling>
          <c:orientation val="minMax"/>
        </c:scaling>
        <c:delete val="1"/>
        <c:axPos val="b"/>
        <c:numFmt formatCode="General" sourceLinked="1"/>
        <c:majorTickMark val="none"/>
        <c:minorTickMark val="none"/>
        <c:tickLblPos val="nextTo"/>
        <c:crossAx val="77744399"/>
        <c:crosses val="autoZero"/>
        <c:auto val="1"/>
        <c:lblAlgn val="ctr"/>
        <c:lblOffset val="100"/>
        <c:noMultiLvlLbl val="0"/>
      </c:catAx>
      <c:valAx>
        <c:axId val="7774439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77431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27549745386612029"/>
          <c:y val="7.0570767476544949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FY19 Audited Actual</c:v>
                </c:pt>
              </c:strCache>
            </c:strRef>
          </c:tx>
          <c:spPr>
            <a:solidFill>
              <a:schemeClr val="bg2">
                <a:lumMod val="75000"/>
              </a:schemeClr>
            </a:solidFill>
            <a:ln>
              <a:noFill/>
            </a:ln>
            <a:effectLst/>
          </c:spPr>
          <c:invertIfNegative val="0"/>
          <c:dPt>
            <c:idx val="1"/>
            <c:invertIfNegative val="0"/>
            <c:bubble3D val="0"/>
            <c:spPr>
              <a:solidFill>
                <a:schemeClr val="bg2">
                  <a:lumMod val="75000"/>
                </a:schemeClr>
              </a:solidFill>
              <a:ln>
                <a:noFill/>
              </a:ln>
              <a:effectLst/>
            </c:spPr>
            <c:extLst>
              <c:ext xmlns:c16="http://schemas.microsoft.com/office/drawing/2014/chart" uri="{C3380CC4-5D6E-409C-BE32-E72D297353CC}">
                <c16:uniqueId val="{00000001-0ADB-424C-8EAB-D58BB1F563CE}"/>
              </c:ext>
            </c:extLst>
          </c:dPt>
          <c:dPt>
            <c:idx val="3"/>
            <c:invertIfNegative val="0"/>
            <c:bubble3D val="0"/>
            <c:spPr>
              <a:solidFill>
                <a:schemeClr val="accent2"/>
              </a:solidFill>
              <a:ln>
                <a:noFill/>
              </a:ln>
              <a:effectLst/>
            </c:spPr>
            <c:extLst>
              <c:ext xmlns:c16="http://schemas.microsoft.com/office/drawing/2014/chart" uri="{C3380CC4-5D6E-409C-BE32-E72D297353CC}">
                <c16:uniqueId val="{00000004-0ADB-424C-8EAB-D58BB1F563CE}"/>
              </c:ext>
            </c:extLst>
          </c:dPt>
          <c:cat>
            <c:strRef>
              <c:f>Sheet1!$A$2:$A$6</c:f>
              <c:strCache>
                <c:ptCount val="5"/>
                <c:pt idx="0">
                  <c:v>Nonspendable</c:v>
                </c:pt>
                <c:pt idx="1">
                  <c:v>Restricted</c:v>
                </c:pt>
                <c:pt idx="2">
                  <c:v>Committed</c:v>
                </c:pt>
                <c:pt idx="3">
                  <c:v>Assigned</c:v>
                </c:pt>
                <c:pt idx="4">
                  <c:v>Unassigned</c:v>
                </c:pt>
              </c:strCache>
            </c:strRef>
          </c:cat>
          <c:val>
            <c:numRef>
              <c:f>Sheet1!$B$2:$B$6</c:f>
              <c:numCache>
                <c:formatCode>#,##0</c:formatCode>
                <c:ptCount val="5"/>
                <c:pt idx="0">
                  <c:v>1932980</c:v>
                </c:pt>
                <c:pt idx="1">
                  <c:v>3267336</c:v>
                </c:pt>
                <c:pt idx="2">
                  <c:v>5584860</c:v>
                </c:pt>
                <c:pt idx="3">
                  <c:v>1626718</c:v>
                </c:pt>
                <c:pt idx="4">
                  <c:v>3929885</c:v>
                </c:pt>
              </c:numCache>
            </c:numRef>
          </c:val>
          <c:extLst>
            <c:ext xmlns:c16="http://schemas.microsoft.com/office/drawing/2014/chart" uri="{C3380CC4-5D6E-409C-BE32-E72D297353CC}">
              <c16:uniqueId val="{00000002-0ADB-424C-8EAB-D58BB1F563CE}"/>
            </c:ext>
          </c:extLst>
        </c:ser>
        <c:dLbls>
          <c:showLegendKey val="0"/>
          <c:showVal val="0"/>
          <c:showCatName val="0"/>
          <c:showSerName val="0"/>
          <c:showPercent val="0"/>
          <c:showBubbleSize val="0"/>
        </c:dLbls>
        <c:gapWidth val="219"/>
        <c:overlap val="-27"/>
        <c:axId val="77743151"/>
        <c:axId val="77744399"/>
      </c:barChart>
      <c:catAx>
        <c:axId val="77743151"/>
        <c:scaling>
          <c:orientation val="minMax"/>
        </c:scaling>
        <c:delete val="1"/>
        <c:axPos val="b"/>
        <c:numFmt formatCode="General" sourceLinked="1"/>
        <c:majorTickMark val="none"/>
        <c:minorTickMark val="none"/>
        <c:tickLblPos val="nextTo"/>
        <c:crossAx val="77744399"/>
        <c:crosses val="autoZero"/>
        <c:auto val="1"/>
        <c:lblAlgn val="ctr"/>
        <c:lblOffset val="100"/>
        <c:noMultiLvlLbl val="0"/>
      </c:catAx>
      <c:valAx>
        <c:axId val="7774439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77431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3907699373248195"/>
          <c:y val="0.17592926095406264"/>
          <c:w val="0.83924774267722868"/>
          <c:h val="0.66334526526980997"/>
        </c:manualLayout>
      </c:layout>
      <c:barChart>
        <c:barDir val="col"/>
        <c:grouping val="clustered"/>
        <c:varyColors val="0"/>
        <c:ser>
          <c:idx val="0"/>
          <c:order val="0"/>
          <c:tx>
            <c:strRef>
              <c:f>Sheet1!$B$1</c:f>
              <c:strCache>
                <c:ptCount val="1"/>
                <c:pt idx="0">
                  <c:v>FY19 Audited Actual</c:v>
                </c:pt>
              </c:strCache>
            </c:strRef>
          </c:tx>
          <c:spPr>
            <a:solidFill>
              <a:schemeClr val="bg2">
                <a:lumMod val="75000"/>
              </a:schemeClr>
            </a:solidFill>
            <a:ln>
              <a:noFill/>
            </a:ln>
            <a:effectLst/>
          </c:spPr>
          <c:invertIfNegative val="0"/>
          <c:dPt>
            <c:idx val="1"/>
            <c:invertIfNegative val="0"/>
            <c:bubble3D val="0"/>
            <c:spPr>
              <a:solidFill>
                <a:schemeClr val="bg2">
                  <a:lumMod val="75000"/>
                </a:schemeClr>
              </a:solidFill>
              <a:ln>
                <a:noFill/>
              </a:ln>
              <a:effectLst/>
            </c:spPr>
            <c:extLst>
              <c:ext xmlns:c16="http://schemas.microsoft.com/office/drawing/2014/chart" uri="{C3380CC4-5D6E-409C-BE32-E72D297353CC}">
                <c16:uniqueId val="{00000001-9FAB-44AC-9D5D-13EE93A102F5}"/>
              </c:ext>
            </c:extLst>
          </c:dPt>
          <c:dPt>
            <c:idx val="4"/>
            <c:invertIfNegative val="0"/>
            <c:bubble3D val="0"/>
            <c:spPr>
              <a:solidFill>
                <a:schemeClr val="accent2"/>
              </a:solidFill>
              <a:ln>
                <a:noFill/>
              </a:ln>
              <a:effectLst/>
            </c:spPr>
            <c:extLst>
              <c:ext xmlns:c16="http://schemas.microsoft.com/office/drawing/2014/chart" uri="{C3380CC4-5D6E-409C-BE32-E72D297353CC}">
                <c16:uniqueId val="{00000003-9FAB-44AC-9D5D-13EE93A102F5}"/>
              </c:ext>
            </c:extLst>
          </c:dPt>
          <c:cat>
            <c:strRef>
              <c:f>Sheet1!$A$2:$A$6</c:f>
              <c:strCache>
                <c:ptCount val="5"/>
                <c:pt idx="0">
                  <c:v>Nonspendable</c:v>
                </c:pt>
                <c:pt idx="1">
                  <c:v>Restricted</c:v>
                </c:pt>
                <c:pt idx="2">
                  <c:v>Committed</c:v>
                </c:pt>
                <c:pt idx="3">
                  <c:v>Assigned</c:v>
                </c:pt>
                <c:pt idx="4">
                  <c:v>Unassigned</c:v>
                </c:pt>
              </c:strCache>
            </c:strRef>
          </c:cat>
          <c:val>
            <c:numRef>
              <c:f>Sheet1!$B$2:$B$6</c:f>
              <c:numCache>
                <c:formatCode>#,##0</c:formatCode>
                <c:ptCount val="5"/>
                <c:pt idx="0">
                  <c:v>1932980</c:v>
                </c:pt>
                <c:pt idx="1">
                  <c:v>3267336</c:v>
                </c:pt>
                <c:pt idx="2">
                  <c:v>5584860</c:v>
                </c:pt>
                <c:pt idx="3">
                  <c:v>1626718</c:v>
                </c:pt>
                <c:pt idx="4">
                  <c:v>3929885</c:v>
                </c:pt>
              </c:numCache>
            </c:numRef>
          </c:val>
          <c:extLst>
            <c:ext xmlns:c16="http://schemas.microsoft.com/office/drawing/2014/chart" uri="{C3380CC4-5D6E-409C-BE32-E72D297353CC}">
              <c16:uniqueId val="{00000002-9FAB-44AC-9D5D-13EE93A102F5}"/>
            </c:ext>
          </c:extLst>
        </c:ser>
        <c:dLbls>
          <c:showLegendKey val="0"/>
          <c:showVal val="0"/>
          <c:showCatName val="0"/>
          <c:showSerName val="0"/>
          <c:showPercent val="0"/>
          <c:showBubbleSize val="0"/>
        </c:dLbls>
        <c:gapWidth val="219"/>
        <c:overlap val="-27"/>
        <c:axId val="77743151"/>
        <c:axId val="77744399"/>
      </c:barChart>
      <c:catAx>
        <c:axId val="77743151"/>
        <c:scaling>
          <c:orientation val="minMax"/>
        </c:scaling>
        <c:delete val="1"/>
        <c:axPos val="b"/>
        <c:numFmt formatCode="General" sourceLinked="1"/>
        <c:majorTickMark val="none"/>
        <c:minorTickMark val="none"/>
        <c:tickLblPos val="nextTo"/>
        <c:crossAx val="77744399"/>
        <c:crosses val="autoZero"/>
        <c:auto val="1"/>
        <c:lblAlgn val="ctr"/>
        <c:lblOffset val="100"/>
        <c:noMultiLvlLbl val="0"/>
      </c:catAx>
      <c:valAx>
        <c:axId val="7774439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77431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2"/>
          <c:order val="0"/>
          <c:tx>
            <c:strRef>
              <c:f>'Sheet1 (2)'!$A$43</c:f>
              <c:strCache>
                <c:ptCount val="1"/>
                <c:pt idx="0">
                  <c:v>Committed</c:v>
                </c:pt>
              </c:strCache>
            </c:strRef>
          </c:tx>
          <c:spPr>
            <a:solidFill>
              <a:schemeClr val="accent3"/>
            </a:solidFill>
            <a:ln>
              <a:noFill/>
            </a:ln>
            <a:effectLst/>
          </c:spPr>
          <c:invertIfNegative val="0"/>
          <c:cat>
            <c:strRef>
              <c:f>'Sheet1 (2)'!$B$40:$I$40</c:f>
              <c:strCache>
                <c:ptCount val="8"/>
                <c:pt idx="0">
                  <c:v>FY12 Actual </c:v>
                </c:pt>
                <c:pt idx="1">
                  <c:v>FY13 Actual </c:v>
                </c:pt>
                <c:pt idx="2">
                  <c:v>FY14 Actual </c:v>
                </c:pt>
                <c:pt idx="3">
                  <c:v>FY15 Actual </c:v>
                </c:pt>
                <c:pt idx="4">
                  <c:v>FY16 Actual </c:v>
                </c:pt>
                <c:pt idx="5">
                  <c:v>FY17 Actual </c:v>
                </c:pt>
                <c:pt idx="6">
                  <c:v>FY18 Actual </c:v>
                </c:pt>
                <c:pt idx="7">
                  <c:v>FY19 Actual </c:v>
                </c:pt>
              </c:strCache>
            </c:strRef>
          </c:cat>
          <c:val>
            <c:numRef>
              <c:f>'Sheet1 (2)'!$B$43:$I$43</c:f>
              <c:numCache>
                <c:formatCode>_(* #,##0_);_(* \(#,##0\);_(* "-"_);_(@_)</c:formatCode>
                <c:ptCount val="8"/>
                <c:pt idx="0">
                  <c:v>0</c:v>
                </c:pt>
                <c:pt idx="1">
                  <c:v>0</c:v>
                </c:pt>
                <c:pt idx="2">
                  <c:v>0</c:v>
                </c:pt>
                <c:pt idx="3">
                  <c:v>0</c:v>
                </c:pt>
                <c:pt idx="4">
                  <c:v>4200580</c:v>
                </c:pt>
                <c:pt idx="5">
                  <c:v>4157085</c:v>
                </c:pt>
                <c:pt idx="6">
                  <c:v>4289271</c:v>
                </c:pt>
                <c:pt idx="7">
                  <c:v>5584860</c:v>
                </c:pt>
              </c:numCache>
            </c:numRef>
          </c:val>
          <c:extLst>
            <c:ext xmlns:c16="http://schemas.microsoft.com/office/drawing/2014/chart" uri="{C3380CC4-5D6E-409C-BE32-E72D297353CC}">
              <c16:uniqueId val="{00000000-3356-43AA-B6B0-845D27D456CE}"/>
            </c:ext>
          </c:extLst>
        </c:ser>
        <c:ser>
          <c:idx val="4"/>
          <c:order val="1"/>
          <c:tx>
            <c:strRef>
              <c:f>'Sheet1 (2)'!$A$45</c:f>
              <c:strCache>
                <c:ptCount val="1"/>
                <c:pt idx="0">
                  <c:v>Unassigned</c:v>
                </c:pt>
              </c:strCache>
            </c:strRef>
          </c:tx>
          <c:spPr>
            <a:solidFill>
              <a:schemeClr val="accent5"/>
            </a:solidFill>
            <a:ln>
              <a:noFill/>
            </a:ln>
            <a:effectLst/>
          </c:spPr>
          <c:invertIfNegative val="0"/>
          <c:cat>
            <c:strRef>
              <c:f>'Sheet1 (2)'!$B$40:$I$40</c:f>
              <c:strCache>
                <c:ptCount val="8"/>
                <c:pt idx="0">
                  <c:v>FY12 Actual </c:v>
                </c:pt>
                <c:pt idx="1">
                  <c:v>FY13 Actual </c:v>
                </c:pt>
                <c:pt idx="2">
                  <c:v>FY14 Actual </c:v>
                </c:pt>
                <c:pt idx="3">
                  <c:v>FY15 Actual </c:v>
                </c:pt>
                <c:pt idx="4">
                  <c:v>FY16 Actual </c:v>
                </c:pt>
                <c:pt idx="5">
                  <c:v>FY17 Actual </c:v>
                </c:pt>
                <c:pt idx="6">
                  <c:v>FY18 Actual </c:v>
                </c:pt>
                <c:pt idx="7">
                  <c:v>FY19 Actual </c:v>
                </c:pt>
              </c:strCache>
            </c:strRef>
          </c:cat>
          <c:val>
            <c:numRef>
              <c:f>'Sheet1 (2)'!$B$45:$I$45</c:f>
              <c:numCache>
                <c:formatCode>_(* #,##0_);_(* \(#,##0\);_(* "-"_);_(@_)</c:formatCode>
                <c:ptCount val="8"/>
                <c:pt idx="0">
                  <c:v>6808518</c:v>
                </c:pt>
                <c:pt idx="1">
                  <c:v>6290517</c:v>
                </c:pt>
                <c:pt idx="2">
                  <c:v>6116952</c:v>
                </c:pt>
                <c:pt idx="3">
                  <c:v>7897978</c:v>
                </c:pt>
                <c:pt idx="4">
                  <c:v>2671214</c:v>
                </c:pt>
                <c:pt idx="5">
                  <c:v>3954326</c:v>
                </c:pt>
                <c:pt idx="6">
                  <c:v>1671218</c:v>
                </c:pt>
                <c:pt idx="7">
                  <c:v>3929885</c:v>
                </c:pt>
              </c:numCache>
            </c:numRef>
          </c:val>
          <c:extLst>
            <c:ext xmlns:c16="http://schemas.microsoft.com/office/drawing/2014/chart" uri="{C3380CC4-5D6E-409C-BE32-E72D297353CC}">
              <c16:uniqueId val="{00000001-3356-43AA-B6B0-845D27D456CE}"/>
            </c:ext>
          </c:extLst>
        </c:ser>
        <c:ser>
          <c:idx val="3"/>
          <c:order val="2"/>
          <c:tx>
            <c:strRef>
              <c:f>'Sheet1 (2)'!$A$44</c:f>
              <c:strCache>
                <c:ptCount val="1"/>
                <c:pt idx="0">
                  <c:v>Assigned</c:v>
                </c:pt>
              </c:strCache>
            </c:strRef>
          </c:tx>
          <c:spPr>
            <a:solidFill>
              <a:schemeClr val="accent4"/>
            </a:solidFill>
            <a:ln>
              <a:noFill/>
            </a:ln>
            <a:effectLst/>
          </c:spPr>
          <c:invertIfNegative val="0"/>
          <c:cat>
            <c:strRef>
              <c:f>'Sheet1 (2)'!$B$40:$I$40</c:f>
              <c:strCache>
                <c:ptCount val="8"/>
                <c:pt idx="0">
                  <c:v>FY12 Actual </c:v>
                </c:pt>
                <c:pt idx="1">
                  <c:v>FY13 Actual </c:v>
                </c:pt>
                <c:pt idx="2">
                  <c:v>FY14 Actual </c:v>
                </c:pt>
                <c:pt idx="3">
                  <c:v>FY15 Actual </c:v>
                </c:pt>
                <c:pt idx="4">
                  <c:v>FY16 Actual </c:v>
                </c:pt>
                <c:pt idx="5">
                  <c:v>FY17 Actual </c:v>
                </c:pt>
                <c:pt idx="6">
                  <c:v>FY18 Actual </c:v>
                </c:pt>
                <c:pt idx="7">
                  <c:v>FY19 Actual </c:v>
                </c:pt>
              </c:strCache>
            </c:strRef>
          </c:cat>
          <c:val>
            <c:numRef>
              <c:f>'Sheet1 (2)'!$B$44:$I$44</c:f>
              <c:numCache>
                <c:formatCode>_(* #,##0_);_(* \(#,##0\);_(* "-"_);_(@_)</c:formatCode>
                <c:ptCount val="8"/>
                <c:pt idx="0">
                  <c:v>9947905</c:v>
                </c:pt>
                <c:pt idx="1">
                  <c:v>9574744</c:v>
                </c:pt>
                <c:pt idx="2">
                  <c:v>8120850</c:v>
                </c:pt>
                <c:pt idx="3">
                  <c:v>5655347</c:v>
                </c:pt>
                <c:pt idx="4">
                  <c:v>3625958</c:v>
                </c:pt>
                <c:pt idx="5">
                  <c:v>1618721</c:v>
                </c:pt>
                <c:pt idx="6">
                  <c:v>2802979</c:v>
                </c:pt>
                <c:pt idx="7">
                  <c:v>1626718</c:v>
                </c:pt>
              </c:numCache>
            </c:numRef>
          </c:val>
          <c:extLst>
            <c:ext xmlns:c16="http://schemas.microsoft.com/office/drawing/2014/chart" uri="{C3380CC4-5D6E-409C-BE32-E72D297353CC}">
              <c16:uniqueId val="{00000002-3356-43AA-B6B0-845D27D456CE}"/>
            </c:ext>
          </c:extLst>
        </c:ser>
        <c:ser>
          <c:idx val="1"/>
          <c:order val="3"/>
          <c:tx>
            <c:strRef>
              <c:f>'Sheet1 (2)'!$A$42</c:f>
              <c:strCache>
                <c:ptCount val="1"/>
                <c:pt idx="0">
                  <c:v>Restricted</c:v>
                </c:pt>
              </c:strCache>
            </c:strRef>
          </c:tx>
          <c:spPr>
            <a:solidFill>
              <a:schemeClr val="accent2"/>
            </a:solidFill>
            <a:ln>
              <a:noFill/>
            </a:ln>
            <a:effectLst/>
          </c:spPr>
          <c:invertIfNegative val="0"/>
          <c:cat>
            <c:strRef>
              <c:f>'Sheet1 (2)'!$B$40:$I$40</c:f>
              <c:strCache>
                <c:ptCount val="8"/>
                <c:pt idx="0">
                  <c:v>FY12 Actual </c:v>
                </c:pt>
                <c:pt idx="1">
                  <c:v>FY13 Actual </c:v>
                </c:pt>
                <c:pt idx="2">
                  <c:v>FY14 Actual </c:v>
                </c:pt>
                <c:pt idx="3">
                  <c:v>FY15 Actual </c:v>
                </c:pt>
                <c:pt idx="4">
                  <c:v>FY16 Actual </c:v>
                </c:pt>
                <c:pt idx="5">
                  <c:v>FY17 Actual </c:v>
                </c:pt>
                <c:pt idx="6">
                  <c:v>FY18 Actual </c:v>
                </c:pt>
                <c:pt idx="7">
                  <c:v>FY19 Actual </c:v>
                </c:pt>
              </c:strCache>
            </c:strRef>
          </c:cat>
          <c:val>
            <c:numRef>
              <c:f>'Sheet1 (2)'!$B$42:$I$42</c:f>
              <c:numCache>
                <c:formatCode>_(* #,##0_);_(* \(#,##0\);_(* "-"_);_(@_)</c:formatCode>
                <c:ptCount val="8"/>
                <c:pt idx="0">
                  <c:v>1629245</c:v>
                </c:pt>
                <c:pt idx="1">
                  <c:v>2042326</c:v>
                </c:pt>
                <c:pt idx="2">
                  <c:v>2471131</c:v>
                </c:pt>
                <c:pt idx="3">
                  <c:v>2988996</c:v>
                </c:pt>
                <c:pt idx="4">
                  <c:v>3307934</c:v>
                </c:pt>
                <c:pt idx="5">
                  <c:v>2612510</c:v>
                </c:pt>
                <c:pt idx="6">
                  <c:v>3361630</c:v>
                </c:pt>
                <c:pt idx="7">
                  <c:v>3267336</c:v>
                </c:pt>
              </c:numCache>
            </c:numRef>
          </c:val>
          <c:extLst>
            <c:ext xmlns:c16="http://schemas.microsoft.com/office/drawing/2014/chart" uri="{C3380CC4-5D6E-409C-BE32-E72D297353CC}">
              <c16:uniqueId val="{00000003-3356-43AA-B6B0-845D27D456CE}"/>
            </c:ext>
          </c:extLst>
        </c:ser>
        <c:ser>
          <c:idx val="0"/>
          <c:order val="4"/>
          <c:tx>
            <c:strRef>
              <c:f>'Sheet1 (2)'!$A$41</c:f>
              <c:strCache>
                <c:ptCount val="1"/>
                <c:pt idx="0">
                  <c:v>Nonspendable</c:v>
                </c:pt>
              </c:strCache>
            </c:strRef>
          </c:tx>
          <c:spPr>
            <a:solidFill>
              <a:schemeClr val="accent1"/>
            </a:solidFill>
            <a:ln>
              <a:noFill/>
            </a:ln>
            <a:effectLst/>
          </c:spPr>
          <c:invertIfNegative val="0"/>
          <c:cat>
            <c:strRef>
              <c:f>'Sheet1 (2)'!$B$40:$I$40</c:f>
              <c:strCache>
                <c:ptCount val="8"/>
                <c:pt idx="0">
                  <c:v>FY12 Actual </c:v>
                </c:pt>
                <c:pt idx="1">
                  <c:v>FY13 Actual </c:v>
                </c:pt>
                <c:pt idx="2">
                  <c:v>FY14 Actual </c:v>
                </c:pt>
                <c:pt idx="3">
                  <c:v>FY15 Actual </c:v>
                </c:pt>
                <c:pt idx="4">
                  <c:v>FY16 Actual </c:v>
                </c:pt>
                <c:pt idx="5">
                  <c:v>FY17 Actual </c:v>
                </c:pt>
                <c:pt idx="6">
                  <c:v>FY18 Actual </c:v>
                </c:pt>
                <c:pt idx="7">
                  <c:v>FY19 Actual </c:v>
                </c:pt>
              </c:strCache>
            </c:strRef>
          </c:cat>
          <c:val>
            <c:numRef>
              <c:f>'Sheet1 (2)'!$B$41:$I$41</c:f>
              <c:numCache>
                <c:formatCode>_(* #,##0_);_(* \(#,##0\);_(* "-"_);_(@_)</c:formatCode>
                <c:ptCount val="8"/>
                <c:pt idx="0">
                  <c:v>1978610</c:v>
                </c:pt>
                <c:pt idx="1">
                  <c:v>1715712</c:v>
                </c:pt>
                <c:pt idx="2">
                  <c:v>1687933</c:v>
                </c:pt>
                <c:pt idx="3">
                  <c:v>707220</c:v>
                </c:pt>
                <c:pt idx="4">
                  <c:v>2064255</c:v>
                </c:pt>
                <c:pt idx="5">
                  <c:v>2212284</c:v>
                </c:pt>
                <c:pt idx="6">
                  <c:v>2074756</c:v>
                </c:pt>
                <c:pt idx="7">
                  <c:v>1932980</c:v>
                </c:pt>
              </c:numCache>
            </c:numRef>
          </c:val>
          <c:extLst>
            <c:ext xmlns:c16="http://schemas.microsoft.com/office/drawing/2014/chart" uri="{C3380CC4-5D6E-409C-BE32-E72D297353CC}">
              <c16:uniqueId val="{00000004-3356-43AA-B6B0-845D27D456CE}"/>
            </c:ext>
          </c:extLst>
        </c:ser>
        <c:dLbls>
          <c:showLegendKey val="0"/>
          <c:showVal val="0"/>
          <c:showCatName val="0"/>
          <c:showSerName val="0"/>
          <c:showPercent val="0"/>
          <c:showBubbleSize val="0"/>
        </c:dLbls>
        <c:gapWidth val="150"/>
        <c:overlap val="100"/>
        <c:serLines>
          <c:spPr>
            <a:ln w="9525" cap="flat" cmpd="sng" algn="ctr">
              <a:solidFill>
                <a:schemeClr val="tx1">
                  <a:lumMod val="35000"/>
                  <a:lumOff val="65000"/>
                </a:schemeClr>
              </a:solidFill>
              <a:round/>
            </a:ln>
            <a:effectLst/>
          </c:spPr>
        </c:serLines>
        <c:axId val="2064066847"/>
        <c:axId val="2064067263"/>
      </c:barChart>
      <c:catAx>
        <c:axId val="20640668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64067263"/>
        <c:crosses val="autoZero"/>
        <c:auto val="1"/>
        <c:lblAlgn val="ctr"/>
        <c:lblOffset val="100"/>
        <c:noMultiLvlLbl val="0"/>
      </c:catAx>
      <c:valAx>
        <c:axId val="2064067263"/>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64066847"/>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2"/>
          <c:order val="0"/>
          <c:tx>
            <c:strRef>
              <c:f>Sheet1!$A$4</c:f>
              <c:strCache>
                <c:ptCount val="1"/>
                <c:pt idx="0">
                  <c:v>Committed</c:v>
                </c:pt>
              </c:strCache>
            </c:strRef>
          </c:tx>
          <c:spPr>
            <a:solidFill>
              <a:schemeClr val="accent3"/>
            </a:solidFill>
            <a:ln>
              <a:noFill/>
            </a:ln>
            <a:effectLst/>
          </c:spPr>
          <c:invertIfNegative val="0"/>
          <c:cat>
            <c:strRef>
              <c:f>Sheet1!$B$1:$I$1</c:f>
              <c:strCache>
                <c:ptCount val="8"/>
                <c:pt idx="0">
                  <c:v>FY14 Actual </c:v>
                </c:pt>
                <c:pt idx="1">
                  <c:v>FY15 Actual </c:v>
                </c:pt>
                <c:pt idx="2">
                  <c:v>FY16 Actual </c:v>
                </c:pt>
                <c:pt idx="3">
                  <c:v>FY17 Actual </c:v>
                </c:pt>
                <c:pt idx="4">
                  <c:v>FY18 Actual </c:v>
                </c:pt>
                <c:pt idx="5">
                  <c:v>FY19 Actual </c:v>
                </c:pt>
                <c:pt idx="6">
                  <c:v>FY20 Projected </c:v>
                </c:pt>
                <c:pt idx="7">
                  <c:v>FY21 Projected </c:v>
                </c:pt>
              </c:strCache>
            </c:strRef>
          </c:cat>
          <c:val>
            <c:numRef>
              <c:f>Sheet1!$B$4:$I$4</c:f>
              <c:numCache>
                <c:formatCode>_(* #,##0_);_(* \(#,##0\);_(* "-"_);_(@_)</c:formatCode>
                <c:ptCount val="8"/>
                <c:pt idx="0">
                  <c:v>0</c:v>
                </c:pt>
                <c:pt idx="1">
                  <c:v>0</c:v>
                </c:pt>
                <c:pt idx="2">
                  <c:v>4200580</c:v>
                </c:pt>
                <c:pt idx="3">
                  <c:v>4157085</c:v>
                </c:pt>
                <c:pt idx="4">
                  <c:v>4289271</c:v>
                </c:pt>
                <c:pt idx="5">
                  <c:v>5584860</c:v>
                </c:pt>
                <c:pt idx="6">
                  <c:v>4360874</c:v>
                </c:pt>
                <c:pt idx="7">
                  <c:v>4360874</c:v>
                </c:pt>
              </c:numCache>
            </c:numRef>
          </c:val>
          <c:extLst>
            <c:ext xmlns:c16="http://schemas.microsoft.com/office/drawing/2014/chart" uri="{C3380CC4-5D6E-409C-BE32-E72D297353CC}">
              <c16:uniqueId val="{00000002-8114-4CAE-830C-5C0E0A94EE1C}"/>
            </c:ext>
          </c:extLst>
        </c:ser>
        <c:ser>
          <c:idx val="4"/>
          <c:order val="1"/>
          <c:tx>
            <c:strRef>
              <c:f>Sheet1!$A$6</c:f>
              <c:strCache>
                <c:ptCount val="1"/>
                <c:pt idx="0">
                  <c:v>Unassigned</c:v>
                </c:pt>
              </c:strCache>
            </c:strRef>
          </c:tx>
          <c:spPr>
            <a:solidFill>
              <a:schemeClr val="accent5"/>
            </a:solidFill>
            <a:ln>
              <a:noFill/>
            </a:ln>
            <a:effectLst/>
          </c:spPr>
          <c:invertIfNegative val="0"/>
          <c:cat>
            <c:strRef>
              <c:f>Sheet1!$B$1:$I$1</c:f>
              <c:strCache>
                <c:ptCount val="8"/>
                <c:pt idx="0">
                  <c:v>FY14 Actual </c:v>
                </c:pt>
                <c:pt idx="1">
                  <c:v>FY15 Actual </c:v>
                </c:pt>
                <c:pt idx="2">
                  <c:v>FY16 Actual </c:v>
                </c:pt>
                <c:pt idx="3">
                  <c:v>FY17 Actual </c:v>
                </c:pt>
                <c:pt idx="4">
                  <c:v>FY18 Actual </c:v>
                </c:pt>
                <c:pt idx="5">
                  <c:v>FY19 Actual </c:v>
                </c:pt>
                <c:pt idx="6">
                  <c:v>FY20 Projected </c:v>
                </c:pt>
                <c:pt idx="7">
                  <c:v>FY21 Projected </c:v>
                </c:pt>
              </c:strCache>
            </c:strRef>
          </c:cat>
          <c:val>
            <c:numRef>
              <c:f>Sheet1!$B$6:$I$6</c:f>
              <c:numCache>
                <c:formatCode>_(* #,##0_);_(* \(#,##0\);_(* "-"_);_(@_)</c:formatCode>
                <c:ptCount val="8"/>
                <c:pt idx="0">
                  <c:v>6116952</c:v>
                </c:pt>
                <c:pt idx="1">
                  <c:v>7897978</c:v>
                </c:pt>
                <c:pt idx="2">
                  <c:v>2671214</c:v>
                </c:pt>
                <c:pt idx="3">
                  <c:v>3954326</c:v>
                </c:pt>
                <c:pt idx="4">
                  <c:v>1671218</c:v>
                </c:pt>
                <c:pt idx="5">
                  <c:v>3929885</c:v>
                </c:pt>
                <c:pt idx="6">
                  <c:v>2434275</c:v>
                </c:pt>
                <c:pt idx="7">
                  <c:v>0</c:v>
                </c:pt>
              </c:numCache>
            </c:numRef>
          </c:val>
          <c:extLst>
            <c:ext xmlns:c16="http://schemas.microsoft.com/office/drawing/2014/chart" uri="{C3380CC4-5D6E-409C-BE32-E72D297353CC}">
              <c16:uniqueId val="{00000004-8114-4CAE-830C-5C0E0A94EE1C}"/>
            </c:ext>
          </c:extLst>
        </c:ser>
        <c:ser>
          <c:idx val="3"/>
          <c:order val="2"/>
          <c:tx>
            <c:strRef>
              <c:f>Sheet1!$A$5</c:f>
              <c:strCache>
                <c:ptCount val="1"/>
                <c:pt idx="0">
                  <c:v>Assigned</c:v>
                </c:pt>
              </c:strCache>
            </c:strRef>
          </c:tx>
          <c:spPr>
            <a:solidFill>
              <a:schemeClr val="accent4"/>
            </a:solidFill>
            <a:ln>
              <a:noFill/>
            </a:ln>
            <a:effectLst/>
          </c:spPr>
          <c:invertIfNegative val="0"/>
          <c:cat>
            <c:strRef>
              <c:f>Sheet1!$B$1:$I$1</c:f>
              <c:strCache>
                <c:ptCount val="8"/>
                <c:pt idx="0">
                  <c:v>FY14 Actual </c:v>
                </c:pt>
                <c:pt idx="1">
                  <c:v>FY15 Actual </c:v>
                </c:pt>
                <c:pt idx="2">
                  <c:v>FY16 Actual </c:v>
                </c:pt>
                <c:pt idx="3">
                  <c:v>FY17 Actual </c:v>
                </c:pt>
                <c:pt idx="4">
                  <c:v>FY18 Actual </c:v>
                </c:pt>
                <c:pt idx="5">
                  <c:v>FY19 Actual </c:v>
                </c:pt>
                <c:pt idx="6">
                  <c:v>FY20 Projected </c:v>
                </c:pt>
                <c:pt idx="7">
                  <c:v>FY21 Projected </c:v>
                </c:pt>
              </c:strCache>
            </c:strRef>
          </c:cat>
          <c:val>
            <c:numRef>
              <c:f>Sheet1!$B$5:$I$5</c:f>
              <c:numCache>
                <c:formatCode>_(* #,##0_);_(* \(#,##0\);_(* "-"_);_(@_)</c:formatCode>
                <c:ptCount val="8"/>
                <c:pt idx="0">
                  <c:v>8120850</c:v>
                </c:pt>
                <c:pt idx="1">
                  <c:v>5655347</c:v>
                </c:pt>
                <c:pt idx="2">
                  <c:v>3625958</c:v>
                </c:pt>
                <c:pt idx="3">
                  <c:v>1618721</c:v>
                </c:pt>
                <c:pt idx="4">
                  <c:v>2802979</c:v>
                </c:pt>
                <c:pt idx="5">
                  <c:v>1626718</c:v>
                </c:pt>
                <c:pt idx="6">
                  <c:v>1626718</c:v>
                </c:pt>
                <c:pt idx="7">
                  <c:v>1626718</c:v>
                </c:pt>
              </c:numCache>
            </c:numRef>
          </c:val>
          <c:extLst>
            <c:ext xmlns:c16="http://schemas.microsoft.com/office/drawing/2014/chart" uri="{C3380CC4-5D6E-409C-BE32-E72D297353CC}">
              <c16:uniqueId val="{00000003-8114-4CAE-830C-5C0E0A94EE1C}"/>
            </c:ext>
          </c:extLst>
        </c:ser>
        <c:ser>
          <c:idx val="1"/>
          <c:order val="3"/>
          <c:tx>
            <c:strRef>
              <c:f>Sheet1!$A$3</c:f>
              <c:strCache>
                <c:ptCount val="1"/>
                <c:pt idx="0">
                  <c:v>Restricted</c:v>
                </c:pt>
              </c:strCache>
            </c:strRef>
          </c:tx>
          <c:spPr>
            <a:solidFill>
              <a:schemeClr val="accent2"/>
            </a:solidFill>
            <a:ln>
              <a:noFill/>
            </a:ln>
            <a:effectLst/>
          </c:spPr>
          <c:invertIfNegative val="0"/>
          <c:cat>
            <c:strRef>
              <c:f>Sheet1!$B$1:$I$1</c:f>
              <c:strCache>
                <c:ptCount val="8"/>
                <c:pt idx="0">
                  <c:v>FY14 Actual </c:v>
                </c:pt>
                <c:pt idx="1">
                  <c:v>FY15 Actual </c:v>
                </c:pt>
                <c:pt idx="2">
                  <c:v>FY16 Actual </c:v>
                </c:pt>
                <c:pt idx="3">
                  <c:v>FY17 Actual </c:v>
                </c:pt>
                <c:pt idx="4">
                  <c:v>FY18 Actual </c:v>
                </c:pt>
                <c:pt idx="5">
                  <c:v>FY19 Actual </c:v>
                </c:pt>
                <c:pt idx="6">
                  <c:v>FY20 Projected </c:v>
                </c:pt>
                <c:pt idx="7">
                  <c:v>FY21 Projected </c:v>
                </c:pt>
              </c:strCache>
            </c:strRef>
          </c:cat>
          <c:val>
            <c:numRef>
              <c:f>Sheet1!$B$3:$I$3</c:f>
              <c:numCache>
                <c:formatCode>_(* #,##0_);_(* \(#,##0\);_(* "-"_);_(@_)</c:formatCode>
                <c:ptCount val="8"/>
                <c:pt idx="0">
                  <c:v>2471131</c:v>
                </c:pt>
                <c:pt idx="1">
                  <c:v>2988996</c:v>
                </c:pt>
                <c:pt idx="2">
                  <c:v>3307934</c:v>
                </c:pt>
                <c:pt idx="3">
                  <c:v>2612510</c:v>
                </c:pt>
                <c:pt idx="4">
                  <c:v>3361630</c:v>
                </c:pt>
                <c:pt idx="5">
                  <c:v>3267336</c:v>
                </c:pt>
                <c:pt idx="6">
                  <c:v>3237336</c:v>
                </c:pt>
                <c:pt idx="7">
                  <c:v>3237336</c:v>
                </c:pt>
              </c:numCache>
            </c:numRef>
          </c:val>
          <c:extLst>
            <c:ext xmlns:c16="http://schemas.microsoft.com/office/drawing/2014/chart" uri="{C3380CC4-5D6E-409C-BE32-E72D297353CC}">
              <c16:uniqueId val="{00000001-8114-4CAE-830C-5C0E0A94EE1C}"/>
            </c:ext>
          </c:extLst>
        </c:ser>
        <c:ser>
          <c:idx val="0"/>
          <c:order val="4"/>
          <c:tx>
            <c:strRef>
              <c:f>Sheet1!$A$2</c:f>
              <c:strCache>
                <c:ptCount val="1"/>
                <c:pt idx="0">
                  <c:v>Nonspendable</c:v>
                </c:pt>
              </c:strCache>
            </c:strRef>
          </c:tx>
          <c:spPr>
            <a:solidFill>
              <a:schemeClr val="accent1"/>
            </a:solidFill>
            <a:ln>
              <a:noFill/>
            </a:ln>
            <a:effectLst/>
          </c:spPr>
          <c:invertIfNegative val="0"/>
          <c:cat>
            <c:strRef>
              <c:f>Sheet1!$B$1:$I$1</c:f>
              <c:strCache>
                <c:ptCount val="8"/>
                <c:pt idx="0">
                  <c:v>FY14 Actual </c:v>
                </c:pt>
                <c:pt idx="1">
                  <c:v>FY15 Actual </c:v>
                </c:pt>
                <c:pt idx="2">
                  <c:v>FY16 Actual </c:v>
                </c:pt>
                <c:pt idx="3">
                  <c:v>FY17 Actual </c:v>
                </c:pt>
                <c:pt idx="4">
                  <c:v>FY18 Actual </c:v>
                </c:pt>
                <c:pt idx="5">
                  <c:v>FY19 Actual </c:v>
                </c:pt>
                <c:pt idx="6">
                  <c:v>FY20 Projected </c:v>
                </c:pt>
                <c:pt idx="7">
                  <c:v>FY21 Projected </c:v>
                </c:pt>
              </c:strCache>
            </c:strRef>
          </c:cat>
          <c:val>
            <c:numRef>
              <c:f>Sheet1!$B$2:$I$2</c:f>
              <c:numCache>
                <c:formatCode>_(* #,##0_);_(* \(#,##0\);_(* "-"_);_(@_)</c:formatCode>
                <c:ptCount val="8"/>
                <c:pt idx="0">
                  <c:v>1687933</c:v>
                </c:pt>
                <c:pt idx="1">
                  <c:v>707220</c:v>
                </c:pt>
                <c:pt idx="2">
                  <c:v>2064255</c:v>
                </c:pt>
                <c:pt idx="3">
                  <c:v>2212284</c:v>
                </c:pt>
                <c:pt idx="4">
                  <c:v>2074756</c:v>
                </c:pt>
                <c:pt idx="5">
                  <c:v>1932980</c:v>
                </c:pt>
                <c:pt idx="6">
                  <c:v>1932980</c:v>
                </c:pt>
                <c:pt idx="7">
                  <c:v>1932980</c:v>
                </c:pt>
              </c:numCache>
            </c:numRef>
          </c:val>
          <c:extLst>
            <c:ext xmlns:c16="http://schemas.microsoft.com/office/drawing/2014/chart" uri="{C3380CC4-5D6E-409C-BE32-E72D297353CC}">
              <c16:uniqueId val="{00000000-8114-4CAE-830C-5C0E0A94EE1C}"/>
            </c:ext>
          </c:extLst>
        </c:ser>
        <c:dLbls>
          <c:showLegendKey val="0"/>
          <c:showVal val="0"/>
          <c:showCatName val="0"/>
          <c:showSerName val="0"/>
          <c:showPercent val="0"/>
          <c:showBubbleSize val="0"/>
        </c:dLbls>
        <c:gapWidth val="219"/>
        <c:overlap val="100"/>
        <c:serLines>
          <c:spPr>
            <a:ln w="9525" cap="flat" cmpd="sng" algn="ctr">
              <a:solidFill>
                <a:schemeClr val="tx1">
                  <a:lumMod val="35000"/>
                  <a:lumOff val="65000"/>
                </a:schemeClr>
              </a:solidFill>
              <a:round/>
            </a:ln>
            <a:effectLst/>
          </c:spPr>
        </c:serLines>
        <c:axId val="158055040"/>
        <c:axId val="158060032"/>
      </c:barChart>
      <c:catAx>
        <c:axId val="158055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8060032"/>
        <c:crosses val="autoZero"/>
        <c:auto val="1"/>
        <c:lblAlgn val="ctr"/>
        <c:lblOffset val="100"/>
        <c:noMultiLvlLbl val="0"/>
      </c:catAx>
      <c:valAx>
        <c:axId val="158060032"/>
        <c:scaling>
          <c:orientation val="minMax"/>
          <c:max val="25000000"/>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5805504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2" tIns="46587" rIns="93172" bIns="46587" rtlCol="0"/>
          <a:lstStyle>
            <a:lvl1pPr algn="l">
              <a:defRPr sz="1200"/>
            </a:lvl1pPr>
          </a:lstStyle>
          <a:p>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2" tIns="46587" rIns="93172" bIns="46587" rtlCol="0"/>
          <a:lstStyle>
            <a:lvl1pPr algn="r">
              <a:defRPr sz="1200"/>
            </a:lvl1pPr>
          </a:lstStyle>
          <a:p>
            <a:fld id="{20EA5F0D-C1DC-412F-A146-DDB3A74B588F}" type="datetimeFigureOut">
              <a:rPr lang="en-US"/>
              <a:t>11/5/2019</a:t>
            </a:fld>
            <a:endParaRPr/>
          </a:p>
        </p:txBody>
      </p:sp>
      <p:sp>
        <p:nvSpPr>
          <p:cNvPr id="4" name="Footer Placeholder 3"/>
          <p:cNvSpPr>
            <a:spLocks noGrp="1"/>
          </p:cNvSpPr>
          <p:nvPr>
            <p:ph type="ftr" sz="quarter" idx="2"/>
          </p:nvPr>
        </p:nvSpPr>
        <p:spPr>
          <a:xfrm>
            <a:off x="0" y="8829968"/>
            <a:ext cx="3037840" cy="466433"/>
          </a:xfrm>
          <a:prstGeom prst="rect">
            <a:avLst/>
          </a:prstGeom>
        </p:spPr>
        <p:txBody>
          <a:bodyPr vert="horz" lIns="93172" tIns="46587" rIns="93172" bIns="46587" rtlCol="0" anchor="b"/>
          <a:lstStyle>
            <a:lvl1pPr algn="l">
              <a:defRPr sz="1200"/>
            </a:lvl1pPr>
          </a:lstStyle>
          <a:p>
            <a:endParaRPr/>
          </a:p>
        </p:txBody>
      </p:sp>
      <p:sp>
        <p:nvSpPr>
          <p:cNvPr id="5" name="Slide Number Placeholder 4"/>
          <p:cNvSpPr>
            <a:spLocks noGrp="1"/>
          </p:cNvSpPr>
          <p:nvPr>
            <p:ph type="sldNum" sz="quarter" idx="3"/>
          </p:nvPr>
        </p:nvSpPr>
        <p:spPr>
          <a:xfrm>
            <a:off x="3970938" y="8829968"/>
            <a:ext cx="3037840" cy="466433"/>
          </a:xfrm>
          <a:prstGeom prst="rect">
            <a:avLst/>
          </a:prstGeom>
        </p:spPr>
        <p:txBody>
          <a:bodyPr vert="horz" lIns="93172" tIns="46587" rIns="93172" bIns="46587" rtlCol="0" anchor="b"/>
          <a:lstStyle>
            <a:lvl1pPr algn="r">
              <a:defRPr sz="1200"/>
            </a:lvl1pPr>
          </a:lstStyle>
          <a:p>
            <a:fld id="{7BAE14B8-3CC9-472D-9BC5-A84D80684DE2}" type="slidenum">
              <a:rPr/>
              <a:t>‹#›</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2" tIns="46587" rIns="93172" bIns="46587" rtlCol="0"/>
          <a:lstStyle>
            <a:lvl1pPr algn="l">
              <a:defRPr sz="1200"/>
            </a:lvl1pPr>
          </a:lstStyle>
          <a:p>
            <a:endParaRPr/>
          </a:p>
        </p:txBody>
      </p:sp>
      <p:sp>
        <p:nvSpPr>
          <p:cNvPr id="3" name="Date Placeholder 2"/>
          <p:cNvSpPr>
            <a:spLocks noGrp="1"/>
          </p:cNvSpPr>
          <p:nvPr>
            <p:ph type="dt" idx="1"/>
          </p:nvPr>
        </p:nvSpPr>
        <p:spPr>
          <a:xfrm>
            <a:off x="3970938" y="0"/>
            <a:ext cx="3037840" cy="466434"/>
          </a:xfrm>
          <a:prstGeom prst="rect">
            <a:avLst/>
          </a:prstGeom>
        </p:spPr>
        <p:txBody>
          <a:bodyPr vert="horz" lIns="93172" tIns="46587" rIns="93172" bIns="46587" rtlCol="0"/>
          <a:lstStyle>
            <a:lvl1pPr algn="r">
              <a:defRPr sz="1200"/>
            </a:lvl1pPr>
          </a:lstStyle>
          <a:p>
            <a:fld id="{A8CDE508-72C8-4AB5-AA9C-1584D31690E0}" type="datetimeFigureOut">
              <a:rPr lang="en-US"/>
              <a:t>11/5/2019</a:t>
            </a:fld>
            <a:endParaRPr/>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2" tIns="46587" rIns="93172" bIns="46587" rtlCol="0" anchor="ctr"/>
          <a:lstStyle/>
          <a:p>
            <a:endParaRPr/>
          </a:p>
        </p:txBody>
      </p:sp>
      <p:sp>
        <p:nvSpPr>
          <p:cNvPr id="5" name="Notes Placeholder 4"/>
          <p:cNvSpPr>
            <a:spLocks noGrp="1"/>
          </p:cNvSpPr>
          <p:nvPr>
            <p:ph type="body" sz="quarter" idx="3"/>
          </p:nvPr>
        </p:nvSpPr>
        <p:spPr>
          <a:xfrm>
            <a:off x="701040" y="4473894"/>
            <a:ext cx="5608320" cy="3137535"/>
          </a:xfrm>
          <a:prstGeom prst="rect">
            <a:avLst/>
          </a:prstGeom>
        </p:spPr>
        <p:txBody>
          <a:bodyPr vert="horz" lIns="93172" tIns="46587" rIns="93172" bIns="46587"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829968"/>
            <a:ext cx="3037840" cy="466433"/>
          </a:xfrm>
          <a:prstGeom prst="rect">
            <a:avLst/>
          </a:prstGeom>
        </p:spPr>
        <p:txBody>
          <a:bodyPr vert="horz" lIns="93172" tIns="46587" rIns="93172" bIns="46587" rtlCol="0" anchor="b"/>
          <a:lstStyle>
            <a:lvl1pPr algn="l">
              <a:defRPr sz="1200"/>
            </a:lvl1pPr>
          </a:lstStyle>
          <a:p>
            <a:endParaRPr/>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3172" tIns="46587" rIns="93172" bIns="46587" rtlCol="0" anchor="b"/>
          <a:lstStyle>
            <a:lvl1pPr algn="r">
              <a:defRPr sz="1200"/>
            </a:lvl1pPr>
          </a:lstStyle>
          <a:p>
            <a:fld id="{7FB667E1-E601-4AAF-B95C-B25720D70A60}" type="slidenum">
              <a:rPr/>
              <a:t>‹#›</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1</a:t>
            </a:fld>
            <a:endParaRPr lang="en-US"/>
          </a:p>
        </p:txBody>
      </p:sp>
    </p:spTree>
    <p:extLst>
      <p:ext uri="{BB962C8B-B14F-4D97-AF65-F5344CB8AC3E}">
        <p14:creationId xmlns:p14="http://schemas.microsoft.com/office/powerpoint/2010/main" val="35543364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11</a:t>
            </a:fld>
            <a:endParaRPr lang="en-US"/>
          </a:p>
        </p:txBody>
      </p:sp>
    </p:spTree>
    <p:extLst>
      <p:ext uri="{BB962C8B-B14F-4D97-AF65-F5344CB8AC3E}">
        <p14:creationId xmlns:p14="http://schemas.microsoft.com/office/powerpoint/2010/main" val="24984772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Future projected use of Fund</a:t>
            </a:r>
            <a:r>
              <a:rPr lang="en-US" baseline="0" dirty="0" smtClean="0"/>
              <a:t> Balance based on commitments made in negotiations. </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12</a:t>
            </a:fld>
            <a:endParaRPr lang="en-US"/>
          </a:p>
        </p:txBody>
      </p:sp>
    </p:spTree>
    <p:extLst>
      <p:ext uri="{BB962C8B-B14F-4D97-AF65-F5344CB8AC3E}">
        <p14:creationId xmlns:p14="http://schemas.microsoft.com/office/powerpoint/2010/main" val="2377106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for participating in this</a:t>
            </a:r>
            <a:r>
              <a:rPr lang="en-US" baseline="0" dirty="0" smtClean="0"/>
              <a:t> process.  If you have questions or need additional information, feel free to contact me by email or phone.  </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13</a:t>
            </a:fld>
            <a:endParaRPr lang="en-US"/>
          </a:p>
        </p:txBody>
      </p:sp>
    </p:spTree>
    <p:extLst>
      <p:ext uri="{BB962C8B-B14F-4D97-AF65-F5344CB8AC3E}">
        <p14:creationId xmlns:p14="http://schemas.microsoft.com/office/powerpoint/2010/main" val="30334811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 appreciate</a:t>
            </a:r>
            <a:r>
              <a:rPr lang="en-US" baseline="0" dirty="0" smtClean="0"/>
              <a:t> your participation in the budgeting process and look forward to hearing from you. </a:t>
            </a:r>
            <a:endParaRPr lang="en-US" dirty="0" smtClean="0"/>
          </a:p>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14</a:t>
            </a:fld>
            <a:endParaRPr lang="en-US"/>
          </a:p>
        </p:txBody>
      </p:sp>
    </p:spTree>
    <p:extLst>
      <p:ext uri="{BB962C8B-B14F-4D97-AF65-F5344CB8AC3E}">
        <p14:creationId xmlns:p14="http://schemas.microsoft.com/office/powerpoint/2010/main" val="4264365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Fund balance</a:t>
            </a:r>
            <a:r>
              <a:rPr lang="en-US" baseline="0" dirty="0" smtClean="0"/>
              <a:t> categories are determined by the Governmental Accounting standards board – or GASB.  In 2010, GASB issued a statement, known as GASB 54, which revised the allowable definitions of and categories of fund balance.  The categories that were established for reporting governmental fund balances were: </a:t>
            </a:r>
            <a:r>
              <a:rPr lang="en-US" baseline="0" dirty="0" err="1" smtClean="0"/>
              <a:t>Nonspendable</a:t>
            </a:r>
            <a:r>
              <a:rPr lang="en-US" baseline="0" dirty="0" smtClean="0"/>
              <a:t>, Restricted, Committed, Assigned and Unassigned.</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3</a:t>
            </a:fld>
            <a:endParaRPr lang="en-US"/>
          </a:p>
        </p:txBody>
      </p:sp>
    </p:spTree>
    <p:extLst>
      <p:ext uri="{BB962C8B-B14F-4D97-AF65-F5344CB8AC3E}">
        <p14:creationId xmlns:p14="http://schemas.microsoft.com/office/powerpoint/2010/main" val="2164745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Nonspendable</a:t>
            </a:r>
            <a:r>
              <a:rPr lang="en-US" baseline="0" dirty="0" smtClean="0"/>
              <a:t> fund balance in the school district’s case includes the amount of goods we have on hand in the warehouse in the form of inventory and prepaid costs.  We consider prepaid expenditures when it is in the best interests of the district.  For example, if there is a multi-year contract for software and we can benefit from a large discount if more than one year is paid, we will pay for the contract and then allocate the costs associated with subsequent years as Prepaid Expenditures.  As the following year payments are recorded and the prepaid account is zeroed out.  </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4</a:t>
            </a:fld>
            <a:endParaRPr lang="en-US"/>
          </a:p>
        </p:txBody>
      </p:sp>
    </p:spTree>
    <p:extLst>
      <p:ext uri="{BB962C8B-B14F-4D97-AF65-F5344CB8AC3E}">
        <p14:creationId xmlns:p14="http://schemas.microsoft.com/office/powerpoint/2010/main" val="2555037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Restricted fund balance is composed</a:t>
            </a:r>
            <a:r>
              <a:rPr lang="en-US" baseline="0" dirty="0" smtClean="0"/>
              <a:t> of amounts that have been constrained for specific purposes and the restraints are imposed by external parties.  In this case, the constraints are for Charter School Carryover, Connections students Carryover and Maintenance Fund Balance.  The external parties who have restrained these funds are the state, in the case of the Charter School and Connections carryover amounts, and the borough in the case of the Maintenance Fund Balance.  </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5</a:t>
            </a:fld>
            <a:endParaRPr lang="en-US"/>
          </a:p>
        </p:txBody>
      </p:sp>
    </p:spTree>
    <p:extLst>
      <p:ext uri="{BB962C8B-B14F-4D97-AF65-F5344CB8AC3E}">
        <p14:creationId xmlns:p14="http://schemas.microsoft.com/office/powerpoint/2010/main" val="1740484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FY16, the school board</a:t>
            </a:r>
            <a:r>
              <a:rPr lang="en-US" baseline="0" dirty="0" smtClean="0"/>
              <a:t> instituted a minimum Fund Balance policy.  Since it requires board action to dip into that portion of fund balance, the committed category was added to the district’s breakdown of fund balance categories and we record the minimum fund balance amount as committed.   </a:t>
            </a:r>
            <a:r>
              <a:rPr lang="en-US" dirty="0" smtClean="0"/>
              <a:t>Committed</a:t>
            </a:r>
            <a:r>
              <a:rPr lang="en-US" baseline="0" dirty="0" smtClean="0"/>
              <a:t> Fund balance is available for use only if the governing body that made the commitment acts to make it available for use. </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6</a:t>
            </a:fld>
            <a:endParaRPr lang="en-US"/>
          </a:p>
        </p:txBody>
      </p:sp>
    </p:spTree>
    <p:extLst>
      <p:ext uri="{BB962C8B-B14F-4D97-AF65-F5344CB8AC3E}">
        <p14:creationId xmlns:p14="http://schemas.microsoft.com/office/powerpoint/2010/main" val="16063630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23">
              <a:defRPr/>
            </a:pPr>
            <a:r>
              <a:rPr lang="en-US" dirty="0" smtClean="0"/>
              <a:t>Assigned</a:t>
            </a:r>
            <a:r>
              <a:rPr lang="en-US" baseline="0" dirty="0" smtClean="0"/>
              <a:t> fund balance means there is a limitation resulting from the intended use of the funds.  The intended use is established by a body or official with authority delegated by the body.  In our case, there are currently 3 categories of assigned fund balance --- </a:t>
            </a:r>
            <a:r>
              <a:rPr lang="en-US" u="sng" baseline="0" dirty="0" smtClean="0"/>
              <a:t>encumbrances</a:t>
            </a:r>
            <a:r>
              <a:rPr lang="en-US" baseline="0" dirty="0" smtClean="0"/>
              <a:t> that have rolled over from a prior fiscal year, </a:t>
            </a:r>
            <a:r>
              <a:rPr lang="en-US" u="sng" baseline="0" dirty="0" smtClean="0"/>
              <a:t>the amount designated for subsequent year operations </a:t>
            </a:r>
            <a:r>
              <a:rPr lang="en-US" baseline="0" dirty="0" smtClean="0"/>
              <a:t>and the </a:t>
            </a:r>
            <a:r>
              <a:rPr lang="en-US" u="sng" baseline="0" dirty="0" smtClean="0"/>
              <a:t>School Incentive Funds</a:t>
            </a:r>
            <a:r>
              <a:rPr lang="en-US" baseline="0" dirty="0" smtClean="0"/>
              <a:t>.  Rollover encumbrances are funds rolled over into the subsequent fiscal year for payment of a purchase order where the items were not received by the end of the fiscal year. The amount designated for subsequent year operations denotes an amount of fund balance is used in place of revenue.  School sites are allowed to keep unspent supply and discretional account monies in an account called a School Incentive Fund.  The intent of this is to encourage conservation of funds, knowing that there will be access to those funds after the end of the fiscal year.  </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7</a:t>
            </a:fld>
            <a:endParaRPr lang="en-US"/>
          </a:p>
        </p:txBody>
      </p:sp>
    </p:spTree>
    <p:extLst>
      <p:ext uri="{BB962C8B-B14F-4D97-AF65-F5344CB8AC3E}">
        <p14:creationId xmlns:p14="http://schemas.microsoft.com/office/powerpoint/2010/main" val="41936377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Unassigned</a:t>
            </a:r>
            <a:r>
              <a:rPr lang="en-US" baseline="0" dirty="0" smtClean="0"/>
              <a:t> Fund Balance is available for use with no specific restrictions, commitments or assignments and has not been assigned to other funds.  </a:t>
            </a:r>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8</a:t>
            </a:fld>
            <a:endParaRPr lang="en-US"/>
          </a:p>
        </p:txBody>
      </p:sp>
    </p:spTree>
    <p:extLst>
      <p:ext uri="{BB962C8B-B14F-4D97-AF65-F5344CB8AC3E}">
        <p14:creationId xmlns:p14="http://schemas.microsoft.com/office/powerpoint/2010/main" val="31814281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23">
              <a:defRPr/>
            </a:pPr>
            <a:r>
              <a:rPr lang="en-US" dirty="0" smtClean="0"/>
              <a:t>As</a:t>
            </a:r>
            <a:r>
              <a:rPr lang="en-US" baseline="0" dirty="0" smtClean="0"/>
              <a:t> you can see Unassigned fund balance fluctuates from year to year. </a:t>
            </a:r>
          </a:p>
          <a:p>
            <a:pPr defTabSz="931723">
              <a:defRPr/>
            </a:pPr>
            <a:endParaRPr lang="en-US" baseline="0" dirty="0" smtClean="0"/>
          </a:p>
        </p:txBody>
      </p:sp>
      <p:sp>
        <p:nvSpPr>
          <p:cNvPr id="4" name="Slide Number Placeholder 3"/>
          <p:cNvSpPr>
            <a:spLocks noGrp="1"/>
          </p:cNvSpPr>
          <p:nvPr>
            <p:ph type="sldNum" sz="quarter" idx="10"/>
          </p:nvPr>
        </p:nvSpPr>
        <p:spPr/>
        <p:txBody>
          <a:bodyPr/>
          <a:lstStyle/>
          <a:p>
            <a:fld id="{7FB667E1-E601-4AAF-B95C-B25720D70A60}" type="slidenum">
              <a:rPr lang="en-US" smtClean="0"/>
              <a:t>9</a:t>
            </a:fld>
            <a:endParaRPr lang="en-US"/>
          </a:p>
        </p:txBody>
      </p:sp>
    </p:spTree>
    <p:extLst>
      <p:ext uri="{BB962C8B-B14F-4D97-AF65-F5344CB8AC3E}">
        <p14:creationId xmlns:p14="http://schemas.microsoft.com/office/powerpoint/2010/main" val="20808224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B667E1-E601-4AAF-B95C-B25720D70A60}" type="slidenum">
              <a:rPr lang="en-US" smtClean="0"/>
              <a:t>10</a:t>
            </a:fld>
            <a:endParaRPr lang="en-US"/>
          </a:p>
        </p:txBody>
      </p:sp>
    </p:spTree>
    <p:extLst>
      <p:ext uri="{BB962C8B-B14F-4D97-AF65-F5344CB8AC3E}">
        <p14:creationId xmlns:p14="http://schemas.microsoft.com/office/powerpoint/2010/main" val="4240045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a:gsLst>
            <a:gs pos="100000">
              <a:schemeClr val="accent1">
                <a:lumMod val="20000"/>
                <a:lumOff val="80000"/>
                <a:alpha val="86000"/>
              </a:schemeClr>
            </a:gs>
            <a:gs pos="42000">
              <a:schemeClr val="bg1">
                <a:alpha val="40000"/>
              </a:schemeClr>
            </a:gs>
            <a:gs pos="0">
              <a:schemeClr val="accent1">
                <a:lumMod val="20000"/>
                <a:lumOff val="80000"/>
                <a:alpha val="85000"/>
              </a:schemeClr>
            </a:gs>
            <a:gs pos="75000">
              <a:schemeClr val="bg1">
                <a:alpha val="40000"/>
              </a:schemeClr>
            </a:gs>
          </a:gsLst>
          <a:lin ang="5400000" scaled="0"/>
        </a:gradFill>
        <a:effectLst/>
      </p:bgPr>
    </p:bg>
    <p:spTree>
      <p:nvGrpSpPr>
        <p:cNvPr id="1" name=""/>
        <p:cNvGrpSpPr/>
        <p:nvPr/>
      </p:nvGrpSpPr>
      <p:grpSpPr>
        <a:xfrm>
          <a:off x="0" y="0"/>
          <a:ext cx="0" cy="0"/>
          <a:chOff x="0" y="0"/>
          <a:chExt cx="0" cy="0"/>
        </a:xfrm>
      </p:grpSpPr>
      <p:grpSp>
        <p:nvGrpSpPr>
          <p:cNvPr id="6" name="Group 5"/>
          <p:cNvGrpSpPr/>
          <p:nvPr/>
        </p:nvGrpSpPr>
        <p:grpSpPr>
          <a:xfrm>
            <a:off x="0" y="0"/>
            <a:ext cx="12188825" cy="713232"/>
            <a:chOff x="0" y="0"/>
            <a:chExt cx="12188825" cy="713232"/>
          </a:xfrm>
        </p:grpSpPr>
        <p:sp>
          <p:nvSpPr>
            <p:cNvPr id="7" name="Rectangle 6"/>
            <p:cNvSpPr/>
            <p:nvPr/>
          </p:nvSpPr>
          <p:spPr>
            <a:xfrm flipV="1">
              <a:off x="0" y="73152"/>
              <a:ext cx="12188825" cy="640080"/>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a:off x="0" y="0"/>
            <a:ext cx="713232" cy="6858000"/>
            <a:chOff x="0" y="0"/>
            <a:chExt cx="713232" cy="6858000"/>
          </a:xfrm>
        </p:grpSpPr>
        <p:sp>
          <p:nvSpPr>
            <p:cNvPr id="12" name="Rectangle 11"/>
            <p:cNvSpPr/>
            <p:nvPr/>
          </p:nvSpPr>
          <p:spPr>
            <a:xfrm flipH="1">
              <a:off x="73152" y="0"/>
              <a:ext cx="640080" cy="6858000"/>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H="1">
              <a:off x="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4" name="Group 13"/>
          <p:cNvGrpSpPr/>
          <p:nvPr/>
        </p:nvGrpSpPr>
        <p:grpSpPr>
          <a:xfrm>
            <a:off x="11476762" y="0"/>
            <a:ext cx="746886" cy="6858000"/>
            <a:chOff x="11476762" y="0"/>
            <a:chExt cx="746886" cy="6858000"/>
          </a:xfrm>
        </p:grpSpPr>
        <p:sp>
          <p:nvSpPr>
            <p:cNvPr id="15" name="Rectangle 14"/>
            <p:cNvSpPr/>
            <p:nvPr/>
          </p:nvSpPr>
          <p:spPr>
            <a:xfrm flipH="1">
              <a:off x="11476762" y="0"/>
              <a:ext cx="640080" cy="6858000"/>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p:nvSpPr>
          <p:spPr>
            <a:xfrm flipH="1">
              <a:off x="1202093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7" name="Group 16"/>
          <p:cNvGrpSpPr/>
          <p:nvPr/>
        </p:nvGrpSpPr>
        <p:grpSpPr>
          <a:xfrm flipV="1">
            <a:off x="0" y="6144768"/>
            <a:ext cx="12188825" cy="713232"/>
            <a:chOff x="0" y="0"/>
            <a:chExt cx="12188825" cy="713232"/>
          </a:xfrm>
        </p:grpSpPr>
        <p:sp>
          <p:nvSpPr>
            <p:cNvPr id="18" name="Rectangle 17"/>
            <p:cNvSpPr/>
            <p:nvPr/>
          </p:nvSpPr>
          <p:spPr>
            <a:xfrm flipV="1">
              <a:off x="0" y="73152"/>
              <a:ext cx="12188825" cy="640080"/>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295400" y="1188720"/>
            <a:ext cx="9601200" cy="2514600"/>
          </a:xfrm>
        </p:spPr>
        <p:txBody>
          <a:bodyPr anchor="b">
            <a:noAutofit/>
          </a:bodyPr>
          <a:lstStyle>
            <a:lvl1pPr algn="ctr">
              <a:defRPr sz="6000"/>
            </a:lvl1pPr>
          </a:lstStyle>
          <a:p>
            <a:r>
              <a:rPr lang="en-US" smtClean="0"/>
              <a:t>Click to edit Master title style</a:t>
            </a:r>
            <a:endParaRPr/>
          </a:p>
        </p:txBody>
      </p:sp>
      <p:sp>
        <p:nvSpPr>
          <p:cNvPr id="3" name="Subtitle 2"/>
          <p:cNvSpPr>
            <a:spLocks noGrp="1"/>
          </p:cNvSpPr>
          <p:nvPr>
            <p:ph type="subTitle" idx="1"/>
          </p:nvPr>
        </p:nvSpPr>
        <p:spPr>
          <a:xfrm>
            <a:off x="1295400" y="3749040"/>
            <a:ext cx="9601200" cy="914400"/>
          </a:xfrm>
        </p:spPr>
        <p:txBody>
          <a:bodyPr>
            <a:normAutofit/>
          </a:bodyPr>
          <a:lstStyle>
            <a:lvl1pPr marL="0" indent="0" algn="ctr">
              <a:spcBef>
                <a:spcPts val="0"/>
              </a:spcBef>
              <a:buNone/>
              <a:defRPr sz="2400" cap="all" baseline="0"/>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11/5/2019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89756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838200" y="274638"/>
            <a:ext cx="7734300"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11/5/2019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11/5/2019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flipV="1">
            <a:off x="0" y="6309360"/>
            <a:ext cx="12188825"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a:off x="16736" y="0"/>
            <a:ext cx="12188825" cy="548640"/>
            <a:chOff x="0" y="0"/>
            <a:chExt cx="12188825" cy="713232"/>
          </a:xfrm>
        </p:grpSpPr>
        <p:sp>
          <p:nvSpPr>
            <p:cNvPr id="12" name="Rectangle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p:txBody>
          <a:bodyPr/>
          <a:lstStyle/>
          <a:p>
            <a:fld id="{9E583DDF-CA54-461A-A486-592D2374C532}" type="datetimeFigureOut">
              <a:rPr lang="en-US"/>
              <a:t>11/5/2019</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a:t>
            </a:fld>
            <a:endParaRPr/>
          </a:p>
        </p:txBody>
      </p:sp>
      <p:sp>
        <p:nvSpPr>
          <p:cNvPr id="2" name="Title 1"/>
          <p:cNvSpPr>
            <a:spLocks noGrp="1"/>
          </p:cNvSpPr>
          <p:nvPr>
            <p:ph type="title"/>
          </p:nvPr>
        </p:nvSpPr>
        <p:spPr>
          <a:xfrm>
            <a:off x="1295400" y="1188720"/>
            <a:ext cx="9601200" cy="2514600"/>
          </a:xfrm>
        </p:spPr>
        <p:txBody>
          <a:bodyPr anchor="b">
            <a:normAutofit/>
          </a:bodyPr>
          <a:lstStyle>
            <a:lvl1pPr algn="ctr">
              <a:defRPr sz="5400" b="0">
                <a:solidFill>
                  <a:schemeClr val="tx1">
                    <a:lumMod val="75000"/>
                  </a:schemeClr>
                </a:solidFill>
              </a:defRPr>
            </a:lvl1pPr>
          </a:lstStyle>
          <a:p>
            <a:r>
              <a:rPr lang="en-US" smtClean="0"/>
              <a:t>Click to edit Master title style</a:t>
            </a:r>
            <a:endParaRPr/>
          </a:p>
        </p:txBody>
      </p:sp>
      <p:sp>
        <p:nvSpPr>
          <p:cNvPr id="3" name="Text Placeholder 2"/>
          <p:cNvSpPr>
            <a:spLocks noGrp="1"/>
          </p:cNvSpPr>
          <p:nvPr>
            <p:ph type="body" idx="1"/>
          </p:nvPr>
        </p:nvSpPr>
        <p:spPr>
          <a:xfrm>
            <a:off x="1295400" y="3749040"/>
            <a:ext cx="9601200" cy="914400"/>
          </a:xfrm>
        </p:spPr>
        <p:txBody>
          <a:bodyPr anchor="t"/>
          <a:lstStyle>
            <a:lvl1pPr marL="0" indent="0" algn="ctr">
              <a:spcBef>
                <a:spcPts val="0"/>
              </a:spcBef>
              <a:buNone/>
              <a:defRPr sz="2000" cap="all"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71584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341120" y="1673352"/>
            <a:ext cx="4572000" cy="4343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278880" y="1673352"/>
            <a:ext cx="4572000" cy="4343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0A879FD0-C37A-4F50-8F3B-5FA0D9D0B42F}" type="datetimeFigureOut">
              <a:rPr lang="en-US"/>
              <a:t>11/5/2019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D06EF73-9DB8-4763-865F-2F88181A4732}" type="slidenum">
              <a:rPr/>
              <a:t>‹#›</a:t>
            </a:fld>
            <a:endParaRPr/>
          </a:p>
        </p:txBody>
      </p:sp>
    </p:spTree>
    <p:extLst>
      <p:ext uri="{BB962C8B-B14F-4D97-AF65-F5344CB8AC3E}">
        <p14:creationId xmlns:p14="http://schemas.microsoft.com/office/powerpoint/2010/main" val="2923056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Text Placeholder 2"/>
          <p:cNvSpPr>
            <a:spLocks noGrp="1"/>
          </p:cNvSpPr>
          <p:nvPr>
            <p:ph type="body" idx="1"/>
          </p:nvPr>
        </p:nvSpPr>
        <p:spPr>
          <a:xfrm>
            <a:off x="1341120" y="1600200"/>
            <a:ext cx="4572000" cy="758952"/>
          </a:xfrm>
        </p:spPr>
        <p:txBody>
          <a:bodyPr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41120" y="2441448"/>
            <a:ext cx="4572000" cy="358444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278880" y="1600200"/>
            <a:ext cx="4572000" cy="758952"/>
          </a:xfrm>
        </p:spPr>
        <p:txBody>
          <a:bodyPr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78880" y="2441448"/>
            <a:ext cx="4572000" cy="358444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9E583DDF-CA54-461A-A486-592D2374C532}" type="datetimeFigureOut">
              <a:rPr lang="en-US"/>
              <a:t>11/5/2019</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405708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9E583DDF-CA54-461A-A486-592D2374C532}" type="datetimeFigureOut">
              <a:rPr lang="en-US"/>
              <a:t>11/5/2019</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583DDF-CA54-461A-A486-592D2374C532}" type="datetimeFigureOut">
              <a:rPr lang="en-US"/>
              <a:t>11/5/2019</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0" y="0"/>
            <a:ext cx="12188825"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8138160" y="1828800"/>
            <a:ext cx="3657600" cy="2286000"/>
          </a:xfrm>
        </p:spPr>
        <p:txBody>
          <a:bodyPr anchor="b">
            <a:normAutofit/>
          </a:bodyPr>
          <a:lstStyle>
            <a:lvl1pPr>
              <a:defRPr sz="3400" b="0"/>
            </a:lvl1pPr>
          </a:lstStyle>
          <a:p>
            <a:r>
              <a:rPr lang="en-US" smtClean="0"/>
              <a:t>Click to edit Master title style</a:t>
            </a:r>
            <a:endParaRPr/>
          </a:p>
        </p:txBody>
      </p:sp>
      <p:sp>
        <p:nvSpPr>
          <p:cNvPr id="3" name="Content Placeholder 2"/>
          <p:cNvSpPr>
            <a:spLocks noGrp="1"/>
          </p:cNvSpPr>
          <p:nvPr>
            <p:ph idx="1"/>
          </p:nvPr>
        </p:nvSpPr>
        <p:spPr>
          <a:xfrm>
            <a:off x="548640" y="1005840"/>
            <a:ext cx="7223760" cy="493776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8138160" y="4206240"/>
            <a:ext cx="3657600" cy="164592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583DDF-CA54-461A-A486-592D2374C532}" type="datetimeFigureOut">
              <a:rPr lang="en-US"/>
              <a:t>11/5/2019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160" y="1828800"/>
            <a:ext cx="3657600" cy="2286000"/>
          </a:xfrm>
        </p:spPr>
        <p:txBody>
          <a:bodyPr anchor="b">
            <a:normAutofit/>
          </a:bodyPr>
          <a:lstStyle>
            <a:lvl1pPr>
              <a:defRPr sz="3400" b="0"/>
            </a:lvl1pPr>
          </a:lstStyle>
          <a:p>
            <a:r>
              <a:rPr lang="en-US" smtClean="0"/>
              <a:t>Click to edit Master title style</a:t>
            </a:r>
            <a:endParaRPr/>
          </a:p>
        </p:txBody>
      </p:sp>
      <p:sp>
        <p:nvSpPr>
          <p:cNvPr id="3" name="Picture Placeholder 2"/>
          <p:cNvSpPr>
            <a:spLocks noGrp="1"/>
          </p:cNvSpPr>
          <p:nvPr>
            <p:ph type="pic" idx="1"/>
          </p:nvPr>
        </p:nvSpPr>
        <p:spPr>
          <a:xfrm>
            <a:off x="548640" y="548640"/>
            <a:ext cx="6675120" cy="5760720"/>
          </a:xfrm>
          <a:noFill/>
        </p:spPr>
        <p:txBody>
          <a:bodyPr/>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8138160" y="4206240"/>
            <a:ext cx="3657600" cy="164592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583DDF-CA54-461A-A486-592D2374C532}" type="datetimeFigureOut">
              <a:rPr lang="en-US"/>
              <a:t>11/5/2019</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a:t>
            </a:fld>
            <a:endParaRPr/>
          </a:p>
        </p:txBody>
      </p:sp>
      <p:grpSp>
        <p:nvGrpSpPr>
          <p:cNvPr id="8" name="Group 7"/>
          <p:cNvGrpSpPr/>
          <p:nvPr/>
        </p:nvGrpSpPr>
        <p:grpSpPr>
          <a:xfrm>
            <a:off x="0" y="0"/>
            <a:ext cx="7772400"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flipV="1">
            <a:off x="0" y="6309360"/>
            <a:ext cx="7772400" cy="548640"/>
            <a:chOff x="0" y="0"/>
            <a:chExt cx="12188825" cy="713232"/>
          </a:xfrm>
        </p:grpSpPr>
        <p:sp>
          <p:nvSpPr>
            <p:cNvPr id="12" name="Rectangle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4" name="Group 13"/>
          <p:cNvGrpSpPr/>
          <p:nvPr/>
        </p:nvGrpSpPr>
        <p:grpSpPr>
          <a:xfrm rot="5400000" flipV="1">
            <a:off x="-3154680" y="3154680"/>
            <a:ext cx="6858000" cy="548640"/>
            <a:chOff x="0" y="0"/>
            <a:chExt cx="12188825" cy="713232"/>
          </a:xfrm>
        </p:grpSpPr>
        <p:sp>
          <p:nvSpPr>
            <p:cNvPr id="15" name="Rectangle 14"/>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7" name="Group 16"/>
          <p:cNvGrpSpPr/>
          <p:nvPr/>
        </p:nvGrpSpPr>
        <p:grpSpPr>
          <a:xfrm rot="16200000" flipH="1" flipV="1">
            <a:off x="4069079" y="3154681"/>
            <a:ext cx="6858000" cy="548640"/>
            <a:chOff x="0" y="0"/>
            <a:chExt cx="12188825" cy="713232"/>
          </a:xfrm>
        </p:grpSpPr>
        <p:sp>
          <p:nvSpPr>
            <p:cNvPr id="18" name="Rectangle 17"/>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20000"/>
                <a:lumOff val="80000"/>
                <a:alpha val="56000"/>
              </a:schemeClr>
            </a:gs>
            <a:gs pos="79000">
              <a:schemeClr val="bg1"/>
            </a:gs>
          </a:gsLst>
          <a:lin ang="5400000" scaled="0"/>
        </a:gradFill>
        <a:effectLst/>
      </p:bgPr>
    </p:bg>
    <p:spTree>
      <p:nvGrpSpPr>
        <p:cNvPr id="1" name=""/>
        <p:cNvGrpSpPr/>
        <p:nvPr/>
      </p:nvGrpSpPr>
      <p:grpSpPr>
        <a:xfrm>
          <a:off x="0" y="0"/>
          <a:ext cx="0" cy="0"/>
          <a:chOff x="0" y="0"/>
          <a:chExt cx="0" cy="0"/>
        </a:xfrm>
      </p:grpSpPr>
      <p:grpSp>
        <p:nvGrpSpPr>
          <p:cNvPr id="8" name="Group 7"/>
          <p:cNvGrpSpPr/>
          <p:nvPr/>
        </p:nvGrpSpPr>
        <p:grpSpPr bwMode="auto">
          <a:xfrm flipV="1">
            <a:off x="0" y="6309360"/>
            <a:ext cx="12188825" cy="548640"/>
            <a:chOff x="0" y="0"/>
            <a:chExt cx="12188825" cy="713232"/>
          </a:xfrm>
        </p:grpSpPr>
        <p:sp>
          <p:nvSpPr>
            <p:cNvPr id="9" name="Rectangle 8"/>
            <p:cNvSpPr/>
            <p:nvPr/>
          </p:nvSpPr>
          <p:spPr bwMode="auto">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bwMode="auto">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Placeholder 1"/>
          <p:cNvSpPr>
            <a:spLocks noGrp="1"/>
          </p:cNvSpPr>
          <p:nvPr>
            <p:ph type="title"/>
          </p:nvPr>
        </p:nvSpPr>
        <p:spPr>
          <a:xfrm>
            <a:off x="1341120" y="438912"/>
            <a:ext cx="9509760" cy="1088136"/>
          </a:xfrm>
          <a:prstGeom prst="rect">
            <a:avLst/>
          </a:prstGeom>
        </p:spPr>
        <p:txBody>
          <a:bodyPr vert="horz" lIns="91440" tIns="45720" rIns="9144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341120" y="1673352"/>
            <a:ext cx="950976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8875776" y="6391656"/>
            <a:ext cx="960120" cy="237744"/>
          </a:xfrm>
          <a:prstGeom prst="rect">
            <a:avLst/>
          </a:prstGeom>
        </p:spPr>
        <p:txBody>
          <a:bodyPr vert="horz" lIns="91440" tIns="45720" rIns="91440" bIns="45720" rtlCol="0" anchor="ctr"/>
          <a:lstStyle>
            <a:lvl1pPr algn="r">
              <a:defRPr sz="800">
                <a:solidFill>
                  <a:schemeClr val="tx1"/>
                </a:solidFill>
              </a:defRPr>
            </a:lvl1pPr>
          </a:lstStyle>
          <a:p>
            <a:fld id="{9E583DDF-CA54-461A-A486-592D2374C532}" type="datetimeFigureOut">
              <a:rPr lang="en-US"/>
              <a:pPr/>
              <a:t>11/5/2019</a:t>
            </a:fld>
            <a:endParaRPr/>
          </a:p>
        </p:txBody>
      </p:sp>
      <p:sp>
        <p:nvSpPr>
          <p:cNvPr id="5" name="Footer Placeholder 4"/>
          <p:cNvSpPr>
            <a:spLocks noGrp="1"/>
          </p:cNvSpPr>
          <p:nvPr>
            <p:ph type="ftr" sz="quarter" idx="3"/>
          </p:nvPr>
        </p:nvSpPr>
        <p:spPr>
          <a:xfrm>
            <a:off x="1341120" y="6391656"/>
            <a:ext cx="7159752" cy="237744"/>
          </a:xfrm>
          <a:prstGeom prst="rect">
            <a:avLst/>
          </a:prstGeom>
        </p:spPr>
        <p:txBody>
          <a:bodyPr vert="horz" lIns="91440" tIns="45720" rIns="91440" bIns="45720" rtlCol="0" anchor="ctr"/>
          <a:lstStyle>
            <a:lvl1pPr algn="l">
              <a:defRPr sz="800" cap="all" baseline="0">
                <a:solidFill>
                  <a:schemeClr val="tx1"/>
                </a:solidFill>
              </a:defRPr>
            </a:lvl1pPr>
          </a:lstStyle>
          <a:p>
            <a:endParaRPr/>
          </a:p>
        </p:txBody>
      </p:sp>
      <p:sp>
        <p:nvSpPr>
          <p:cNvPr id="6" name="Slide Number Placeholder 5"/>
          <p:cNvSpPr>
            <a:spLocks noGrp="1"/>
          </p:cNvSpPr>
          <p:nvPr>
            <p:ph type="sldNum" sz="quarter" idx="4"/>
          </p:nvPr>
        </p:nvSpPr>
        <p:spPr>
          <a:xfrm>
            <a:off x="10210800" y="6391656"/>
            <a:ext cx="640080" cy="237744"/>
          </a:xfrm>
          <a:prstGeom prst="rect">
            <a:avLst/>
          </a:prstGeom>
        </p:spPr>
        <p:txBody>
          <a:bodyPr vert="horz" lIns="91440" tIns="45720" rIns="91440" bIns="45720" rtlCol="0" anchor="ctr"/>
          <a:lstStyle>
            <a:lvl1pPr algn="r">
              <a:defRPr sz="800">
                <a:solidFill>
                  <a:schemeClr val="tx1"/>
                </a:solidFill>
              </a:defRPr>
            </a:lvl1pPr>
          </a:lstStyle>
          <a:p>
            <a:fld id="{CA8D9AD5-F248-4919-864A-CFD76CC027D6}" type="slidenum">
              <a:rPr/>
              <a:pPr/>
              <a:t>‹#›</a:t>
            </a:fld>
            <a:endParaRPr/>
          </a:p>
        </p:txBody>
      </p:sp>
    </p:spTree>
    <p:extLst>
      <p:ext uri="{BB962C8B-B14F-4D97-AF65-F5344CB8AC3E}">
        <p14:creationId xmlns:p14="http://schemas.microsoft.com/office/powerpoint/2010/main" val="2563760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marL="0" indent="0" algn="l" defTabSz="914400" rtl="0" eaLnBrk="1" latinLnBrk="0" hangingPunct="1">
        <a:lnSpc>
          <a:spcPct val="90000"/>
        </a:lnSpc>
        <a:spcBef>
          <a:spcPct val="0"/>
        </a:spcBef>
        <a:buFont typeface="Arial" pitchFamily="34" charset="0"/>
        <a:buNone/>
        <a:defRPr sz="3400" kern="1200">
          <a:solidFill>
            <a:schemeClr val="tx1">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Arial"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pos="3840" userDrawn="1">
          <p15:clr>
            <a:srgbClr val="F26B43"/>
          </p15:clr>
        </p15:guide>
        <p15:guide id="5"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davejones@kpbsd.or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mailto:ehayes@kpbsd.org" TargetMode="External"/><Relationship Id="rId4" Type="http://schemas.openxmlformats.org/officeDocument/2006/relationships/hyperlink" Target="mailto:djones2@kpbsd.org"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kpbsd.k12.ak.us/board.aspx?id=3024"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1358" y="2184848"/>
            <a:ext cx="8907200" cy="878304"/>
          </a:xfrm>
        </p:spPr>
        <p:txBody>
          <a:bodyPr/>
          <a:lstStyle/>
          <a:p>
            <a:r>
              <a:rPr lang="en-US" b="1" dirty="0" smtClean="0">
                <a:latin typeface="Gill Sans MT" panose="020B0502020104020203" pitchFamily="34" charset="0"/>
              </a:rPr>
              <a:t>Fund Balance</a:t>
            </a:r>
            <a:endParaRPr lang="en-US" b="1" dirty="0">
              <a:latin typeface="Gill Sans MT" panose="020B0502020104020203" pitchFamily="34" charset="0"/>
            </a:endParaRPr>
          </a:p>
        </p:txBody>
      </p:sp>
      <p:sp>
        <p:nvSpPr>
          <p:cNvPr id="3" name="Subtitle 2"/>
          <p:cNvSpPr>
            <a:spLocks noGrp="1"/>
          </p:cNvSpPr>
          <p:nvPr>
            <p:ph type="subTitle" idx="1"/>
          </p:nvPr>
        </p:nvSpPr>
        <p:spPr>
          <a:xfrm>
            <a:off x="821640" y="3501771"/>
            <a:ext cx="9601200" cy="572614"/>
          </a:xfrm>
        </p:spPr>
        <p:txBody>
          <a:bodyPr>
            <a:noAutofit/>
          </a:bodyPr>
          <a:lstStyle/>
          <a:p>
            <a:r>
              <a:rPr lang="en-US" sz="2800" dirty="0" smtClean="0">
                <a:latin typeface="Gill Sans MT" panose="020B0502020104020203" pitchFamily="34" charset="0"/>
              </a:rPr>
              <a:t>Categories, changes and projections</a:t>
            </a:r>
            <a:endParaRPr lang="en-US" sz="2800" dirty="0">
              <a:latin typeface="Gill Sans MT" panose="020B0502020104020203"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237394" y="4261408"/>
            <a:ext cx="1334191" cy="1334191"/>
          </a:xfrm>
          <a:prstGeom prst="rect">
            <a:avLst/>
          </a:prstGeom>
        </p:spPr>
      </p:pic>
      <p:sp>
        <p:nvSpPr>
          <p:cNvPr id="5" name="TextBox 4"/>
          <p:cNvSpPr txBox="1"/>
          <p:nvPr/>
        </p:nvSpPr>
        <p:spPr>
          <a:xfrm>
            <a:off x="2815520" y="4513004"/>
            <a:ext cx="5093110" cy="830997"/>
          </a:xfrm>
          <a:prstGeom prst="rect">
            <a:avLst/>
          </a:prstGeom>
          <a:noFill/>
        </p:spPr>
        <p:txBody>
          <a:bodyPr wrap="square" rtlCol="0">
            <a:spAutoFit/>
          </a:bodyPr>
          <a:lstStyle/>
          <a:p>
            <a:pPr algn="ctr"/>
            <a:r>
              <a:rPr lang="en-US" sz="2400" dirty="0" smtClean="0">
                <a:latin typeface="Gill Sans MT" panose="020B0502020104020203" pitchFamily="34" charset="0"/>
              </a:rPr>
              <a:t>Dave Jones, </a:t>
            </a:r>
            <a:r>
              <a:rPr lang="en-US" sz="2400" dirty="0">
                <a:latin typeface="Gill Sans MT" panose="020B0502020104020203" pitchFamily="34" charset="0"/>
              </a:rPr>
              <a:t>Assistant </a:t>
            </a:r>
            <a:r>
              <a:rPr lang="en-US" sz="2400" dirty="0" smtClean="0">
                <a:latin typeface="Gill Sans MT" panose="020B0502020104020203" pitchFamily="34" charset="0"/>
              </a:rPr>
              <a:t>Superintendent</a:t>
            </a:r>
          </a:p>
          <a:p>
            <a:pPr algn="ctr"/>
            <a:r>
              <a:rPr lang="en-US" sz="2400" dirty="0" smtClean="0">
                <a:latin typeface="Gill Sans MT" panose="020B0502020104020203" pitchFamily="34" charset="0"/>
              </a:rPr>
              <a:t>Elizabeth Hayes, Director of Finance</a:t>
            </a:r>
            <a:endParaRPr lang="en-US" sz="2400" dirty="0">
              <a:latin typeface="Gill Sans MT" panose="020B0502020104020203" pitchFamily="34" charset="0"/>
            </a:endParaRPr>
          </a:p>
        </p:txBody>
      </p:sp>
      <p:sp>
        <p:nvSpPr>
          <p:cNvPr id="7" name="Title 1"/>
          <p:cNvSpPr txBox="1">
            <a:spLocks/>
          </p:cNvSpPr>
          <p:nvPr/>
        </p:nvSpPr>
        <p:spPr>
          <a:xfrm>
            <a:off x="168443" y="857620"/>
            <a:ext cx="11778916" cy="888609"/>
          </a:xfrm>
          <a:prstGeom prst="rect">
            <a:avLst/>
          </a:prstGeom>
        </p:spPr>
        <p:txBody>
          <a:bodyPr vert="horz" lIns="91440" tIns="45720" rIns="91440" bIns="45720" rtlCol="0" anchor="b">
            <a:noAutofit/>
          </a:bodyPr>
          <a:lstStyle>
            <a:lvl1pPr marL="0" indent="0" algn="ctr" defTabSz="914400" rtl="0" eaLnBrk="1" latinLnBrk="0" hangingPunct="1">
              <a:lnSpc>
                <a:spcPct val="90000"/>
              </a:lnSpc>
              <a:spcBef>
                <a:spcPct val="0"/>
              </a:spcBef>
              <a:buFont typeface="Arial" pitchFamily="34" charset="0"/>
              <a:buNone/>
              <a:defRPr sz="6000" kern="1200">
                <a:solidFill>
                  <a:schemeClr val="tx1">
                    <a:lumMod val="75000"/>
                  </a:schemeClr>
                </a:solidFill>
                <a:latin typeface="+mj-lt"/>
                <a:ea typeface="+mj-ea"/>
                <a:cs typeface="+mj-cs"/>
              </a:defRPr>
            </a:lvl1pPr>
          </a:lstStyle>
          <a:p>
            <a:r>
              <a:rPr lang="en-US" sz="5400" dirty="0" smtClean="0">
                <a:latin typeface="Gill Sans MT" panose="020B0502020104020203" pitchFamily="34" charset="0"/>
              </a:rPr>
              <a:t>Kenai Peninsula Borough School District</a:t>
            </a:r>
            <a:endParaRPr lang="en-US" sz="5400" dirty="0">
              <a:latin typeface="Gill Sans MT" panose="020B0502020104020203" pitchFamily="34" charset="0"/>
            </a:endParaRPr>
          </a:p>
        </p:txBody>
      </p:sp>
    </p:spTree>
    <p:extLst>
      <p:ext uri="{BB962C8B-B14F-4D97-AF65-F5344CB8AC3E}">
        <p14:creationId xmlns:p14="http://schemas.microsoft.com/office/powerpoint/2010/main" val="1694466618"/>
      </p:ext>
    </p:extLst>
  </p:cSld>
  <p:clrMapOvr>
    <a:masterClrMapping/>
  </p:clrMapOvr>
  <mc:AlternateContent xmlns:mc="http://schemas.openxmlformats.org/markup-compatibility/2006" xmlns:p14="http://schemas.microsoft.com/office/powerpoint/2010/main">
    <mc:Choice Requires="p14">
      <p:transition spd="med" p14:dur="700" advTm="8799">
        <p:fade/>
      </p:transition>
    </mc:Choice>
    <mc:Fallback xmlns="">
      <p:transition spd="med" advTm="8799">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dirty="0">
                <a:latin typeface="Gill Sans MT" panose="020B0502020104020203" pitchFamily="34" charset="0"/>
              </a:rPr>
              <a:t>Fund Balance </a:t>
            </a:r>
            <a:r>
              <a:rPr lang="en-US" sz="4800" dirty="0" smtClean="0">
                <a:latin typeface="Gill Sans MT" panose="020B0502020104020203" pitchFamily="34" charset="0"/>
              </a:rPr>
              <a:t>FY12 </a:t>
            </a:r>
            <a:r>
              <a:rPr lang="en-US" sz="4800" dirty="0">
                <a:latin typeface="Gill Sans MT" panose="020B0502020104020203" pitchFamily="34" charset="0"/>
              </a:rPr>
              <a:t>through </a:t>
            </a:r>
            <a:r>
              <a:rPr lang="en-US" sz="4800" dirty="0" smtClean="0">
                <a:latin typeface="Gill Sans MT" panose="020B0502020104020203" pitchFamily="34" charset="0"/>
              </a:rPr>
              <a:t>FY19</a:t>
            </a:r>
            <a:endParaRPr lang="en-US" sz="4800" dirty="0">
              <a:latin typeface="Gill Sans MT" panose="020B0502020104020203" pitchFamily="34" charset="0"/>
            </a:endParaRPr>
          </a:p>
        </p:txBody>
      </p:sp>
      <p:pic>
        <p:nvPicPr>
          <p:cNvPr id="12" name="Content Placeholder 11"/>
          <p:cNvPicPr>
            <a:picLocks noGrp="1" noChangeAspect="1"/>
          </p:cNvPicPr>
          <p:nvPr>
            <p:ph idx="1"/>
          </p:nvPr>
        </p:nvPicPr>
        <p:blipFill>
          <a:blip r:embed="rId3"/>
          <a:stretch>
            <a:fillRect/>
          </a:stretch>
        </p:blipFill>
        <p:spPr>
          <a:xfrm>
            <a:off x="1341438" y="2299855"/>
            <a:ext cx="9509125" cy="3006435"/>
          </a:xfrm>
          <a:prstGeom prst="rect">
            <a:avLst/>
          </a:prstGeom>
        </p:spPr>
      </p:pic>
    </p:spTree>
    <p:extLst>
      <p:ext uri="{BB962C8B-B14F-4D97-AF65-F5344CB8AC3E}">
        <p14:creationId xmlns:p14="http://schemas.microsoft.com/office/powerpoint/2010/main" val="158548089"/>
      </p:ext>
    </p:extLst>
  </p:cSld>
  <p:clrMapOvr>
    <a:masterClrMapping/>
  </p:clrMapOvr>
  <mc:AlternateContent xmlns:mc="http://schemas.openxmlformats.org/markup-compatibility/2006" xmlns:p14="http://schemas.microsoft.com/office/powerpoint/2010/main">
    <mc:Choice Requires="p14">
      <p:transition spd="med" p14:dur="700" advTm="14727">
        <p:fade/>
      </p:transition>
    </mc:Choice>
    <mc:Fallback xmlns="">
      <p:transition spd="med" advTm="14727">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1120" y="438912"/>
            <a:ext cx="9509760" cy="764246"/>
          </a:xfrm>
        </p:spPr>
        <p:txBody>
          <a:bodyPr>
            <a:normAutofit fontScale="90000"/>
          </a:bodyPr>
          <a:lstStyle/>
          <a:p>
            <a:pPr algn="ctr"/>
            <a:r>
              <a:rPr lang="en-US" sz="4800" dirty="0" smtClean="0">
                <a:latin typeface="Gill Sans MT" panose="020B0502020104020203" pitchFamily="34" charset="0"/>
              </a:rPr>
              <a:t>Total Fund Balance History FY12 – FY19 </a:t>
            </a:r>
            <a:endParaRPr lang="en-US" sz="4800" dirty="0">
              <a:latin typeface="Gill Sans MT" panose="020B0502020104020203"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83790160"/>
              </p:ext>
            </p:extLst>
          </p:nvPr>
        </p:nvGraphicFramePr>
        <p:xfrm>
          <a:off x="1341438" y="1673225"/>
          <a:ext cx="9509125" cy="4343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21564632"/>
      </p:ext>
    </p:extLst>
  </p:cSld>
  <p:clrMapOvr>
    <a:masterClrMapping/>
  </p:clrMapOvr>
  <mc:AlternateContent xmlns:mc="http://schemas.openxmlformats.org/markup-compatibility/2006" xmlns:p14="http://schemas.microsoft.com/office/powerpoint/2010/main">
    <mc:Choice Requires="p14">
      <p:transition spd="med" p14:dur="700" advTm="32785">
        <p:fade/>
      </p:transition>
    </mc:Choice>
    <mc:Fallback xmlns="">
      <p:transition spd="med" advTm="32785">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341120" y="438912"/>
            <a:ext cx="9509760" cy="764246"/>
          </a:xfrm>
          <a:prstGeom prst="rect">
            <a:avLst/>
          </a:prstGeom>
        </p:spPr>
        <p:txBody>
          <a:bodyPr vert="horz" lIns="91440" tIns="45720" rIns="91440" bIns="45720" rtlCol="0" anchor="b">
            <a:normAutofit fontScale="82500" lnSpcReduction="10000"/>
          </a:bodyPr>
          <a:lstStyle>
            <a:lvl1pPr marL="0" indent="0" algn="l" defTabSz="914400" rtl="0" eaLnBrk="1" latinLnBrk="0" hangingPunct="1">
              <a:lnSpc>
                <a:spcPct val="90000"/>
              </a:lnSpc>
              <a:spcBef>
                <a:spcPct val="0"/>
              </a:spcBef>
              <a:buFont typeface="Arial" pitchFamily="34" charset="0"/>
              <a:buNone/>
              <a:defRPr sz="3400" kern="1200">
                <a:solidFill>
                  <a:schemeClr val="tx1">
                    <a:lumMod val="75000"/>
                  </a:schemeClr>
                </a:solidFill>
                <a:latin typeface="+mj-lt"/>
                <a:ea typeface="+mj-ea"/>
                <a:cs typeface="+mj-cs"/>
              </a:defRPr>
            </a:lvl1pPr>
          </a:lstStyle>
          <a:p>
            <a:pPr algn="ctr"/>
            <a:r>
              <a:rPr lang="en-US" sz="4800" dirty="0" smtClean="0">
                <a:latin typeface="Gill Sans MT" panose="020B0502020104020203" pitchFamily="34" charset="0"/>
              </a:rPr>
              <a:t>Total Fund Balance Projected Through FY21 </a:t>
            </a:r>
            <a:endParaRPr lang="en-US" sz="4800" dirty="0">
              <a:latin typeface="Gill Sans MT" panose="020B0502020104020203" pitchFamily="34" charset="0"/>
            </a:endParaRPr>
          </a:p>
        </p:txBody>
      </p:sp>
      <p:graphicFrame>
        <p:nvGraphicFramePr>
          <p:cNvPr id="18" name="Content Placeholder 17"/>
          <p:cNvGraphicFramePr>
            <a:graphicFrameLocks noGrp="1"/>
          </p:cNvGraphicFramePr>
          <p:nvPr>
            <p:ph idx="1"/>
            <p:extLst>
              <p:ext uri="{D42A27DB-BD31-4B8C-83A1-F6EECF244321}">
                <p14:modId xmlns:p14="http://schemas.microsoft.com/office/powerpoint/2010/main" val="2809906656"/>
              </p:ext>
            </p:extLst>
          </p:nvPr>
        </p:nvGraphicFramePr>
        <p:xfrm>
          <a:off x="1341755" y="1770207"/>
          <a:ext cx="9509125" cy="4343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42306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latin typeface="Gill Sans MT" panose="020B0502020104020203" pitchFamily="34" charset="0"/>
              </a:rPr>
              <a:t>Questions?</a:t>
            </a:r>
            <a:endParaRPr lang="en-US" sz="4800" dirty="0">
              <a:latin typeface="Gill Sans MT" panose="020B0502020104020203" pitchFamily="34" charset="0"/>
            </a:endParaRPr>
          </a:p>
        </p:txBody>
      </p:sp>
      <p:sp>
        <p:nvSpPr>
          <p:cNvPr id="3" name="Content Placeholder 2"/>
          <p:cNvSpPr>
            <a:spLocks noGrp="1"/>
          </p:cNvSpPr>
          <p:nvPr>
            <p:ph idx="1"/>
          </p:nvPr>
        </p:nvSpPr>
        <p:spPr>
          <a:xfrm>
            <a:off x="1341120" y="2340864"/>
            <a:ext cx="9509760" cy="2999232"/>
          </a:xfrm>
        </p:spPr>
        <p:txBody>
          <a:bodyPr>
            <a:normAutofit fontScale="92500" lnSpcReduction="20000"/>
          </a:bodyPr>
          <a:lstStyle/>
          <a:p>
            <a:pPr marL="45720" indent="0">
              <a:buNone/>
            </a:pPr>
            <a:r>
              <a:rPr lang="en-US" sz="4800" dirty="0" smtClean="0">
                <a:latin typeface="Gill Sans MT" panose="020B0502020104020203" pitchFamily="34" charset="0"/>
              </a:rPr>
              <a:t>Send email to </a:t>
            </a:r>
            <a:r>
              <a:rPr lang="en-US" sz="4800" dirty="0" smtClean="0">
                <a:latin typeface="Gill Sans MT" panose="020B0502020104020203" pitchFamily="34" charset="0"/>
                <a:hlinkClick r:id="rId3"/>
              </a:rPr>
              <a:t>davejones@kpbsd.org</a:t>
            </a:r>
            <a:r>
              <a:rPr lang="en-US" sz="4800" dirty="0">
                <a:latin typeface="Gill Sans MT" panose="020B0502020104020203" pitchFamily="34" charset="0"/>
              </a:rPr>
              <a:t> </a:t>
            </a:r>
            <a:r>
              <a:rPr lang="en-US" sz="4800" dirty="0" smtClean="0">
                <a:latin typeface="Gill Sans MT" panose="020B0502020104020203" pitchFamily="34" charset="0"/>
              </a:rPr>
              <a:t>or </a:t>
            </a:r>
            <a:r>
              <a:rPr lang="en-US" sz="4800" dirty="0" smtClean="0">
                <a:latin typeface="Gill Sans MT" panose="020B0502020104020203" pitchFamily="34" charset="0"/>
                <a:hlinkClick r:id="rId4"/>
              </a:rPr>
              <a:t>djones2@kpbsd.org</a:t>
            </a:r>
            <a:r>
              <a:rPr lang="en-US" sz="4800" dirty="0" smtClean="0">
                <a:latin typeface="Gill Sans MT" panose="020B0502020104020203" pitchFamily="34" charset="0"/>
              </a:rPr>
              <a:t> or </a:t>
            </a:r>
            <a:r>
              <a:rPr lang="en-US" sz="4800" dirty="0" smtClean="0">
                <a:latin typeface="Gill Sans MT" panose="020B0502020104020203" pitchFamily="34" charset="0"/>
                <a:hlinkClick r:id="rId5"/>
              </a:rPr>
              <a:t>ehayes@kpbsd.org</a:t>
            </a:r>
            <a:endParaRPr lang="en-US" sz="4800" dirty="0" smtClean="0">
              <a:latin typeface="Gill Sans MT" panose="020B0502020104020203" pitchFamily="34" charset="0"/>
            </a:endParaRPr>
          </a:p>
          <a:p>
            <a:pPr marL="45720" indent="0">
              <a:buNone/>
            </a:pPr>
            <a:endParaRPr lang="en-US" sz="4800" dirty="0" smtClean="0">
              <a:latin typeface="Gill Sans MT" panose="020B0502020104020203" pitchFamily="34" charset="0"/>
            </a:endParaRPr>
          </a:p>
          <a:p>
            <a:pPr marL="45720" indent="0">
              <a:buNone/>
            </a:pPr>
            <a:r>
              <a:rPr lang="en-US" sz="4800" dirty="0" smtClean="0">
                <a:latin typeface="Gill Sans MT" panose="020B0502020104020203" pitchFamily="34" charset="0"/>
              </a:rPr>
              <a:t>Phone 907-714-8874</a:t>
            </a:r>
            <a:endParaRPr lang="en-US" sz="4800" dirty="0">
              <a:latin typeface="Gill Sans MT" panose="020B0502020104020203" pitchFamily="34" charset="0"/>
            </a:endParaRPr>
          </a:p>
        </p:txBody>
      </p:sp>
    </p:spTree>
    <p:extLst>
      <p:ext uri="{BB962C8B-B14F-4D97-AF65-F5344CB8AC3E}">
        <p14:creationId xmlns:p14="http://schemas.microsoft.com/office/powerpoint/2010/main" val="695808421"/>
      </p:ext>
    </p:extLst>
  </p:cSld>
  <p:clrMapOvr>
    <a:masterClrMapping/>
  </p:clrMapOvr>
  <mc:AlternateContent xmlns:mc="http://schemas.openxmlformats.org/markup-compatibility/2006" xmlns:p14="http://schemas.microsoft.com/office/powerpoint/2010/main">
    <mc:Choice Requires="p14">
      <p:transition spd="med" p14:dur="700" advTm="11762">
        <p:fade/>
      </p:transition>
    </mc:Choice>
    <mc:Fallback xmlns="">
      <p:transition spd="med" advTm="11762">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1188720"/>
            <a:ext cx="9601200" cy="925215"/>
          </a:xfrm>
        </p:spPr>
        <p:txBody>
          <a:bodyPr/>
          <a:lstStyle/>
          <a:p>
            <a:r>
              <a:rPr lang="en-US" sz="4400" dirty="0" smtClean="0">
                <a:latin typeface="Gill Sans MT" panose="020B0502020104020203" pitchFamily="34" charset="0"/>
              </a:rPr>
              <a:t>Kenai Peninsula Borough School District</a:t>
            </a:r>
            <a:endParaRPr lang="en-US" sz="4400" dirty="0">
              <a:latin typeface="Gill Sans MT" panose="020B0502020104020203" pitchFamily="34" charset="0"/>
            </a:endParaRPr>
          </a:p>
        </p:txBody>
      </p:sp>
      <p:sp>
        <p:nvSpPr>
          <p:cNvPr id="3" name="Subtitle 2"/>
          <p:cNvSpPr>
            <a:spLocks noGrp="1"/>
          </p:cNvSpPr>
          <p:nvPr>
            <p:ph type="subTitle" idx="1"/>
          </p:nvPr>
        </p:nvSpPr>
        <p:spPr>
          <a:xfrm>
            <a:off x="1295400" y="2517058"/>
            <a:ext cx="9601200" cy="727587"/>
          </a:xfrm>
        </p:spPr>
        <p:txBody>
          <a:bodyPr>
            <a:normAutofit/>
          </a:bodyPr>
          <a:lstStyle/>
          <a:p>
            <a:r>
              <a:rPr lang="en-US" sz="4400" cap="none" dirty="0" smtClean="0">
                <a:latin typeface="Gill Sans MT" panose="020B0502020104020203" pitchFamily="34" charset="0"/>
              </a:rPr>
              <a:t>www.kpbsd.org</a:t>
            </a:r>
            <a:endParaRPr lang="en-US" sz="3200" cap="none" dirty="0"/>
          </a:p>
        </p:txBody>
      </p:sp>
      <p:sp>
        <p:nvSpPr>
          <p:cNvPr id="5" name="Rectangle 4"/>
          <p:cNvSpPr/>
          <p:nvPr/>
        </p:nvSpPr>
        <p:spPr>
          <a:xfrm>
            <a:off x="3401962" y="3825777"/>
            <a:ext cx="6096000" cy="1015663"/>
          </a:xfrm>
          <a:prstGeom prst="rect">
            <a:avLst/>
          </a:prstGeom>
        </p:spPr>
        <p:txBody>
          <a:bodyPr>
            <a:spAutoFit/>
          </a:bodyPr>
          <a:lstStyle/>
          <a:p>
            <a:r>
              <a:rPr lang="en-US" sz="2000" dirty="0">
                <a:latin typeface="Gill Sans MT" panose="020B0502020104020203" pitchFamily="34" charset="0"/>
              </a:rPr>
              <a:t>The mission of the Kenai Peninsula Borough School District is to </a:t>
            </a:r>
            <a:r>
              <a:rPr lang="en-US" sz="2000" dirty="0" smtClean="0">
                <a:latin typeface="Gill Sans MT" panose="020B0502020104020203" pitchFamily="34" charset="0"/>
              </a:rPr>
              <a:t>empower all learners to positively shape their futures. </a:t>
            </a:r>
            <a:endParaRPr lang="en-US" sz="2000" dirty="0">
              <a:latin typeface="Gill Sans MT" panose="020B0502020104020203"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1587" y="3647768"/>
            <a:ext cx="1558426" cy="1558426"/>
          </a:xfrm>
          <a:prstGeom prst="rect">
            <a:avLst/>
          </a:prstGeom>
        </p:spPr>
      </p:pic>
    </p:spTree>
    <p:extLst>
      <p:ext uri="{BB962C8B-B14F-4D97-AF65-F5344CB8AC3E}">
        <p14:creationId xmlns:p14="http://schemas.microsoft.com/office/powerpoint/2010/main" val="2083896672"/>
      </p:ext>
    </p:extLst>
  </p:cSld>
  <p:clrMapOvr>
    <a:masterClrMapping/>
  </p:clrMapOvr>
  <mc:AlternateContent xmlns:mc="http://schemas.openxmlformats.org/markup-compatibility/2006" xmlns:p14="http://schemas.microsoft.com/office/powerpoint/2010/main">
    <mc:Choice Requires="p14">
      <p:transition spd="med" p14:dur="700" advTm="7842">
        <p:fade/>
      </p:transition>
    </mc:Choice>
    <mc:Fallback xmlns="">
      <p:transition spd="med" advTm="7842">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1120" y="438912"/>
            <a:ext cx="9991444" cy="1088136"/>
          </a:xfrm>
        </p:spPr>
        <p:txBody>
          <a:bodyPr>
            <a:noAutofit/>
          </a:bodyPr>
          <a:lstStyle/>
          <a:p>
            <a:r>
              <a:rPr lang="en-US" sz="4800" dirty="0" smtClean="0">
                <a:latin typeface="Gill Sans MT" panose="020B0502020104020203" pitchFamily="34" charset="0"/>
              </a:rPr>
              <a:t>BP 3470 Fund Balance Policy - KPBSD</a:t>
            </a:r>
            <a:endParaRPr lang="en-US" sz="4800" dirty="0">
              <a:latin typeface="Gill Sans MT" panose="020B0502020104020203" pitchFamily="34" charset="0"/>
            </a:endParaRPr>
          </a:p>
        </p:txBody>
      </p:sp>
      <p:sp>
        <p:nvSpPr>
          <p:cNvPr id="3" name="Content Placeholder 2"/>
          <p:cNvSpPr>
            <a:spLocks noGrp="1"/>
          </p:cNvSpPr>
          <p:nvPr>
            <p:ph idx="1"/>
          </p:nvPr>
        </p:nvSpPr>
        <p:spPr/>
        <p:txBody>
          <a:bodyPr>
            <a:normAutofit fontScale="92500"/>
          </a:bodyPr>
          <a:lstStyle/>
          <a:p>
            <a:r>
              <a:rPr lang="en-US" sz="4000" dirty="0" smtClean="0">
                <a:latin typeface="Gill Sans MT" panose="020B0502020104020203" pitchFamily="34" charset="0"/>
              </a:rPr>
              <a:t>Board Policy 3470 Fund Balance establishes the purpose for fund balance, provides a definition of fund balance and it’s categories, and sets a minimum fund balance in the General Fund of 3 percent of the subsequent year’s budgeted expenditures and out-going transfers.</a:t>
            </a:r>
          </a:p>
          <a:p>
            <a:r>
              <a:rPr lang="en-US" sz="3000" dirty="0">
                <a:latin typeface="Gill Sans MT" panose="020B0502020104020203" pitchFamily="34" charset="0"/>
              </a:rPr>
              <a:t>Please review at: </a:t>
            </a:r>
            <a:r>
              <a:rPr lang="en-US" sz="3000" dirty="0">
                <a:latin typeface="Gill Sans MT" panose="020B0502020104020203" pitchFamily="34" charset="0"/>
                <a:hlinkClick r:id="rId2"/>
              </a:rPr>
              <a:t>https://</a:t>
            </a:r>
            <a:r>
              <a:rPr lang="en-US" sz="3000" dirty="0" smtClean="0">
                <a:latin typeface="Gill Sans MT" panose="020B0502020104020203" pitchFamily="34" charset="0"/>
                <a:hlinkClick r:id="rId2"/>
              </a:rPr>
              <a:t>www.kpbsd.k12.ak.us/board.aspx?id=3024</a:t>
            </a:r>
            <a:endParaRPr lang="en-US" sz="3000" dirty="0" smtClean="0">
              <a:latin typeface="Gill Sans MT" panose="020B0502020104020203" pitchFamily="34" charset="0"/>
            </a:endParaRPr>
          </a:p>
          <a:p>
            <a:endParaRPr lang="en-US" sz="4000" dirty="0">
              <a:latin typeface="Gill Sans MT" panose="020B0502020104020203" pitchFamily="34" charset="0"/>
            </a:endParaRPr>
          </a:p>
        </p:txBody>
      </p:sp>
    </p:spTree>
    <p:extLst>
      <p:ext uri="{BB962C8B-B14F-4D97-AF65-F5344CB8AC3E}">
        <p14:creationId xmlns:p14="http://schemas.microsoft.com/office/powerpoint/2010/main" val="2060136850"/>
      </p:ext>
    </p:extLst>
  </p:cSld>
  <p:clrMapOvr>
    <a:masterClrMapping/>
  </p:clrMapOvr>
  <mc:AlternateContent xmlns:mc="http://schemas.openxmlformats.org/markup-compatibility/2006" xmlns:p14="http://schemas.microsoft.com/office/powerpoint/2010/main">
    <mc:Choice Requires="p14">
      <p:transition spd="med" p14:dur="700" advTm="25525">
        <p:fade/>
      </p:transition>
    </mc:Choice>
    <mc:Fallback xmlns="">
      <p:transition spd="med" advTm="25525">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4800" dirty="0">
                <a:latin typeface="Gill Sans MT" panose="020B0502020104020203" pitchFamily="34" charset="0"/>
              </a:rPr>
              <a:t>Fund Balance Categories</a:t>
            </a:r>
          </a:p>
        </p:txBody>
      </p:sp>
      <p:sp>
        <p:nvSpPr>
          <p:cNvPr id="14" name="Content Placeholder 13"/>
          <p:cNvSpPr>
            <a:spLocks noGrp="1"/>
          </p:cNvSpPr>
          <p:nvPr>
            <p:ph idx="1"/>
          </p:nvPr>
        </p:nvSpPr>
        <p:spPr/>
        <p:txBody>
          <a:bodyPr/>
          <a:lstStyle/>
          <a:p>
            <a:r>
              <a:rPr lang="en-US" sz="4000" dirty="0">
                <a:latin typeface="Gill Sans MT" panose="020B0502020104020203" pitchFamily="34" charset="0"/>
              </a:rPr>
              <a:t>Nonspendable</a:t>
            </a:r>
          </a:p>
          <a:p>
            <a:r>
              <a:rPr lang="en-US" sz="4000" dirty="0">
                <a:latin typeface="Gill Sans MT" panose="020B0502020104020203" pitchFamily="34" charset="0"/>
              </a:rPr>
              <a:t>Restricted</a:t>
            </a:r>
          </a:p>
          <a:p>
            <a:r>
              <a:rPr lang="en-US" sz="4000" dirty="0">
                <a:latin typeface="Gill Sans MT" panose="020B0502020104020203" pitchFamily="34" charset="0"/>
              </a:rPr>
              <a:t>Committed </a:t>
            </a:r>
          </a:p>
          <a:p>
            <a:r>
              <a:rPr lang="en-US" sz="4000" dirty="0">
                <a:latin typeface="Gill Sans MT" panose="020B0502020104020203" pitchFamily="34" charset="0"/>
              </a:rPr>
              <a:t>Assigned</a:t>
            </a:r>
          </a:p>
          <a:p>
            <a:r>
              <a:rPr lang="en-US" sz="4000" dirty="0">
                <a:latin typeface="Gill Sans MT" panose="020B0502020104020203" pitchFamily="34" charset="0"/>
              </a:rPr>
              <a:t>Unassigned</a:t>
            </a:r>
          </a:p>
          <a:p>
            <a:endParaRPr lang="en-US" dirty="0"/>
          </a:p>
        </p:txBody>
      </p:sp>
    </p:spTree>
    <p:extLst>
      <p:ext uri="{BB962C8B-B14F-4D97-AF65-F5344CB8AC3E}">
        <p14:creationId xmlns:p14="http://schemas.microsoft.com/office/powerpoint/2010/main" val="2771859900"/>
      </p:ext>
    </p:extLst>
  </p:cSld>
  <p:clrMapOvr>
    <a:masterClrMapping/>
  </p:clrMapOvr>
  <mc:AlternateContent xmlns:mc="http://schemas.openxmlformats.org/markup-compatibility/2006" xmlns:p14="http://schemas.microsoft.com/office/powerpoint/2010/main">
    <mc:Choice Requires="p14">
      <p:transition spd="med" p14:dur="700" advClick="0" advTm="34917">
        <p:fade/>
      </p:transition>
    </mc:Choice>
    <mc:Fallback xmlns="">
      <p:transition spd="med" advClick="0" advTm="34917">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4800" dirty="0">
                <a:latin typeface="Gill Sans MT" panose="020B0502020104020203" pitchFamily="34" charset="0"/>
              </a:rPr>
              <a:t>Fund Balance Categories</a:t>
            </a:r>
          </a:p>
        </p:txBody>
      </p:sp>
      <p:sp>
        <p:nvSpPr>
          <p:cNvPr id="14" name="Content Placeholder 13"/>
          <p:cNvSpPr>
            <a:spLocks noGrp="1"/>
          </p:cNvSpPr>
          <p:nvPr>
            <p:ph idx="1"/>
          </p:nvPr>
        </p:nvSpPr>
        <p:spPr>
          <a:xfrm>
            <a:off x="269139" y="1585452"/>
            <a:ext cx="11814706" cy="4343400"/>
          </a:xfrm>
        </p:spPr>
        <p:txBody>
          <a:bodyPr/>
          <a:lstStyle/>
          <a:p>
            <a:r>
              <a:rPr lang="en-US" sz="3600" b="1" dirty="0" err="1" smtClean="0">
                <a:latin typeface="Gill Sans MT" panose="020B0502020104020203" pitchFamily="34" charset="0"/>
              </a:rPr>
              <a:t>Nonspendable</a:t>
            </a:r>
            <a:r>
              <a:rPr lang="en-US" sz="3600" b="1" dirty="0" smtClean="0">
                <a:latin typeface="Gill Sans MT" panose="020B0502020104020203" pitchFamily="34" charset="0"/>
              </a:rPr>
              <a:t> – Inventory and Prepaid Expenditures</a:t>
            </a:r>
            <a:endParaRPr lang="en-US" sz="3600" b="1" dirty="0">
              <a:latin typeface="Gill Sans MT" panose="020B0502020104020203" pitchFamily="34" charset="0"/>
            </a:endParaRPr>
          </a:p>
          <a:p>
            <a:r>
              <a:rPr lang="en-US" sz="3200" dirty="0">
                <a:latin typeface="Gill Sans MT" panose="020B0502020104020203" pitchFamily="34" charset="0"/>
              </a:rPr>
              <a:t>Restricted</a:t>
            </a:r>
          </a:p>
          <a:p>
            <a:r>
              <a:rPr lang="en-US" sz="3200" dirty="0">
                <a:latin typeface="Gill Sans MT" panose="020B0502020104020203" pitchFamily="34" charset="0"/>
              </a:rPr>
              <a:t>Committed </a:t>
            </a:r>
          </a:p>
          <a:p>
            <a:r>
              <a:rPr lang="en-US" sz="3200" dirty="0">
                <a:latin typeface="Gill Sans MT" panose="020B0502020104020203" pitchFamily="34" charset="0"/>
              </a:rPr>
              <a:t>Assigned</a:t>
            </a:r>
          </a:p>
          <a:p>
            <a:r>
              <a:rPr lang="en-US" sz="3200" dirty="0">
                <a:latin typeface="Gill Sans MT" panose="020B0502020104020203" pitchFamily="34" charset="0"/>
              </a:rPr>
              <a:t>Unassigned</a:t>
            </a:r>
          </a:p>
          <a:p>
            <a:endParaRPr lang="en-US" dirty="0"/>
          </a:p>
        </p:txBody>
      </p:sp>
      <p:graphicFrame>
        <p:nvGraphicFramePr>
          <p:cNvPr id="6" name="Chart 5"/>
          <p:cNvGraphicFramePr/>
          <p:nvPr>
            <p:extLst>
              <p:ext uri="{D42A27DB-BD31-4B8C-83A1-F6EECF244321}">
                <p14:modId xmlns:p14="http://schemas.microsoft.com/office/powerpoint/2010/main" val="702119261"/>
              </p:ext>
            </p:extLst>
          </p:nvPr>
        </p:nvGraphicFramePr>
        <p:xfrm>
          <a:off x="5195455" y="2881745"/>
          <a:ext cx="5655425" cy="2895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36630079"/>
      </p:ext>
    </p:extLst>
  </p:cSld>
  <p:clrMapOvr>
    <a:masterClrMapping/>
  </p:clrMapOvr>
  <mc:AlternateContent xmlns:mc="http://schemas.openxmlformats.org/markup-compatibility/2006" xmlns:p14="http://schemas.microsoft.com/office/powerpoint/2010/main">
    <mc:Choice Requires="p14">
      <p:transition spd="med" p14:dur="700" advClick="0" advTm="42254">
        <p:fade/>
      </p:transition>
    </mc:Choice>
    <mc:Fallback xmlns="">
      <p:transition spd="med" advClick="0" advTm="42254">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4800" dirty="0">
                <a:latin typeface="Gill Sans MT" panose="020B0502020104020203" pitchFamily="34" charset="0"/>
              </a:rPr>
              <a:t>Fund Balance Categories</a:t>
            </a:r>
          </a:p>
        </p:txBody>
      </p:sp>
      <p:sp>
        <p:nvSpPr>
          <p:cNvPr id="14" name="Content Placeholder 13"/>
          <p:cNvSpPr>
            <a:spLocks noGrp="1"/>
          </p:cNvSpPr>
          <p:nvPr>
            <p:ph idx="1"/>
          </p:nvPr>
        </p:nvSpPr>
        <p:spPr>
          <a:xfrm>
            <a:off x="286603" y="1673352"/>
            <a:ext cx="11232107" cy="4343400"/>
          </a:xfrm>
        </p:spPr>
        <p:txBody>
          <a:bodyPr/>
          <a:lstStyle/>
          <a:p>
            <a:r>
              <a:rPr lang="en-US" sz="3200" dirty="0">
                <a:latin typeface="Gill Sans MT" panose="020B0502020104020203" pitchFamily="34" charset="0"/>
              </a:rPr>
              <a:t>Nonspendable</a:t>
            </a:r>
          </a:p>
          <a:p>
            <a:r>
              <a:rPr lang="en-US" sz="3200" b="1" dirty="0" smtClean="0">
                <a:latin typeface="Gill Sans MT" panose="020B0502020104020203" pitchFamily="34" charset="0"/>
              </a:rPr>
              <a:t>Restricted – Carryover, Maintenance Fund Balance</a:t>
            </a:r>
            <a:endParaRPr lang="en-US" sz="3200" b="1" dirty="0">
              <a:latin typeface="Gill Sans MT" panose="020B0502020104020203" pitchFamily="34" charset="0"/>
            </a:endParaRPr>
          </a:p>
          <a:p>
            <a:r>
              <a:rPr lang="en-US" sz="3200" dirty="0">
                <a:latin typeface="Gill Sans MT" panose="020B0502020104020203" pitchFamily="34" charset="0"/>
              </a:rPr>
              <a:t>Committed </a:t>
            </a:r>
          </a:p>
          <a:p>
            <a:r>
              <a:rPr lang="en-US" sz="3200" dirty="0">
                <a:latin typeface="Gill Sans MT" panose="020B0502020104020203" pitchFamily="34" charset="0"/>
              </a:rPr>
              <a:t>Assigned</a:t>
            </a:r>
          </a:p>
          <a:p>
            <a:r>
              <a:rPr lang="en-US" sz="3200" dirty="0">
                <a:latin typeface="Gill Sans MT" panose="020B0502020104020203" pitchFamily="34" charset="0"/>
              </a:rPr>
              <a:t>Unassigned</a:t>
            </a:r>
          </a:p>
          <a:p>
            <a:endParaRPr lang="en-US" dirty="0"/>
          </a:p>
        </p:txBody>
      </p:sp>
      <p:graphicFrame>
        <p:nvGraphicFramePr>
          <p:cNvPr id="5" name="Chart 4"/>
          <p:cNvGraphicFramePr/>
          <p:nvPr>
            <p:extLst>
              <p:ext uri="{D42A27DB-BD31-4B8C-83A1-F6EECF244321}">
                <p14:modId xmlns:p14="http://schemas.microsoft.com/office/powerpoint/2010/main" val="861941053"/>
              </p:ext>
            </p:extLst>
          </p:nvPr>
        </p:nvGraphicFramePr>
        <p:xfrm>
          <a:off x="4405744" y="3061854"/>
          <a:ext cx="6445135" cy="31012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90875827"/>
      </p:ext>
    </p:extLst>
  </p:cSld>
  <p:clrMapOvr>
    <a:masterClrMapping/>
  </p:clrMapOvr>
  <mc:AlternateContent xmlns:mc="http://schemas.openxmlformats.org/markup-compatibility/2006" xmlns:p14="http://schemas.microsoft.com/office/powerpoint/2010/main">
    <mc:Choice Requires="p14">
      <p:transition spd="med" p14:dur="700" advTm="31859">
        <p:fade/>
      </p:transition>
    </mc:Choice>
    <mc:Fallback xmlns="">
      <p:transition spd="med" advTm="31859">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341120" y="438912"/>
            <a:ext cx="9509760" cy="740183"/>
          </a:xfrm>
        </p:spPr>
        <p:txBody>
          <a:bodyPr>
            <a:normAutofit fontScale="90000"/>
          </a:bodyPr>
          <a:lstStyle/>
          <a:p>
            <a:r>
              <a:rPr lang="en-US" sz="4800" dirty="0">
                <a:latin typeface="Gill Sans MT" panose="020B0502020104020203" pitchFamily="34" charset="0"/>
              </a:rPr>
              <a:t>Fund Balance Categories</a:t>
            </a:r>
          </a:p>
        </p:txBody>
      </p:sp>
      <p:sp>
        <p:nvSpPr>
          <p:cNvPr id="14" name="Content Placeholder 13"/>
          <p:cNvSpPr>
            <a:spLocks noGrp="1"/>
          </p:cNvSpPr>
          <p:nvPr>
            <p:ph idx="1"/>
          </p:nvPr>
        </p:nvSpPr>
        <p:spPr>
          <a:xfrm>
            <a:off x="848183" y="1179095"/>
            <a:ext cx="10175977" cy="4343400"/>
          </a:xfrm>
        </p:spPr>
        <p:txBody>
          <a:bodyPr>
            <a:normAutofit/>
          </a:bodyPr>
          <a:lstStyle/>
          <a:p>
            <a:r>
              <a:rPr lang="en-US" sz="3200" dirty="0" smtClean="0">
                <a:latin typeface="Gill Sans MT" panose="020B0502020104020203" pitchFamily="34" charset="0"/>
              </a:rPr>
              <a:t>Nonspendable</a:t>
            </a:r>
            <a:endParaRPr lang="en-US" sz="3200" dirty="0">
              <a:latin typeface="Gill Sans MT" panose="020B0502020104020203" pitchFamily="34" charset="0"/>
            </a:endParaRPr>
          </a:p>
          <a:p>
            <a:r>
              <a:rPr lang="en-US" sz="3200" dirty="0">
                <a:latin typeface="Gill Sans MT" panose="020B0502020104020203" pitchFamily="34" charset="0"/>
              </a:rPr>
              <a:t>Restricted</a:t>
            </a:r>
          </a:p>
          <a:p>
            <a:r>
              <a:rPr lang="en-US" sz="4000" b="1" dirty="0" smtClean="0">
                <a:latin typeface="Gill Sans MT" panose="020B0502020104020203" pitchFamily="34" charset="0"/>
              </a:rPr>
              <a:t>Committed</a:t>
            </a:r>
            <a:r>
              <a:rPr lang="en-US" sz="4000" b="1" dirty="0">
                <a:latin typeface="Gill Sans MT" panose="020B0502020104020203" pitchFamily="34" charset="0"/>
              </a:rPr>
              <a:t> </a:t>
            </a:r>
            <a:r>
              <a:rPr lang="en-US" sz="4000" b="1" dirty="0" smtClean="0">
                <a:latin typeface="Gill Sans MT" panose="020B0502020104020203" pitchFamily="34" charset="0"/>
              </a:rPr>
              <a:t>– For a particular purpose</a:t>
            </a:r>
            <a:endParaRPr lang="en-US" sz="4000" b="1" dirty="0">
              <a:latin typeface="Gill Sans MT" panose="020B0502020104020203" pitchFamily="34" charset="0"/>
            </a:endParaRPr>
          </a:p>
          <a:p>
            <a:r>
              <a:rPr lang="en-US" sz="3200" dirty="0">
                <a:latin typeface="Gill Sans MT" panose="020B0502020104020203" pitchFamily="34" charset="0"/>
              </a:rPr>
              <a:t>Assigned</a:t>
            </a:r>
          </a:p>
          <a:p>
            <a:r>
              <a:rPr lang="en-US" sz="3200" dirty="0" smtClean="0">
                <a:latin typeface="Gill Sans MT" panose="020B0502020104020203" pitchFamily="34" charset="0"/>
              </a:rPr>
              <a:t>Unassigned </a:t>
            </a:r>
            <a:endParaRPr lang="en-US" sz="3200" dirty="0">
              <a:latin typeface="Gill Sans MT" panose="020B0502020104020203" pitchFamily="34" charset="0"/>
            </a:endParaRPr>
          </a:p>
          <a:p>
            <a:pPr marL="45720" indent="0">
              <a:buNone/>
            </a:pPr>
            <a:endParaRPr lang="en-US" sz="4000" dirty="0"/>
          </a:p>
        </p:txBody>
      </p:sp>
      <p:graphicFrame>
        <p:nvGraphicFramePr>
          <p:cNvPr id="10" name="Chart 9"/>
          <p:cNvGraphicFramePr/>
          <p:nvPr>
            <p:extLst>
              <p:ext uri="{D42A27DB-BD31-4B8C-83A1-F6EECF244321}">
                <p14:modId xmlns:p14="http://schemas.microsoft.com/office/powerpoint/2010/main" val="1526186094"/>
              </p:ext>
            </p:extLst>
          </p:nvPr>
        </p:nvGraphicFramePr>
        <p:xfrm>
          <a:off x="4461164" y="3350795"/>
          <a:ext cx="6168043" cy="269941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48152827"/>
      </p:ext>
    </p:extLst>
  </p:cSld>
  <p:clrMapOvr>
    <a:masterClrMapping/>
  </p:clrMapOvr>
  <mc:AlternateContent xmlns:mc="http://schemas.openxmlformats.org/markup-compatibility/2006" xmlns:p14="http://schemas.microsoft.com/office/powerpoint/2010/main">
    <mc:Choice Requires="p14">
      <p:transition spd="med" p14:dur="700" advTm="29244">
        <p:fade/>
      </p:transition>
    </mc:Choice>
    <mc:Fallback xmlns="">
      <p:transition spd="med" advTm="29244">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4800" dirty="0">
                <a:latin typeface="Gill Sans MT" panose="020B0502020104020203" pitchFamily="34" charset="0"/>
              </a:rPr>
              <a:t>Fund Balance Categories</a:t>
            </a:r>
          </a:p>
        </p:txBody>
      </p:sp>
      <p:sp>
        <p:nvSpPr>
          <p:cNvPr id="14" name="Content Placeholder 13"/>
          <p:cNvSpPr>
            <a:spLocks noGrp="1"/>
          </p:cNvSpPr>
          <p:nvPr>
            <p:ph idx="1"/>
          </p:nvPr>
        </p:nvSpPr>
        <p:spPr>
          <a:xfrm>
            <a:off x="565484" y="2371183"/>
            <a:ext cx="10764252" cy="4343400"/>
          </a:xfrm>
        </p:spPr>
        <p:txBody>
          <a:bodyPr/>
          <a:lstStyle/>
          <a:p>
            <a:r>
              <a:rPr lang="en-US" sz="3200" dirty="0">
                <a:latin typeface="Gill Sans MT" panose="020B0502020104020203" pitchFamily="34" charset="0"/>
              </a:rPr>
              <a:t>Nonspendable</a:t>
            </a:r>
          </a:p>
          <a:p>
            <a:r>
              <a:rPr lang="en-US" sz="3200" dirty="0">
                <a:latin typeface="Gill Sans MT" panose="020B0502020104020203" pitchFamily="34" charset="0"/>
              </a:rPr>
              <a:t>Restricted</a:t>
            </a:r>
          </a:p>
          <a:p>
            <a:r>
              <a:rPr lang="en-US" sz="3200" dirty="0">
                <a:latin typeface="Gill Sans MT" panose="020B0502020104020203" pitchFamily="34" charset="0"/>
              </a:rPr>
              <a:t>Committed </a:t>
            </a:r>
          </a:p>
          <a:p>
            <a:r>
              <a:rPr lang="en-US" sz="3600" b="1" dirty="0" smtClean="0">
                <a:latin typeface="Gill Sans MT" panose="020B0502020104020203" pitchFamily="34" charset="0"/>
              </a:rPr>
              <a:t>Assigned – Intended use established by body</a:t>
            </a:r>
            <a:endParaRPr lang="en-US" sz="3600" b="1" dirty="0">
              <a:latin typeface="Gill Sans MT" panose="020B0502020104020203" pitchFamily="34" charset="0"/>
            </a:endParaRPr>
          </a:p>
          <a:p>
            <a:r>
              <a:rPr lang="en-US" sz="3200" dirty="0" smtClean="0">
                <a:latin typeface="Gill Sans MT" panose="020B0502020104020203" pitchFamily="34" charset="0"/>
              </a:rPr>
              <a:t>Unassigned</a:t>
            </a:r>
            <a:endParaRPr lang="en-US" sz="3200" dirty="0"/>
          </a:p>
        </p:txBody>
      </p:sp>
      <p:graphicFrame>
        <p:nvGraphicFramePr>
          <p:cNvPr id="7" name="Chart 6"/>
          <p:cNvGraphicFramePr/>
          <p:nvPr>
            <p:extLst>
              <p:ext uri="{D42A27DB-BD31-4B8C-83A1-F6EECF244321}">
                <p14:modId xmlns:p14="http://schemas.microsoft.com/office/powerpoint/2010/main" val="609662542"/>
              </p:ext>
            </p:extLst>
          </p:nvPr>
        </p:nvGraphicFramePr>
        <p:xfrm>
          <a:off x="5043055" y="1898073"/>
          <a:ext cx="5807825" cy="23829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88866170"/>
      </p:ext>
    </p:extLst>
  </p:cSld>
  <p:clrMapOvr>
    <a:masterClrMapping/>
  </p:clrMapOvr>
  <mc:AlternateContent xmlns:mc="http://schemas.openxmlformats.org/markup-compatibility/2006" xmlns:p14="http://schemas.microsoft.com/office/powerpoint/2010/main">
    <mc:Choice Requires="p14">
      <p:transition spd="med" p14:dur="700" advTm="63361">
        <p:fade/>
      </p:transition>
    </mc:Choice>
    <mc:Fallback xmlns="">
      <p:transition spd="med" advTm="63361">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normAutofit/>
          </a:bodyPr>
          <a:lstStyle/>
          <a:p>
            <a:r>
              <a:rPr lang="en-US" sz="4800" dirty="0">
                <a:latin typeface="Gill Sans MT" panose="020B0502020104020203" pitchFamily="34" charset="0"/>
              </a:rPr>
              <a:t>Fund Balance Categories</a:t>
            </a:r>
          </a:p>
        </p:txBody>
      </p:sp>
      <p:sp>
        <p:nvSpPr>
          <p:cNvPr id="14" name="Content Placeholder 13"/>
          <p:cNvSpPr>
            <a:spLocks noGrp="1"/>
          </p:cNvSpPr>
          <p:nvPr>
            <p:ph idx="1"/>
          </p:nvPr>
        </p:nvSpPr>
        <p:spPr/>
        <p:txBody>
          <a:bodyPr/>
          <a:lstStyle/>
          <a:p>
            <a:r>
              <a:rPr lang="en-US" sz="3200" dirty="0">
                <a:latin typeface="Gill Sans MT" panose="020B0502020104020203" pitchFamily="34" charset="0"/>
              </a:rPr>
              <a:t>Nonspendable</a:t>
            </a:r>
          </a:p>
          <a:p>
            <a:r>
              <a:rPr lang="en-US" sz="3200" dirty="0">
                <a:latin typeface="Gill Sans MT" panose="020B0502020104020203" pitchFamily="34" charset="0"/>
              </a:rPr>
              <a:t>Restricted</a:t>
            </a:r>
          </a:p>
          <a:p>
            <a:r>
              <a:rPr lang="en-US" sz="3200" dirty="0">
                <a:latin typeface="Gill Sans MT" panose="020B0502020104020203" pitchFamily="34" charset="0"/>
              </a:rPr>
              <a:t>Committed </a:t>
            </a:r>
          </a:p>
          <a:p>
            <a:r>
              <a:rPr lang="en-US" sz="3200" dirty="0">
                <a:latin typeface="Gill Sans MT" panose="020B0502020104020203" pitchFamily="34" charset="0"/>
              </a:rPr>
              <a:t>Assigned</a:t>
            </a:r>
          </a:p>
          <a:p>
            <a:r>
              <a:rPr lang="en-US" sz="4000" b="1" dirty="0" smtClean="0">
                <a:latin typeface="Gill Sans MT" panose="020B0502020104020203" pitchFamily="34" charset="0"/>
              </a:rPr>
              <a:t>Unassigned – No specific restrictions</a:t>
            </a:r>
            <a:endParaRPr lang="en-US" sz="4000" b="1" dirty="0">
              <a:latin typeface="Gill Sans MT" panose="020B0502020104020203" pitchFamily="34" charset="0"/>
            </a:endParaRPr>
          </a:p>
          <a:p>
            <a:endParaRPr lang="en-US" dirty="0"/>
          </a:p>
        </p:txBody>
      </p:sp>
      <p:graphicFrame>
        <p:nvGraphicFramePr>
          <p:cNvPr id="7" name="Chart 6"/>
          <p:cNvGraphicFramePr/>
          <p:nvPr>
            <p:extLst>
              <p:ext uri="{D42A27DB-BD31-4B8C-83A1-F6EECF244321}">
                <p14:modId xmlns:p14="http://schemas.microsoft.com/office/powerpoint/2010/main" val="153628126"/>
              </p:ext>
            </p:extLst>
          </p:nvPr>
        </p:nvGraphicFramePr>
        <p:xfrm>
          <a:off x="5098473" y="1673352"/>
          <a:ext cx="6112624" cy="25747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95000045"/>
      </p:ext>
    </p:extLst>
  </p:cSld>
  <p:clrMapOvr>
    <a:masterClrMapping/>
  </p:clrMapOvr>
  <mc:AlternateContent xmlns:mc="http://schemas.openxmlformats.org/markup-compatibility/2006" xmlns:p14="http://schemas.microsoft.com/office/powerpoint/2010/main">
    <mc:Choice Requires="p14">
      <p:transition spd="med" p14:dur="700" advTm="13134">
        <p:fade/>
      </p:transition>
    </mc:Choice>
    <mc:Fallback xmlns="">
      <p:transition spd="med" advTm="13134">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dirty="0" smtClean="0">
                <a:latin typeface="Gill Sans MT" panose="020B0502020104020203" pitchFamily="34" charset="0"/>
              </a:rPr>
              <a:t>Unassigned</a:t>
            </a:r>
            <a:r>
              <a:rPr lang="en-US" sz="4800" dirty="0">
                <a:latin typeface="Gill Sans MT" panose="020B0502020104020203" pitchFamily="34" charset="0"/>
              </a:rPr>
              <a:t> </a:t>
            </a:r>
            <a:r>
              <a:rPr lang="en-US" sz="4800" dirty="0" smtClean="0">
                <a:latin typeface="Gill Sans MT" panose="020B0502020104020203" pitchFamily="34" charset="0"/>
              </a:rPr>
              <a:t>Fund Balance History</a:t>
            </a:r>
            <a:endParaRPr lang="en-US" dirty="0"/>
          </a:p>
        </p:txBody>
      </p:sp>
      <p:sp>
        <p:nvSpPr>
          <p:cNvPr id="3" name="Content Placeholder 2"/>
          <p:cNvSpPr>
            <a:spLocks noGrp="1"/>
          </p:cNvSpPr>
          <p:nvPr>
            <p:ph idx="1"/>
          </p:nvPr>
        </p:nvSpPr>
        <p:spPr>
          <a:xfrm>
            <a:off x="1026695" y="1673352"/>
            <a:ext cx="9824185" cy="3973469"/>
          </a:xfrm>
        </p:spPr>
        <p:txBody>
          <a:bodyPr/>
          <a:lstStyle/>
          <a:p>
            <a:endParaRPr lang="en-US" dirty="0" smtClean="0"/>
          </a:p>
          <a:p>
            <a:pPr marL="45720" indent="0">
              <a:buNone/>
            </a:pPr>
            <a:endParaRPr lang="en-US" dirty="0"/>
          </a:p>
        </p:txBody>
      </p:sp>
      <p:pic>
        <p:nvPicPr>
          <p:cNvPr id="4" name="Picture 3"/>
          <p:cNvPicPr>
            <a:picLocks noChangeAspect="1"/>
          </p:cNvPicPr>
          <p:nvPr/>
        </p:nvPicPr>
        <p:blipFill>
          <a:blip r:embed="rId3"/>
          <a:stretch>
            <a:fillRect/>
          </a:stretch>
        </p:blipFill>
        <p:spPr>
          <a:xfrm>
            <a:off x="2382982" y="2051184"/>
            <a:ext cx="7426036" cy="3595637"/>
          </a:xfrm>
          <a:prstGeom prst="rect">
            <a:avLst/>
          </a:prstGeom>
        </p:spPr>
      </p:pic>
    </p:spTree>
    <p:extLst>
      <p:ext uri="{BB962C8B-B14F-4D97-AF65-F5344CB8AC3E}">
        <p14:creationId xmlns:p14="http://schemas.microsoft.com/office/powerpoint/2010/main" val="858669419"/>
      </p:ext>
    </p:extLst>
  </p:cSld>
  <p:clrMapOvr>
    <a:masterClrMapping/>
  </p:clrMapOvr>
  <mc:AlternateContent xmlns:mc="http://schemas.openxmlformats.org/markup-compatibility/2006" xmlns:p14="http://schemas.microsoft.com/office/powerpoint/2010/main">
    <mc:Choice Requires="p14">
      <p:transition spd="med" p14:dur="700" advTm="27180">
        <p:fade/>
      </p:transition>
    </mc:Choice>
    <mc:Fallback xmlns="">
      <p:transition spd="med" advTm="27180">
        <p:fade/>
      </p:transition>
    </mc:Fallback>
  </mc:AlternateContent>
  <p:timing>
    <p:tnLst>
      <p:par>
        <p:cTn id="1" dur="indefinite" restart="never" nodeType="tmRoot"/>
      </p:par>
    </p:tnLst>
  </p:timing>
</p:sld>
</file>

<file path=ppt/theme/theme1.xml><?xml version="1.0" encoding="utf-8"?>
<a:theme xmlns:a="http://schemas.openxmlformats.org/drawingml/2006/main" name="Sheer Green 16x9">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Sheer Green">
      <a:dk1>
        <a:srgbClr val="404040"/>
      </a:dk1>
      <a:lt1>
        <a:sysClr val="window" lastClr="FFFFFF"/>
      </a:lt1>
      <a:dk2>
        <a:srgbClr val="624D38"/>
      </a:dk2>
      <a:lt2>
        <a:srgbClr val="F2F2E2"/>
      </a:lt2>
      <a:accent1>
        <a:srgbClr val="72C23C"/>
      </a:accent1>
      <a:accent2>
        <a:srgbClr val="F4CC20"/>
      </a:accent2>
      <a:accent3>
        <a:srgbClr val="53B6BB"/>
      </a:accent3>
      <a:accent4>
        <a:srgbClr val="BA7CC0"/>
      </a:accent4>
      <a:accent5>
        <a:srgbClr val="ED635A"/>
      </a:accent5>
      <a:accent6>
        <a:srgbClr val="EE9B40"/>
      </a:accent6>
      <a:hlink>
        <a:srgbClr val="53B6BB"/>
      </a:hlink>
      <a:folHlink>
        <a:srgbClr val="B68DC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Green">
      <a:dk1>
        <a:srgbClr val="404040"/>
      </a:dk1>
      <a:lt1>
        <a:sysClr val="window" lastClr="FFFFFF"/>
      </a:lt1>
      <a:dk2>
        <a:srgbClr val="624D38"/>
      </a:dk2>
      <a:lt2>
        <a:srgbClr val="F2F2E2"/>
      </a:lt2>
      <a:accent1>
        <a:srgbClr val="72C23C"/>
      </a:accent1>
      <a:accent2>
        <a:srgbClr val="F4CC20"/>
      </a:accent2>
      <a:accent3>
        <a:srgbClr val="53B6BB"/>
      </a:accent3>
      <a:accent4>
        <a:srgbClr val="BA7CC0"/>
      </a:accent4>
      <a:accent5>
        <a:srgbClr val="ED635A"/>
      </a:accent5>
      <a:accent6>
        <a:srgbClr val="EE9B40"/>
      </a:accent6>
      <a:hlink>
        <a:srgbClr val="53B6BB"/>
      </a:hlink>
      <a:folHlink>
        <a:srgbClr val="B68DC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BC5747AC-80AD-4ABE-94D9-19832B174F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826</Words>
  <Application>Microsoft Office PowerPoint</Application>
  <PresentationFormat>Widescreen</PresentationFormat>
  <Paragraphs>84</Paragraphs>
  <Slides>14</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Gill Sans MT</vt:lpstr>
      <vt:lpstr>Sheer Green 16x9</vt:lpstr>
      <vt:lpstr>Fund Balance</vt:lpstr>
      <vt:lpstr>BP 3470 Fund Balance Policy - KPBSD</vt:lpstr>
      <vt:lpstr>Fund Balance Categories</vt:lpstr>
      <vt:lpstr>Fund Balance Categories</vt:lpstr>
      <vt:lpstr>Fund Balance Categories</vt:lpstr>
      <vt:lpstr>Fund Balance Categories</vt:lpstr>
      <vt:lpstr>Fund Balance Categories</vt:lpstr>
      <vt:lpstr>Fund Balance Categories</vt:lpstr>
      <vt:lpstr>Unassigned Fund Balance History</vt:lpstr>
      <vt:lpstr>Fund Balance FY12 through FY19</vt:lpstr>
      <vt:lpstr>Total Fund Balance History FY12 – FY19 </vt:lpstr>
      <vt:lpstr>PowerPoint Presentation</vt:lpstr>
      <vt:lpstr>Questions?</vt:lpstr>
      <vt:lpstr>Kenai Peninsula Borough School District</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2016-09-19T22:06:04Z</dcterms:created>
  <dcterms:modified xsi:type="dcterms:W3CDTF">2019-11-05T22:57:59Z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TC029208979991</vt:lpwstr>
  </property>
</Properties>
</file>