
<file path=[Content_Types].xml><?xml version="1.0" encoding="utf-8"?>
<Types xmlns="http://schemas.openxmlformats.org/package/2006/content-types">
  <Default Extension="png" ContentType="image/png"/>
  <Default Extension="jpeg" ContentType="image/jpeg"/>
  <Default Extension="wmf" ContentType="image/x-wmf"/>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rts/chart1.xml" ContentType="application/vnd.openxmlformats-officedocument.drawingml.chart+xml"/>
  <Override PartName="/ppt/charts/chart2.xml" ContentType="application/vnd.openxmlformats-officedocument.drawingml.chart+xml"/>
  <Override PartName="/ppt/charts/chart3.xml" ContentType="application/vnd.openxmlformats-officedocument.drawingml.chart+xml"/>
  <Override PartName="/ppt/drawings/drawing1.xml" ContentType="application/vnd.openxmlformats-officedocument.drawingml.chartshapes+xml"/>
  <Override PartName="/ppt/charts/chart4.xml" ContentType="application/vnd.openxmlformats-officedocument.drawingml.chart+xml"/>
  <Override PartName="/ppt/charts/chart5.xml" ContentType="application/vnd.openxmlformats-officedocument.drawingml.chart+xml"/>
  <Override PartName="/ppt/charts/chart6.xml" ContentType="application/vnd.openxmlformats-officedocument.drawingml.chart+xml"/>
  <Override PartName="/ppt/drawings/drawing2.xml" ContentType="application/vnd.openxmlformats-officedocument.drawingml.chartshapes+xml"/>
  <Override PartName="/ppt/charts/chart7.xml" ContentType="application/vnd.openxmlformats-officedocument.drawingml.chart+xml"/>
  <Override PartName="/ppt/charts/chart8.xml" ContentType="application/vnd.openxmlformats-officedocument.drawingml.chart+xml"/>
  <Override PartName="/ppt/charts/chart9.xml" ContentType="application/vnd.openxmlformats-officedocument.drawingml.chart+xml"/>
  <Override PartName="/ppt/charts/chart10.xml" ContentType="application/vnd.openxmlformats-officedocument.drawingml.chart+xml"/>
  <Override PartName="/ppt/charts/chart11.xml" ContentType="application/vnd.openxmlformats-officedocument.drawingml.chart+xml"/>
  <Override PartName="/ppt/charts/chart12.xml" ContentType="application/vnd.openxmlformats-officedocument.drawingml.chart+xml"/>
  <Override PartName="/ppt/charts/chart13.xml" ContentType="application/vnd.openxmlformats-officedocument.drawingml.chart+xml"/>
  <Override PartName="/ppt/drawings/drawing3.xml" ContentType="application/vnd.openxmlformats-officedocument.drawingml.chartshapes+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5"/>
  </p:notesMasterIdLst>
  <p:sldIdLst>
    <p:sldId id="256" r:id="rId2"/>
    <p:sldId id="284" r:id="rId3"/>
    <p:sldId id="286" r:id="rId4"/>
    <p:sldId id="278" r:id="rId5"/>
    <p:sldId id="288" r:id="rId6"/>
    <p:sldId id="297" r:id="rId7"/>
    <p:sldId id="296" r:id="rId8"/>
    <p:sldId id="275" r:id="rId9"/>
    <p:sldId id="279" r:id="rId10"/>
    <p:sldId id="280" r:id="rId11"/>
    <p:sldId id="281" r:id="rId12"/>
    <p:sldId id="276" r:id="rId13"/>
    <p:sldId id="265" r:id="rId14"/>
    <p:sldId id="266" r:id="rId15"/>
    <p:sldId id="271" r:id="rId16"/>
    <p:sldId id="272" r:id="rId17"/>
    <p:sldId id="273" r:id="rId18"/>
    <p:sldId id="295" r:id="rId19"/>
    <p:sldId id="274" r:id="rId20"/>
    <p:sldId id="289" r:id="rId21"/>
    <p:sldId id="293" r:id="rId22"/>
    <p:sldId id="258" r:id="rId23"/>
    <p:sldId id="294" r:id="rId24"/>
    <p:sldId id="299" r:id="rId25"/>
    <p:sldId id="291" r:id="rId26"/>
    <p:sldId id="300" r:id="rId27"/>
    <p:sldId id="269" r:id="rId28"/>
    <p:sldId id="260" r:id="rId29"/>
    <p:sldId id="290" r:id="rId30"/>
    <p:sldId id="287" r:id="rId31"/>
    <p:sldId id="257" r:id="rId32"/>
    <p:sldId id="301" r:id="rId33"/>
    <p:sldId id="285" r:id="rId3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2" d="100"/>
          <a:sy n="72" d="100"/>
        </p:scale>
        <p:origin x="-492" y="-90"/>
      </p:cViewPr>
      <p:guideLst>
        <p:guide orient="horz" pos="2160"/>
        <p:guide pos="2880"/>
      </p:guideLst>
    </p:cSldViewPr>
  </p:slideViewPr>
  <p:notesTextViewPr>
    <p:cViewPr>
      <p:scale>
        <a:sx n="1" d="1"/>
        <a:sy n="1" d="1"/>
      </p:scale>
      <p:origin x="0" y="0"/>
    </p:cViewPr>
  </p:notesTextViewPr>
  <p:sorterViewPr>
    <p:cViewPr>
      <p:scale>
        <a:sx n="100" d="100"/>
        <a:sy n="100" d="100"/>
      </p:scale>
      <p:origin x="0" y="6510"/>
    </p:cViewPr>
  </p:sorterViewPr>
  <p:notesViewPr>
    <p:cSldViewPr>
      <p:cViewPr varScale="1">
        <p:scale>
          <a:sx n="58" d="100"/>
          <a:sy n="58" d="100"/>
        </p:scale>
        <p:origin x="-1806" y="-90"/>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notesMaster" Target="notesMasters/notesMaster1.xml"/></Relationships>
</file>

<file path=ppt/charts/_rels/chart1.xml.rels><?xml version="1.0" encoding="UTF-8" standalone="yes"?>
<Relationships xmlns="http://schemas.openxmlformats.org/package/2006/relationships"><Relationship Id="rId1" Type="http://schemas.openxmlformats.org/officeDocument/2006/relationships/oleObject" Target="file:///C:\Documents%20and%20Settings\e10056\Local%20Settings\Temporary%20Internet%20Files\Content.Outlook\23LMT0RZ\Copy%20of%20SBA%20Percent%20Proficient%20Comparison%2009-12%20(2).xlsx" TargetMode="External"/></Relationships>
</file>

<file path=ppt/charts/_rels/chart10.xml.rels><?xml version="1.0" encoding="UTF-8" standalone="yes"?>
<Relationships xmlns="http://schemas.openxmlformats.org/package/2006/relationships"><Relationship Id="rId1" Type="http://schemas.openxmlformats.org/officeDocument/2006/relationships/oleObject" Target="file:///\\my\data$\e10056\Documents\Assessment%20Data\SBA%20Overall%20by%20Gender%207-12.xlsx" TargetMode="External"/></Relationships>
</file>

<file path=ppt/charts/_rels/chart11.xml.rels><?xml version="1.0" encoding="UTF-8" standalone="yes"?>
<Relationships xmlns="http://schemas.openxmlformats.org/package/2006/relationships"><Relationship Id="rId1" Type="http://schemas.openxmlformats.org/officeDocument/2006/relationships/oleObject" Target="file:///C:\Documents%20and%20Settings\e10056\Local%20Settings\Temporary%20Internet%20Files\Content.Outlook\23LMT0RZ\SBA%20Overall%20by%20Gender.xlsx" TargetMode="External"/></Relationships>
</file>

<file path=ppt/charts/_rels/chart12.xml.rels><?xml version="1.0" encoding="UTF-8" standalone="yes"?>
<Relationships xmlns="http://schemas.openxmlformats.org/package/2006/relationships"><Relationship Id="rId1" Type="http://schemas.openxmlformats.org/officeDocument/2006/relationships/oleObject" Target="file:///\\my\data$\e10056\Documents\Assessment%20Data\SBA%20Overall%20by%20Gender%207-12.xlsx" TargetMode="External"/></Relationships>
</file>

<file path=ppt/charts/_rels/chart13.xml.rels><?xml version="1.0" encoding="UTF-8" standalone="yes"?>
<Relationships xmlns="http://schemas.openxmlformats.org/package/2006/relationships"><Relationship Id="rId2" Type="http://schemas.openxmlformats.org/officeDocument/2006/relationships/chartUserShapes" Target="../drawings/drawing3.xml"/><Relationship Id="rId1" Type="http://schemas.openxmlformats.org/officeDocument/2006/relationships/oleObject" Target="file:///\\my\data$\e10056\Documents\DATA\grad%20rate%20data\Grad%20Rates%20FY09-12.xlsx" TargetMode="External"/></Relationships>
</file>

<file path=ppt/charts/_rels/chart2.xml.rels><?xml version="1.0" encoding="UTF-8" standalone="yes"?>
<Relationships xmlns="http://schemas.openxmlformats.org/package/2006/relationships"><Relationship Id="rId1" Type="http://schemas.openxmlformats.org/officeDocument/2006/relationships/oleObject" Target="file:///\\my\data$\e10056\Documents\Assessment%20Data\FY12\SBA_2008%20-%202012%20Avg%20Scale%20Scores%20July23,2012.xlsx" TargetMode="External"/></Relationships>
</file>

<file path=ppt/charts/_rels/chart3.xml.rels><?xml version="1.0" encoding="UTF-8" standalone="yes"?>
<Relationships xmlns="http://schemas.openxmlformats.org/package/2006/relationships"><Relationship Id="rId2" Type="http://schemas.openxmlformats.org/officeDocument/2006/relationships/chartUserShapes" Target="../drawings/drawing1.xml"/><Relationship Id="rId1" Type="http://schemas.openxmlformats.org/officeDocument/2006/relationships/oleObject" Target="file:///\\my\data$\e10056\Documents\Assessment%20Data\2011%20SBA%20Score%20by%20grade%20June%2011.xlsx" TargetMode="External"/></Relationships>
</file>

<file path=ppt/charts/_rels/chart4.xml.rels><?xml version="1.0" encoding="UTF-8" standalone="yes"?>
<Relationships xmlns="http://schemas.openxmlformats.org/package/2006/relationships"><Relationship Id="rId1" Type="http://schemas.openxmlformats.org/officeDocument/2006/relationships/oleObject" Target="Book2" TargetMode="External"/></Relationships>
</file>

<file path=ppt/charts/_rels/chart5.xml.rels><?xml version="1.0" encoding="UTF-8" standalone="yes"?>
<Relationships xmlns="http://schemas.openxmlformats.org/package/2006/relationships"><Relationship Id="rId1" Type="http://schemas.openxmlformats.org/officeDocument/2006/relationships/oleObject" Target="file:///\\my\data$\e10056\Documents\Assessment%20Data\FY12\SBA_2008%20-%202012%20Avg%20Scale%20Scores%20July23,2012.xlsx" TargetMode="External"/></Relationships>
</file>

<file path=ppt/charts/_rels/chart6.xml.rels><?xml version="1.0" encoding="UTF-8" standalone="yes"?>
<Relationships xmlns="http://schemas.openxmlformats.org/package/2006/relationships"><Relationship Id="rId2" Type="http://schemas.openxmlformats.org/officeDocument/2006/relationships/chartUserShapes" Target="../drawings/drawing2.xml"/><Relationship Id="rId1" Type="http://schemas.openxmlformats.org/officeDocument/2006/relationships/oleObject" Target="file:///\\my\data$\e10056\Documents\Assessment%20Data\FY12\SBA_2008%20-%202012%20Avg%20Scale%20Scores%20July23,2012.xlsx" TargetMode="External"/></Relationships>
</file>

<file path=ppt/charts/_rels/chart7.xml.rels><?xml version="1.0" encoding="UTF-8" standalone="yes"?>
<Relationships xmlns="http://schemas.openxmlformats.org/package/2006/relationships"><Relationship Id="rId1" Type="http://schemas.openxmlformats.org/officeDocument/2006/relationships/oleObject" Target="file:///\\my\data$\e10056\Documents\Assessment%20Data\SBA%20Overall%20by%20Gender%207-12.xlsx" TargetMode="External"/></Relationships>
</file>

<file path=ppt/charts/_rels/chart8.xml.rels><?xml version="1.0" encoding="UTF-8" standalone="yes"?>
<Relationships xmlns="http://schemas.openxmlformats.org/package/2006/relationships"><Relationship Id="rId1" Type="http://schemas.openxmlformats.org/officeDocument/2006/relationships/oleObject" Target="file:///C:\Documents%20and%20Settings\e10056\Local%20Settings\Temporary%20Internet%20Files\Content.Outlook\23LMT0RZ\SBA%20Overall%20by%20Gender.xlsx" TargetMode="External"/></Relationships>
</file>

<file path=ppt/charts/_rels/chart9.xml.rels><?xml version="1.0" encoding="UTF-8" standalone="yes"?>
<Relationships xmlns="http://schemas.openxmlformats.org/package/2006/relationships"><Relationship Id="rId1" Type="http://schemas.openxmlformats.org/officeDocument/2006/relationships/oleObject" Target="file:///C:\Documents%20and%20Settings\e10056\Local%20Settings\Temporary%20Internet%20Files\Content.Outlook\23LMT0RZ\SBA%20Overall%20by%20Gender.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dirty="0"/>
              <a:t>FY09 - FY12 </a:t>
            </a:r>
          </a:p>
          <a:p>
            <a:pPr>
              <a:defRPr/>
            </a:pPr>
            <a:r>
              <a:rPr lang="en-US" dirty="0"/>
              <a:t>SBA Percent Proficient</a:t>
            </a:r>
          </a:p>
        </c:rich>
      </c:tx>
      <c:layout>
        <c:manualLayout>
          <c:xMode val="edge"/>
          <c:yMode val="edge"/>
          <c:x val="0.34905343562823876"/>
          <c:y val="1.3333333333333334E-2"/>
        </c:manualLayout>
      </c:layout>
      <c:overlay val="0"/>
    </c:title>
    <c:autoTitleDeleted val="0"/>
    <c:plotArea>
      <c:layout/>
      <c:barChart>
        <c:barDir val="col"/>
        <c:grouping val="clustered"/>
        <c:varyColors val="0"/>
        <c:ser>
          <c:idx val="0"/>
          <c:order val="0"/>
          <c:tx>
            <c:strRef>
              <c:f>Sheet2!$A$4</c:f>
              <c:strCache>
                <c:ptCount val="1"/>
                <c:pt idx="0">
                  <c:v>FY09</c:v>
                </c:pt>
              </c:strCache>
            </c:strRef>
          </c:tx>
          <c:invertIfNegative val="0"/>
          <c:cat>
            <c:strRef>
              <c:f>Sheet2!$B$3:$D$3</c:f>
              <c:strCache>
                <c:ptCount val="3"/>
                <c:pt idx="0">
                  <c:v>Reading</c:v>
                </c:pt>
                <c:pt idx="1">
                  <c:v>Writing</c:v>
                </c:pt>
                <c:pt idx="2">
                  <c:v>Math</c:v>
                </c:pt>
              </c:strCache>
            </c:strRef>
          </c:cat>
          <c:val>
            <c:numRef>
              <c:f>Sheet2!$B$4:$D$4</c:f>
              <c:numCache>
                <c:formatCode>General</c:formatCode>
                <c:ptCount val="3"/>
                <c:pt idx="0">
                  <c:v>88.8</c:v>
                </c:pt>
                <c:pt idx="1">
                  <c:v>85.1</c:v>
                </c:pt>
                <c:pt idx="2">
                  <c:v>76.900000000000006</c:v>
                </c:pt>
              </c:numCache>
            </c:numRef>
          </c:val>
        </c:ser>
        <c:ser>
          <c:idx val="1"/>
          <c:order val="1"/>
          <c:tx>
            <c:strRef>
              <c:f>Sheet2!$A$5</c:f>
              <c:strCache>
                <c:ptCount val="1"/>
                <c:pt idx="0">
                  <c:v>FY10</c:v>
                </c:pt>
              </c:strCache>
            </c:strRef>
          </c:tx>
          <c:invertIfNegative val="0"/>
          <c:cat>
            <c:strRef>
              <c:f>Sheet2!$B$3:$D$3</c:f>
              <c:strCache>
                <c:ptCount val="3"/>
                <c:pt idx="0">
                  <c:v>Reading</c:v>
                </c:pt>
                <c:pt idx="1">
                  <c:v>Writing</c:v>
                </c:pt>
                <c:pt idx="2">
                  <c:v>Math</c:v>
                </c:pt>
              </c:strCache>
            </c:strRef>
          </c:cat>
          <c:val>
            <c:numRef>
              <c:f>Sheet2!$B$5:$D$5</c:f>
              <c:numCache>
                <c:formatCode>General</c:formatCode>
                <c:ptCount val="3"/>
                <c:pt idx="0">
                  <c:v>90.1</c:v>
                </c:pt>
                <c:pt idx="1">
                  <c:v>83</c:v>
                </c:pt>
                <c:pt idx="2">
                  <c:v>79.099999999999994</c:v>
                </c:pt>
              </c:numCache>
            </c:numRef>
          </c:val>
        </c:ser>
        <c:ser>
          <c:idx val="2"/>
          <c:order val="2"/>
          <c:tx>
            <c:strRef>
              <c:f>Sheet2!$A$6</c:f>
              <c:strCache>
                <c:ptCount val="1"/>
                <c:pt idx="0">
                  <c:v>FY11</c:v>
                </c:pt>
              </c:strCache>
            </c:strRef>
          </c:tx>
          <c:invertIfNegative val="0"/>
          <c:cat>
            <c:strRef>
              <c:f>Sheet2!$B$3:$D$3</c:f>
              <c:strCache>
                <c:ptCount val="3"/>
                <c:pt idx="0">
                  <c:v>Reading</c:v>
                </c:pt>
                <c:pt idx="1">
                  <c:v>Writing</c:v>
                </c:pt>
                <c:pt idx="2">
                  <c:v>Math</c:v>
                </c:pt>
              </c:strCache>
            </c:strRef>
          </c:cat>
          <c:val>
            <c:numRef>
              <c:f>Sheet2!$B$6:$D$6</c:f>
              <c:numCache>
                <c:formatCode>General</c:formatCode>
                <c:ptCount val="3"/>
                <c:pt idx="0">
                  <c:v>88.4</c:v>
                </c:pt>
                <c:pt idx="1">
                  <c:v>84.4</c:v>
                </c:pt>
                <c:pt idx="2">
                  <c:v>79.599999999999994</c:v>
                </c:pt>
              </c:numCache>
            </c:numRef>
          </c:val>
        </c:ser>
        <c:ser>
          <c:idx val="3"/>
          <c:order val="3"/>
          <c:tx>
            <c:strRef>
              <c:f>Sheet2!$A$7</c:f>
              <c:strCache>
                <c:ptCount val="1"/>
                <c:pt idx="0">
                  <c:v>FY12</c:v>
                </c:pt>
              </c:strCache>
            </c:strRef>
          </c:tx>
          <c:invertIfNegative val="0"/>
          <c:cat>
            <c:strRef>
              <c:f>Sheet2!$B$3:$D$3</c:f>
              <c:strCache>
                <c:ptCount val="3"/>
                <c:pt idx="0">
                  <c:v>Reading</c:v>
                </c:pt>
                <c:pt idx="1">
                  <c:v>Writing</c:v>
                </c:pt>
                <c:pt idx="2">
                  <c:v>Math</c:v>
                </c:pt>
              </c:strCache>
            </c:strRef>
          </c:cat>
          <c:val>
            <c:numRef>
              <c:f>Sheet2!$B$7:$D$7</c:f>
              <c:numCache>
                <c:formatCode>General</c:formatCode>
                <c:ptCount val="3"/>
                <c:pt idx="0">
                  <c:v>88.7</c:v>
                </c:pt>
                <c:pt idx="1">
                  <c:v>83.6</c:v>
                </c:pt>
                <c:pt idx="2">
                  <c:v>77.900000000000006</c:v>
                </c:pt>
              </c:numCache>
            </c:numRef>
          </c:val>
        </c:ser>
        <c:dLbls>
          <c:showLegendKey val="0"/>
          <c:showVal val="0"/>
          <c:showCatName val="0"/>
          <c:showSerName val="0"/>
          <c:showPercent val="0"/>
          <c:showBubbleSize val="0"/>
        </c:dLbls>
        <c:gapWidth val="150"/>
        <c:axId val="415672960"/>
        <c:axId val="415678848"/>
      </c:barChart>
      <c:catAx>
        <c:axId val="415672960"/>
        <c:scaling>
          <c:orientation val="minMax"/>
        </c:scaling>
        <c:delete val="0"/>
        <c:axPos val="b"/>
        <c:majorTickMark val="out"/>
        <c:minorTickMark val="none"/>
        <c:tickLblPos val="nextTo"/>
        <c:txPr>
          <a:bodyPr/>
          <a:lstStyle/>
          <a:p>
            <a:pPr>
              <a:defRPr sz="1200" b="1" i="0" baseline="0"/>
            </a:pPr>
            <a:endParaRPr lang="en-US"/>
          </a:p>
        </c:txPr>
        <c:crossAx val="415678848"/>
        <c:crosses val="autoZero"/>
        <c:auto val="1"/>
        <c:lblAlgn val="ctr"/>
        <c:lblOffset val="100"/>
        <c:noMultiLvlLbl val="0"/>
      </c:catAx>
      <c:valAx>
        <c:axId val="415678848"/>
        <c:scaling>
          <c:orientation val="minMax"/>
        </c:scaling>
        <c:delete val="0"/>
        <c:axPos val="l"/>
        <c:majorGridlines/>
        <c:numFmt formatCode="General" sourceLinked="1"/>
        <c:majorTickMark val="out"/>
        <c:minorTickMark val="none"/>
        <c:tickLblPos val="nextTo"/>
        <c:spPr>
          <a:noFill/>
        </c:spPr>
        <c:txPr>
          <a:bodyPr/>
          <a:lstStyle/>
          <a:p>
            <a:pPr>
              <a:defRPr sz="1200" b="1" i="0" baseline="0"/>
            </a:pPr>
            <a:endParaRPr lang="en-US"/>
          </a:p>
        </c:txPr>
        <c:crossAx val="415672960"/>
        <c:crosses val="autoZero"/>
        <c:crossBetween val="between"/>
      </c:valAx>
    </c:plotArea>
    <c:legend>
      <c:legendPos val="r"/>
      <c:layout/>
      <c:overlay val="0"/>
    </c:legend>
    <c:plotVisOnly val="1"/>
    <c:dispBlanksAs val="gap"/>
    <c:showDLblsOverMax val="0"/>
  </c:chart>
  <c:externalData r:id="rId1">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3"/>
    </mc:Choice>
    <mc:Fallback>
      <c:style val="3"/>
    </mc:Fallback>
  </mc:AlternateContent>
  <c:pivotSource>
    <c:name>[SBA Overall by Gender 7-12.xlsx]Sheet1!PivotTable2</c:name>
    <c:fmtId val="-1"/>
  </c:pivotSource>
  <c:chart>
    <c:title>
      <c:tx>
        <c:rich>
          <a:bodyPr/>
          <a:lstStyle/>
          <a:p>
            <a:pPr marL="0" marR="0" indent="0" algn="ctr" defTabSz="914400" rtl="0" eaLnBrk="1" fontAlgn="auto" latinLnBrk="0" hangingPunct="1">
              <a:lnSpc>
                <a:spcPct val="100000"/>
              </a:lnSpc>
              <a:spcBef>
                <a:spcPts val="0"/>
              </a:spcBef>
              <a:spcAft>
                <a:spcPts val="0"/>
              </a:spcAft>
              <a:buClrTx/>
              <a:buSzTx/>
              <a:buFontTx/>
              <a:buNone/>
              <a:tabLst/>
              <a:defRPr sz="1800" b="1" i="0" u="none" strike="noStrike" kern="1200" baseline="0">
                <a:solidFill>
                  <a:sysClr val="windowText" lastClr="000000"/>
                </a:solidFill>
                <a:latin typeface="+mn-lt"/>
                <a:ea typeface="+mn-ea"/>
                <a:cs typeface="+mn-cs"/>
              </a:defRPr>
            </a:pPr>
            <a:r>
              <a:rPr lang="en-US" sz="1800" dirty="0"/>
              <a:t>Writing SBA </a:t>
            </a:r>
            <a:r>
              <a:rPr lang="en-US" sz="1800" dirty="0" smtClean="0"/>
              <a:t>Male/Female Average</a:t>
            </a:r>
            <a:r>
              <a:rPr lang="en-US" sz="1800" b="1" i="0" baseline="0" dirty="0" smtClean="0">
                <a:effectLst/>
              </a:rPr>
              <a:t> </a:t>
            </a:r>
            <a:r>
              <a:rPr lang="en-US" sz="1800" b="1" i="0" baseline="0" dirty="0">
                <a:effectLst/>
              </a:rPr>
              <a:t>Scale Scores</a:t>
            </a:r>
            <a:endParaRPr lang="en-US" sz="1800" dirty="0">
              <a:effectLst/>
            </a:endParaRPr>
          </a:p>
          <a:p>
            <a:pPr marL="0" marR="0" indent="0" algn="ctr" defTabSz="914400" rtl="0" eaLnBrk="1" fontAlgn="auto" latinLnBrk="0" hangingPunct="1">
              <a:lnSpc>
                <a:spcPct val="100000"/>
              </a:lnSpc>
              <a:spcBef>
                <a:spcPts val="0"/>
              </a:spcBef>
              <a:spcAft>
                <a:spcPts val="0"/>
              </a:spcAft>
              <a:buClrTx/>
              <a:buSzTx/>
              <a:buFontTx/>
              <a:buNone/>
              <a:tabLst/>
              <a:defRPr sz="1800" b="1" i="0" u="none" strike="noStrike" kern="1200" baseline="0">
                <a:solidFill>
                  <a:sysClr val="windowText" lastClr="000000"/>
                </a:solidFill>
                <a:latin typeface="+mn-lt"/>
                <a:ea typeface="+mn-ea"/>
                <a:cs typeface="+mn-cs"/>
              </a:defRPr>
            </a:pPr>
            <a:endParaRPr lang="en-US" sz="1800" dirty="0"/>
          </a:p>
        </c:rich>
      </c:tx>
      <c:layout/>
      <c:overlay val="0"/>
    </c:title>
    <c:autoTitleDeleted val="0"/>
    <c:pivotFmts>
      <c:pivotFmt>
        <c:idx val="0"/>
      </c:pivotFmt>
      <c:pivotFmt>
        <c:idx val="1"/>
      </c:pivotFmt>
      <c:pivotFmt>
        <c:idx val="2"/>
        <c:spPr>
          <a:ln>
            <a:solidFill>
              <a:schemeClr val="accent2">
                <a:lumMod val="40000"/>
                <a:lumOff val="60000"/>
              </a:schemeClr>
            </a:solidFill>
          </a:ln>
        </c:spPr>
        <c:marker>
          <c:symbol val="circle"/>
          <c:size val="4"/>
          <c:spPr>
            <a:solidFill>
              <a:schemeClr val="accent2">
                <a:lumMod val="75000"/>
              </a:schemeClr>
            </a:solidFill>
            <a:ln>
              <a:noFill/>
            </a:ln>
          </c:spPr>
        </c:marker>
      </c:pivotFmt>
      <c:pivotFmt>
        <c:idx val="3"/>
        <c:marker>
          <c:symbol val="circle"/>
          <c:size val="4"/>
          <c:spPr>
            <a:solidFill>
              <a:schemeClr val="accent1">
                <a:lumMod val="75000"/>
              </a:schemeClr>
            </a:solidFill>
          </c:spPr>
        </c:marker>
      </c:pivotFmt>
      <c:pivotFmt>
        <c:idx val="4"/>
        <c:spPr>
          <a:ln>
            <a:solidFill>
              <a:schemeClr val="accent2">
                <a:lumMod val="40000"/>
                <a:lumOff val="60000"/>
              </a:schemeClr>
            </a:solidFill>
          </a:ln>
        </c:spPr>
        <c:marker>
          <c:symbol val="circle"/>
          <c:size val="4"/>
          <c:spPr>
            <a:solidFill>
              <a:schemeClr val="accent2">
                <a:lumMod val="75000"/>
              </a:schemeClr>
            </a:solidFill>
            <a:ln>
              <a:noFill/>
            </a:ln>
          </c:spPr>
        </c:marker>
      </c:pivotFmt>
      <c:pivotFmt>
        <c:idx val="5"/>
        <c:marker>
          <c:symbol val="circle"/>
          <c:size val="4"/>
          <c:spPr>
            <a:solidFill>
              <a:schemeClr val="accent1">
                <a:lumMod val="75000"/>
              </a:schemeClr>
            </a:solidFill>
          </c:spPr>
        </c:marker>
      </c:pivotFmt>
      <c:pivotFmt>
        <c:idx val="6"/>
        <c:spPr>
          <a:ln>
            <a:solidFill>
              <a:schemeClr val="accent2">
                <a:lumMod val="40000"/>
                <a:lumOff val="60000"/>
              </a:schemeClr>
            </a:solidFill>
          </a:ln>
        </c:spPr>
        <c:marker>
          <c:symbol val="circle"/>
          <c:size val="4"/>
          <c:spPr>
            <a:solidFill>
              <a:schemeClr val="accent2">
                <a:lumMod val="75000"/>
              </a:schemeClr>
            </a:solidFill>
            <a:ln>
              <a:noFill/>
            </a:ln>
          </c:spPr>
        </c:marker>
      </c:pivotFmt>
      <c:pivotFmt>
        <c:idx val="7"/>
        <c:marker>
          <c:symbol val="circle"/>
          <c:size val="4"/>
          <c:spPr>
            <a:solidFill>
              <a:schemeClr val="accent1">
                <a:lumMod val="75000"/>
              </a:schemeClr>
            </a:solidFill>
          </c:spPr>
        </c:marker>
      </c:pivotFmt>
    </c:pivotFmts>
    <c:plotArea>
      <c:layout/>
      <c:lineChart>
        <c:grouping val="standard"/>
        <c:varyColors val="0"/>
        <c:ser>
          <c:idx val="0"/>
          <c:order val="0"/>
          <c:tx>
            <c:strRef>
              <c:f>Sheet1!$M$1:$M$2</c:f>
              <c:strCache>
                <c:ptCount val="1"/>
                <c:pt idx="0">
                  <c:v>Female</c:v>
                </c:pt>
              </c:strCache>
            </c:strRef>
          </c:tx>
          <c:spPr>
            <a:ln>
              <a:solidFill>
                <a:schemeClr val="accent2">
                  <a:lumMod val="40000"/>
                  <a:lumOff val="60000"/>
                </a:schemeClr>
              </a:solidFill>
            </a:ln>
          </c:spPr>
          <c:marker>
            <c:symbol val="circle"/>
            <c:size val="4"/>
            <c:spPr>
              <a:solidFill>
                <a:schemeClr val="accent2">
                  <a:lumMod val="75000"/>
                </a:schemeClr>
              </a:solidFill>
              <a:ln>
                <a:noFill/>
              </a:ln>
            </c:spPr>
          </c:marker>
          <c:cat>
            <c:strRef>
              <c:f>Sheet1!$L$3:$L$10</c:f>
              <c:strCache>
                <c:ptCount val="8"/>
                <c:pt idx="0">
                  <c:v>2005</c:v>
                </c:pt>
                <c:pt idx="1">
                  <c:v>2006</c:v>
                </c:pt>
                <c:pt idx="2">
                  <c:v>2007</c:v>
                </c:pt>
                <c:pt idx="3">
                  <c:v>2008</c:v>
                </c:pt>
                <c:pt idx="4">
                  <c:v>2009</c:v>
                </c:pt>
                <c:pt idx="5">
                  <c:v>2010</c:v>
                </c:pt>
                <c:pt idx="6">
                  <c:v>2011</c:v>
                </c:pt>
                <c:pt idx="7">
                  <c:v>2012</c:v>
                </c:pt>
              </c:strCache>
            </c:strRef>
          </c:cat>
          <c:val>
            <c:numRef>
              <c:f>Sheet1!$M$3:$M$10</c:f>
              <c:numCache>
                <c:formatCode>General</c:formatCode>
                <c:ptCount val="8"/>
                <c:pt idx="0">
                  <c:v>376.12063999999998</c:v>
                </c:pt>
                <c:pt idx="1">
                  <c:v>379.09530599999999</c:v>
                </c:pt>
                <c:pt idx="2">
                  <c:v>387.61956500000002</c:v>
                </c:pt>
                <c:pt idx="3">
                  <c:v>386.10047400000002</c:v>
                </c:pt>
                <c:pt idx="4">
                  <c:v>386.94342399999999</c:v>
                </c:pt>
                <c:pt idx="5">
                  <c:v>389.73094300000002</c:v>
                </c:pt>
                <c:pt idx="6">
                  <c:v>390.74856199999999</c:v>
                </c:pt>
                <c:pt idx="7">
                  <c:v>391.88064200000002</c:v>
                </c:pt>
              </c:numCache>
            </c:numRef>
          </c:val>
          <c:smooth val="0"/>
        </c:ser>
        <c:ser>
          <c:idx val="1"/>
          <c:order val="1"/>
          <c:tx>
            <c:strRef>
              <c:f>Sheet1!$N$1:$N$2</c:f>
              <c:strCache>
                <c:ptCount val="1"/>
                <c:pt idx="0">
                  <c:v>Male</c:v>
                </c:pt>
              </c:strCache>
            </c:strRef>
          </c:tx>
          <c:marker>
            <c:symbol val="circle"/>
            <c:size val="4"/>
            <c:spPr>
              <a:solidFill>
                <a:schemeClr val="accent1">
                  <a:lumMod val="75000"/>
                </a:schemeClr>
              </a:solidFill>
            </c:spPr>
          </c:marker>
          <c:cat>
            <c:strRef>
              <c:f>Sheet1!$L$3:$L$10</c:f>
              <c:strCache>
                <c:ptCount val="8"/>
                <c:pt idx="0">
                  <c:v>2005</c:v>
                </c:pt>
                <c:pt idx="1">
                  <c:v>2006</c:v>
                </c:pt>
                <c:pt idx="2">
                  <c:v>2007</c:v>
                </c:pt>
                <c:pt idx="3">
                  <c:v>2008</c:v>
                </c:pt>
                <c:pt idx="4">
                  <c:v>2009</c:v>
                </c:pt>
                <c:pt idx="5">
                  <c:v>2010</c:v>
                </c:pt>
                <c:pt idx="6">
                  <c:v>2011</c:v>
                </c:pt>
                <c:pt idx="7">
                  <c:v>2012</c:v>
                </c:pt>
              </c:strCache>
            </c:strRef>
          </c:cat>
          <c:val>
            <c:numRef>
              <c:f>Sheet1!$N$3:$N$10</c:f>
              <c:numCache>
                <c:formatCode>General</c:formatCode>
                <c:ptCount val="8"/>
                <c:pt idx="0">
                  <c:v>342.65175399999998</c:v>
                </c:pt>
                <c:pt idx="1">
                  <c:v>345.37030700000003</c:v>
                </c:pt>
                <c:pt idx="2">
                  <c:v>355.60793100000001</c:v>
                </c:pt>
                <c:pt idx="3">
                  <c:v>352.19279599999999</c:v>
                </c:pt>
                <c:pt idx="4">
                  <c:v>355.87168400000002</c:v>
                </c:pt>
                <c:pt idx="5">
                  <c:v>355.76666599999999</c:v>
                </c:pt>
                <c:pt idx="6">
                  <c:v>360.56208900000001</c:v>
                </c:pt>
                <c:pt idx="7">
                  <c:v>359.633444</c:v>
                </c:pt>
              </c:numCache>
            </c:numRef>
          </c:val>
          <c:smooth val="0"/>
        </c:ser>
        <c:dLbls>
          <c:showLegendKey val="0"/>
          <c:showVal val="0"/>
          <c:showCatName val="0"/>
          <c:showSerName val="0"/>
          <c:showPercent val="0"/>
          <c:showBubbleSize val="0"/>
        </c:dLbls>
        <c:marker val="1"/>
        <c:smooth val="0"/>
        <c:axId val="416921856"/>
        <c:axId val="416932224"/>
      </c:lineChart>
      <c:catAx>
        <c:axId val="416921856"/>
        <c:scaling>
          <c:orientation val="minMax"/>
        </c:scaling>
        <c:delete val="0"/>
        <c:axPos val="b"/>
        <c:majorTickMark val="out"/>
        <c:minorTickMark val="none"/>
        <c:tickLblPos val="nextTo"/>
        <c:txPr>
          <a:bodyPr rot="-5400000" vert="horz"/>
          <a:lstStyle/>
          <a:p>
            <a:pPr>
              <a:defRPr/>
            </a:pPr>
            <a:endParaRPr lang="en-US"/>
          </a:p>
        </c:txPr>
        <c:crossAx val="416932224"/>
        <c:crosses val="autoZero"/>
        <c:auto val="1"/>
        <c:lblAlgn val="ctr"/>
        <c:lblOffset val="100"/>
        <c:noMultiLvlLbl val="0"/>
      </c:catAx>
      <c:valAx>
        <c:axId val="416932224"/>
        <c:scaling>
          <c:orientation val="minMax"/>
          <c:max val="420"/>
          <c:min val="300"/>
        </c:scaling>
        <c:delete val="0"/>
        <c:axPos val="l"/>
        <c:majorGridlines/>
        <c:numFmt formatCode="General" sourceLinked="1"/>
        <c:majorTickMark val="out"/>
        <c:minorTickMark val="none"/>
        <c:tickLblPos val="nextTo"/>
        <c:crossAx val="416921856"/>
        <c:crosses val="autoZero"/>
        <c:crossBetween val="between"/>
      </c:valAx>
    </c:plotArea>
    <c:legend>
      <c:legendPos val="r"/>
      <c:layout/>
      <c:overlay val="0"/>
    </c:legend>
    <c:plotVisOnly val="1"/>
    <c:dispBlanksAs val="gap"/>
    <c:showDLblsOverMax val="0"/>
  </c:chart>
  <c:externalData r:id="rId1">
    <c:autoUpdate val="0"/>
  </c:externalData>
  <c:extLst>
    <c:ext xmlns:c14="http://schemas.microsoft.com/office/drawing/2007/8/2/chart" uri="{781A3756-C4B2-4CAC-9D66-4F8BD8637D16}">
      <c14:pivotOptions>
        <c14:dropZoneFilter val="1"/>
        <c14:dropZoneCategories val="1"/>
        <c14:dropZoneData val="1"/>
        <c14:dropZoneSeries val="1"/>
      </c14:pivotOptions>
    </c:ext>
  </c:extLst>
</c:chartSpace>
</file>

<file path=ppt/charts/chart1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pivotSource>
    <c:name>[SBA Overall by Gender.xlsx]%PROF!PivotTable4</c:name>
    <c:fmtId val="-1"/>
  </c:pivotSource>
  <c:chart>
    <c:title>
      <c:tx>
        <c:rich>
          <a:bodyPr/>
          <a:lstStyle/>
          <a:p>
            <a:pPr>
              <a:defRPr/>
            </a:pPr>
            <a:r>
              <a:rPr lang="en-US" dirty="0"/>
              <a:t>Math % Proficient</a:t>
            </a:r>
          </a:p>
        </c:rich>
      </c:tx>
      <c:layout/>
      <c:overlay val="0"/>
    </c:title>
    <c:autoTitleDeleted val="0"/>
    <c:pivotFmts>
      <c:pivotFmt>
        <c:idx val="0"/>
        <c:marker>
          <c:symbol val="circle"/>
          <c:size val="4"/>
          <c:spPr>
            <a:solidFill>
              <a:schemeClr val="accent2">
                <a:lumMod val="75000"/>
              </a:schemeClr>
            </a:solidFill>
            <a:ln>
              <a:noFill/>
            </a:ln>
          </c:spPr>
        </c:marker>
      </c:pivotFmt>
      <c:pivotFmt>
        <c:idx val="1"/>
        <c:marker>
          <c:symbol val="circle"/>
          <c:size val="4"/>
          <c:spPr>
            <a:solidFill>
              <a:schemeClr val="accent1">
                <a:lumMod val="75000"/>
              </a:schemeClr>
            </a:solidFill>
            <a:ln>
              <a:noFill/>
            </a:ln>
          </c:spPr>
        </c:marker>
      </c:pivotFmt>
      <c:pivotFmt>
        <c:idx val="2"/>
        <c:spPr>
          <a:ln>
            <a:solidFill>
              <a:schemeClr val="accent2">
                <a:lumMod val="40000"/>
                <a:lumOff val="60000"/>
              </a:schemeClr>
            </a:solidFill>
          </a:ln>
        </c:spPr>
        <c:marker>
          <c:symbol val="circle"/>
          <c:size val="4"/>
          <c:spPr>
            <a:solidFill>
              <a:schemeClr val="accent2">
                <a:lumMod val="75000"/>
              </a:schemeClr>
            </a:solidFill>
            <a:ln>
              <a:noFill/>
            </a:ln>
          </c:spPr>
        </c:marker>
      </c:pivotFmt>
      <c:pivotFmt>
        <c:idx val="3"/>
        <c:spPr>
          <a:ln>
            <a:solidFill>
              <a:schemeClr val="accent1">
                <a:lumMod val="60000"/>
                <a:lumOff val="40000"/>
              </a:schemeClr>
            </a:solidFill>
          </a:ln>
        </c:spPr>
        <c:marker>
          <c:symbol val="circle"/>
          <c:size val="4"/>
          <c:spPr>
            <a:solidFill>
              <a:schemeClr val="accent1">
                <a:lumMod val="75000"/>
              </a:schemeClr>
            </a:solidFill>
            <a:ln>
              <a:noFill/>
            </a:ln>
          </c:spPr>
        </c:marker>
      </c:pivotFmt>
      <c:pivotFmt>
        <c:idx val="4"/>
        <c:spPr>
          <a:ln>
            <a:solidFill>
              <a:schemeClr val="accent2">
                <a:lumMod val="40000"/>
                <a:lumOff val="60000"/>
              </a:schemeClr>
            </a:solidFill>
          </a:ln>
        </c:spPr>
        <c:marker>
          <c:symbol val="circle"/>
          <c:size val="4"/>
          <c:spPr>
            <a:solidFill>
              <a:schemeClr val="accent2">
                <a:lumMod val="75000"/>
              </a:schemeClr>
            </a:solidFill>
            <a:ln>
              <a:noFill/>
            </a:ln>
          </c:spPr>
        </c:marker>
      </c:pivotFmt>
      <c:pivotFmt>
        <c:idx val="5"/>
        <c:spPr>
          <a:ln>
            <a:solidFill>
              <a:schemeClr val="accent1">
                <a:lumMod val="60000"/>
                <a:lumOff val="40000"/>
              </a:schemeClr>
            </a:solidFill>
          </a:ln>
        </c:spPr>
        <c:marker>
          <c:symbol val="circle"/>
          <c:size val="4"/>
          <c:spPr>
            <a:solidFill>
              <a:schemeClr val="accent1">
                <a:lumMod val="75000"/>
              </a:schemeClr>
            </a:solidFill>
            <a:ln>
              <a:noFill/>
            </a:ln>
          </c:spPr>
        </c:marker>
      </c:pivotFmt>
      <c:pivotFmt>
        <c:idx val="6"/>
        <c:spPr>
          <a:ln>
            <a:solidFill>
              <a:schemeClr val="accent2">
                <a:lumMod val="40000"/>
                <a:lumOff val="60000"/>
              </a:schemeClr>
            </a:solidFill>
          </a:ln>
        </c:spPr>
        <c:marker>
          <c:symbol val="circle"/>
          <c:size val="4"/>
          <c:spPr>
            <a:solidFill>
              <a:schemeClr val="accent2">
                <a:lumMod val="75000"/>
              </a:schemeClr>
            </a:solidFill>
            <a:ln>
              <a:noFill/>
            </a:ln>
          </c:spPr>
        </c:marker>
      </c:pivotFmt>
      <c:pivotFmt>
        <c:idx val="7"/>
        <c:spPr>
          <a:ln>
            <a:solidFill>
              <a:schemeClr val="accent1">
                <a:lumMod val="60000"/>
                <a:lumOff val="40000"/>
              </a:schemeClr>
            </a:solidFill>
          </a:ln>
        </c:spPr>
        <c:marker>
          <c:symbol val="circle"/>
          <c:size val="4"/>
          <c:spPr>
            <a:solidFill>
              <a:schemeClr val="accent1">
                <a:lumMod val="75000"/>
              </a:schemeClr>
            </a:solidFill>
            <a:ln>
              <a:noFill/>
            </a:ln>
          </c:spPr>
        </c:marker>
      </c:pivotFmt>
    </c:pivotFmts>
    <c:plotArea>
      <c:layout>
        <c:manualLayout>
          <c:layoutTarget val="inner"/>
          <c:xMode val="edge"/>
          <c:yMode val="edge"/>
          <c:x val="0.10179122346548788"/>
          <c:y val="0.17142737476964315"/>
          <c:w val="0.65480222866878479"/>
          <c:h val="0.68633830345674873"/>
        </c:manualLayout>
      </c:layout>
      <c:lineChart>
        <c:grouping val="standard"/>
        <c:varyColors val="0"/>
        <c:ser>
          <c:idx val="0"/>
          <c:order val="0"/>
          <c:tx>
            <c:strRef>
              <c:f>'%PROF'!$Q$1:$Q$2</c:f>
              <c:strCache>
                <c:ptCount val="1"/>
                <c:pt idx="0">
                  <c:v>Female</c:v>
                </c:pt>
              </c:strCache>
            </c:strRef>
          </c:tx>
          <c:spPr>
            <a:ln>
              <a:solidFill>
                <a:schemeClr val="accent2">
                  <a:lumMod val="40000"/>
                  <a:lumOff val="60000"/>
                </a:schemeClr>
              </a:solidFill>
            </a:ln>
          </c:spPr>
          <c:marker>
            <c:symbol val="circle"/>
            <c:size val="4"/>
            <c:spPr>
              <a:solidFill>
                <a:schemeClr val="accent2">
                  <a:lumMod val="75000"/>
                </a:schemeClr>
              </a:solidFill>
              <a:ln>
                <a:noFill/>
              </a:ln>
            </c:spPr>
          </c:marker>
          <c:cat>
            <c:strRef>
              <c:f>'%PROF'!$P$3:$P$10</c:f>
              <c:strCache>
                <c:ptCount val="8"/>
                <c:pt idx="0">
                  <c:v>2005</c:v>
                </c:pt>
                <c:pt idx="1">
                  <c:v>2006</c:v>
                </c:pt>
                <c:pt idx="2">
                  <c:v>2007</c:v>
                </c:pt>
                <c:pt idx="3">
                  <c:v>2008</c:v>
                </c:pt>
                <c:pt idx="4">
                  <c:v>2009</c:v>
                </c:pt>
                <c:pt idx="5">
                  <c:v>2010</c:v>
                </c:pt>
                <c:pt idx="6">
                  <c:v>2011</c:v>
                </c:pt>
                <c:pt idx="7">
                  <c:v>2012</c:v>
                </c:pt>
              </c:strCache>
            </c:strRef>
          </c:cat>
          <c:val>
            <c:numRef>
              <c:f>'%PROF'!$Q$3:$Q$10</c:f>
              <c:numCache>
                <c:formatCode>General</c:formatCode>
                <c:ptCount val="8"/>
                <c:pt idx="0">
                  <c:v>72.33</c:v>
                </c:pt>
                <c:pt idx="1">
                  <c:v>72.489999999999995</c:v>
                </c:pt>
                <c:pt idx="2">
                  <c:v>79.11</c:v>
                </c:pt>
                <c:pt idx="3">
                  <c:v>79.349999999999994</c:v>
                </c:pt>
                <c:pt idx="4">
                  <c:v>77.64</c:v>
                </c:pt>
                <c:pt idx="5">
                  <c:v>80.8</c:v>
                </c:pt>
                <c:pt idx="6">
                  <c:v>80.760000000000005</c:v>
                </c:pt>
                <c:pt idx="7">
                  <c:v>78.56</c:v>
                </c:pt>
              </c:numCache>
            </c:numRef>
          </c:val>
          <c:smooth val="0"/>
        </c:ser>
        <c:ser>
          <c:idx val="1"/>
          <c:order val="1"/>
          <c:tx>
            <c:strRef>
              <c:f>'%PROF'!$R$1:$R$2</c:f>
              <c:strCache>
                <c:ptCount val="1"/>
                <c:pt idx="0">
                  <c:v>Male</c:v>
                </c:pt>
              </c:strCache>
            </c:strRef>
          </c:tx>
          <c:spPr>
            <a:ln>
              <a:solidFill>
                <a:schemeClr val="accent1">
                  <a:lumMod val="60000"/>
                  <a:lumOff val="40000"/>
                </a:schemeClr>
              </a:solidFill>
            </a:ln>
          </c:spPr>
          <c:marker>
            <c:symbol val="circle"/>
            <c:size val="4"/>
            <c:spPr>
              <a:solidFill>
                <a:schemeClr val="accent1">
                  <a:lumMod val="75000"/>
                </a:schemeClr>
              </a:solidFill>
              <a:ln>
                <a:noFill/>
              </a:ln>
            </c:spPr>
          </c:marker>
          <c:cat>
            <c:strRef>
              <c:f>'%PROF'!$P$3:$P$10</c:f>
              <c:strCache>
                <c:ptCount val="8"/>
                <c:pt idx="0">
                  <c:v>2005</c:v>
                </c:pt>
                <c:pt idx="1">
                  <c:v>2006</c:v>
                </c:pt>
                <c:pt idx="2">
                  <c:v>2007</c:v>
                </c:pt>
                <c:pt idx="3">
                  <c:v>2008</c:v>
                </c:pt>
                <c:pt idx="4">
                  <c:v>2009</c:v>
                </c:pt>
                <c:pt idx="5">
                  <c:v>2010</c:v>
                </c:pt>
                <c:pt idx="6">
                  <c:v>2011</c:v>
                </c:pt>
                <c:pt idx="7">
                  <c:v>2012</c:v>
                </c:pt>
              </c:strCache>
            </c:strRef>
          </c:cat>
          <c:val>
            <c:numRef>
              <c:f>'%PROF'!$R$3:$R$10</c:f>
              <c:numCache>
                <c:formatCode>General</c:formatCode>
                <c:ptCount val="8"/>
                <c:pt idx="0">
                  <c:v>70.87</c:v>
                </c:pt>
                <c:pt idx="1">
                  <c:v>71.86</c:v>
                </c:pt>
                <c:pt idx="2">
                  <c:v>77.55</c:v>
                </c:pt>
                <c:pt idx="3">
                  <c:v>78.400000000000006</c:v>
                </c:pt>
                <c:pt idx="4">
                  <c:v>76.27</c:v>
                </c:pt>
                <c:pt idx="5">
                  <c:v>77.58</c:v>
                </c:pt>
                <c:pt idx="6">
                  <c:v>78.41</c:v>
                </c:pt>
                <c:pt idx="7">
                  <c:v>77.28</c:v>
                </c:pt>
              </c:numCache>
            </c:numRef>
          </c:val>
          <c:smooth val="0"/>
        </c:ser>
        <c:dLbls>
          <c:showLegendKey val="0"/>
          <c:showVal val="0"/>
          <c:showCatName val="0"/>
          <c:showSerName val="0"/>
          <c:showPercent val="0"/>
          <c:showBubbleSize val="0"/>
        </c:dLbls>
        <c:marker val="1"/>
        <c:smooth val="0"/>
        <c:axId val="416992256"/>
        <c:axId val="416998528"/>
      </c:lineChart>
      <c:catAx>
        <c:axId val="416992256"/>
        <c:scaling>
          <c:orientation val="minMax"/>
        </c:scaling>
        <c:delete val="0"/>
        <c:axPos val="b"/>
        <c:majorTickMark val="out"/>
        <c:minorTickMark val="none"/>
        <c:tickLblPos val="nextTo"/>
        <c:txPr>
          <a:bodyPr rot="-5400000" vert="horz"/>
          <a:lstStyle/>
          <a:p>
            <a:pPr>
              <a:defRPr/>
            </a:pPr>
            <a:endParaRPr lang="en-US"/>
          </a:p>
        </c:txPr>
        <c:crossAx val="416998528"/>
        <c:crosses val="autoZero"/>
        <c:auto val="1"/>
        <c:lblAlgn val="ctr"/>
        <c:lblOffset val="100"/>
        <c:noMultiLvlLbl val="0"/>
      </c:catAx>
      <c:valAx>
        <c:axId val="416998528"/>
        <c:scaling>
          <c:orientation val="minMax"/>
          <c:max val="100"/>
          <c:min val="60"/>
        </c:scaling>
        <c:delete val="0"/>
        <c:axPos val="l"/>
        <c:majorGridlines/>
        <c:numFmt formatCode="General" sourceLinked="1"/>
        <c:majorTickMark val="out"/>
        <c:minorTickMark val="none"/>
        <c:tickLblPos val="nextTo"/>
        <c:crossAx val="416992256"/>
        <c:crosses val="autoZero"/>
        <c:crossBetween val="between"/>
      </c:valAx>
    </c:plotArea>
    <c:legend>
      <c:legendPos val="r"/>
      <c:layout/>
      <c:overlay val="0"/>
    </c:legend>
    <c:plotVisOnly val="1"/>
    <c:dispBlanksAs val="gap"/>
    <c:showDLblsOverMax val="0"/>
  </c:chart>
  <c:externalData r:id="rId1">
    <c:autoUpdate val="0"/>
  </c:externalData>
  <c:extLst>
    <c:ext xmlns:c14="http://schemas.microsoft.com/office/drawing/2007/8/2/chart" uri="{781A3756-C4B2-4CAC-9D66-4F8BD8637D16}">
      <c14:pivotOptions>
        <c14:dropZoneFilter val="1"/>
        <c14:dropZoneCategories val="1"/>
        <c14:dropZoneData val="1"/>
        <c14:dropZoneSeries val="1"/>
      </c14:pivotOptions>
    </c:ext>
  </c:extLst>
</c:chartSpace>
</file>

<file path=ppt/charts/chart1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3"/>
    </mc:Choice>
    <mc:Fallback>
      <c:style val="3"/>
    </mc:Fallback>
  </mc:AlternateContent>
  <c:pivotSource>
    <c:name>[SBA Overall by Gender 7-12.xlsx]Sheet1!PivotTable3</c:name>
    <c:fmtId val="-1"/>
  </c:pivotSource>
  <c:chart>
    <c:title>
      <c:tx>
        <c:rich>
          <a:bodyPr/>
          <a:lstStyle/>
          <a:p>
            <a:pPr marL="0" marR="0" indent="0" algn="ctr" defTabSz="914400" rtl="0" eaLnBrk="1" fontAlgn="auto" latinLnBrk="0" hangingPunct="1">
              <a:lnSpc>
                <a:spcPct val="100000"/>
              </a:lnSpc>
              <a:spcBef>
                <a:spcPts val="0"/>
              </a:spcBef>
              <a:spcAft>
                <a:spcPts val="0"/>
              </a:spcAft>
              <a:buClrTx/>
              <a:buSzTx/>
              <a:buFontTx/>
              <a:buNone/>
              <a:tabLst/>
              <a:defRPr sz="1800" b="1" i="0" u="none" strike="noStrike" kern="1200" baseline="0">
                <a:solidFill>
                  <a:sysClr val="windowText" lastClr="000000"/>
                </a:solidFill>
                <a:latin typeface="+mn-lt"/>
                <a:ea typeface="+mn-ea"/>
                <a:cs typeface="+mn-cs"/>
              </a:defRPr>
            </a:pPr>
            <a:r>
              <a:rPr lang="en-US" sz="1800" dirty="0"/>
              <a:t>Math SBA </a:t>
            </a:r>
            <a:r>
              <a:rPr lang="en-US" sz="1800" dirty="0" smtClean="0"/>
              <a:t>Male/Female </a:t>
            </a:r>
            <a:r>
              <a:rPr lang="en-US" sz="1800" b="1" i="0" baseline="0" dirty="0" smtClean="0">
                <a:effectLst/>
              </a:rPr>
              <a:t>Average </a:t>
            </a:r>
            <a:r>
              <a:rPr lang="en-US" sz="1800" b="1" i="0" baseline="0" dirty="0">
                <a:effectLst/>
              </a:rPr>
              <a:t>Scale Scores</a:t>
            </a:r>
            <a:endParaRPr lang="en-US" sz="1800" dirty="0">
              <a:effectLst/>
            </a:endParaRPr>
          </a:p>
          <a:p>
            <a:pPr marL="0" marR="0" indent="0" algn="ctr" defTabSz="914400" rtl="0" eaLnBrk="1" fontAlgn="auto" latinLnBrk="0" hangingPunct="1">
              <a:lnSpc>
                <a:spcPct val="100000"/>
              </a:lnSpc>
              <a:spcBef>
                <a:spcPts val="0"/>
              </a:spcBef>
              <a:spcAft>
                <a:spcPts val="0"/>
              </a:spcAft>
              <a:buClrTx/>
              <a:buSzTx/>
              <a:buFontTx/>
              <a:buNone/>
              <a:tabLst/>
              <a:defRPr sz="1800" b="1" i="0" u="none" strike="noStrike" kern="1200" baseline="0">
                <a:solidFill>
                  <a:sysClr val="windowText" lastClr="000000"/>
                </a:solidFill>
                <a:latin typeface="+mn-lt"/>
                <a:ea typeface="+mn-ea"/>
                <a:cs typeface="+mn-cs"/>
              </a:defRPr>
            </a:pPr>
            <a:endParaRPr lang="en-US" dirty="0"/>
          </a:p>
        </c:rich>
      </c:tx>
      <c:layout>
        <c:manualLayout>
          <c:xMode val="edge"/>
          <c:yMode val="edge"/>
          <c:x val="0.13814222440944882"/>
          <c:y val="2.3148148148148147E-2"/>
        </c:manualLayout>
      </c:layout>
      <c:overlay val="0"/>
    </c:title>
    <c:autoTitleDeleted val="0"/>
    <c:pivotFmts>
      <c:pivotFmt>
        <c:idx val="0"/>
      </c:pivotFmt>
      <c:pivotFmt>
        <c:idx val="1"/>
      </c:pivotFmt>
      <c:pivotFmt>
        <c:idx val="2"/>
        <c:spPr>
          <a:ln>
            <a:solidFill>
              <a:schemeClr val="accent2">
                <a:lumMod val="40000"/>
                <a:lumOff val="60000"/>
              </a:schemeClr>
            </a:solidFill>
          </a:ln>
        </c:spPr>
        <c:marker>
          <c:symbol val="circle"/>
          <c:size val="4"/>
          <c:spPr>
            <a:solidFill>
              <a:schemeClr val="accent2">
                <a:lumMod val="75000"/>
              </a:schemeClr>
            </a:solidFill>
            <a:ln>
              <a:noFill/>
            </a:ln>
          </c:spPr>
        </c:marker>
      </c:pivotFmt>
      <c:pivotFmt>
        <c:idx val="3"/>
        <c:spPr>
          <a:ln>
            <a:solidFill>
              <a:schemeClr val="accent1">
                <a:lumMod val="60000"/>
                <a:lumOff val="40000"/>
              </a:schemeClr>
            </a:solidFill>
          </a:ln>
        </c:spPr>
        <c:marker>
          <c:symbol val="circle"/>
          <c:size val="4"/>
          <c:spPr>
            <a:solidFill>
              <a:schemeClr val="accent1">
                <a:lumMod val="75000"/>
              </a:schemeClr>
            </a:solidFill>
            <a:ln>
              <a:noFill/>
            </a:ln>
          </c:spPr>
        </c:marker>
      </c:pivotFmt>
      <c:pivotFmt>
        <c:idx val="4"/>
        <c:spPr>
          <a:ln>
            <a:solidFill>
              <a:schemeClr val="accent2">
                <a:lumMod val="40000"/>
                <a:lumOff val="60000"/>
              </a:schemeClr>
            </a:solidFill>
          </a:ln>
        </c:spPr>
        <c:marker>
          <c:symbol val="circle"/>
          <c:size val="4"/>
          <c:spPr>
            <a:solidFill>
              <a:schemeClr val="accent2">
                <a:lumMod val="75000"/>
              </a:schemeClr>
            </a:solidFill>
            <a:ln>
              <a:noFill/>
            </a:ln>
          </c:spPr>
        </c:marker>
      </c:pivotFmt>
      <c:pivotFmt>
        <c:idx val="5"/>
        <c:spPr>
          <a:ln>
            <a:solidFill>
              <a:schemeClr val="accent1">
                <a:lumMod val="60000"/>
                <a:lumOff val="40000"/>
              </a:schemeClr>
            </a:solidFill>
          </a:ln>
        </c:spPr>
        <c:marker>
          <c:symbol val="circle"/>
          <c:size val="4"/>
          <c:spPr>
            <a:solidFill>
              <a:schemeClr val="accent1">
                <a:lumMod val="75000"/>
              </a:schemeClr>
            </a:solidFill>
            <a:ln>
              <a:noFill/>
            </a:ln>
          </c:spPr>
        </c:marker>
      </c:pivotFmt>
      <c:pivotFmt>
        <c:idx val="6"/>
        <c:spPr>
          <a:ln>
            <a:solidFill>
              <a:schemeClr val="accent2">
                <a:lumMod val="40000"/>
                <a:lumOff val="60000"/>
              </a:schemeClr>
            </a:solidFill>
          </a:ln>
        </c:spPr>
        <c:marker>
          <c:symbol val="circle"/>
          <c:size val="4"/>
          <c:spPr>
            <a:solidFill>
              <a:schemeClr val="accent2">
                <a:lumMod val="75000"/>
              </a:schemeClr>
            </a:solidFill>
            <a:ln>
              <a:noFill/>
            </a:ln>
          </c:spPr>
        </c:marker>
      </c:pivotFmt>
      <c:pivotFmt>
        <c:idx val="7"/>
        <c:spPr>
          <a:ln>
            <a:solidFill>
              <a:schemeClr val="accent1">
                <a:lumMod val="60000"/>
                <a:lumOff val="40000"/>
              </a:schemeClr>
            </a:solidFill>
          </a:ln>
        </c:spPr>
        <c:marker>
          <c:symbol val="circle"/>
          <c:size val="4"/>
          <c:spPr>
            <a:solidFill>
              <a:schemeClr val="accent1">
                <a:lumMod val="75000"/>
              </a:schemeClr>
            </a:solidFill>
            <a:ln>
              <a:noFill/>
            </a:ln>
          </c:spPr>
        </c:marker>
      </c:pivotFmt>
    </c:pivotFmts>
    <c:plotArea>
      <c:layout/>
      <c:lineChart>
        <c:grouping val="standard"/>
        <c:varyColors val="0"/>
        <c:ser>
          <c:idx val="0"/>
          <c:order val="0"/>
          <c:tx>
            <c:strRef>
              <c:f>Sheet1!$Q$1:$Q$2</c:f>
              <c:strCache>
                <c:ptCount val="1"/>
                <c:pt idx="0">
                  <c:v>Female</c:v>
                </c:pt>
              </c:strCache>
            </c:strRef>
          </c:tx>
          <c:spPr>
            <a:ln>
              <a:solidFill>
                <a:schemeClr val="accent2">
                  <a:lumMod val="40000"/>
                  <a:lumOff val="60000"/>
                </a:schemeClr>
              </a:solidFill>
            </a:ln>
          </c:spPr>
          <c:marker>
            <c:symbol val="circle"/>
            <c:size val="4"/>
            <c:spPr>
              <a:solidFill>
                <a:schemeClr val="accent2">
                  <a:lumMod val="75000"/>
                </a:schemeClr>
              </a:solidFill>
              <a:ln>
                <a:noFill/>
              </a:ln>
            </c:spPr>
          </c:marker>
          <c:cat>
            <c:strRef>
              <c:f>Sheet1!$P$3:$P$10</c:f>
              <c:strCache>
                <c:ptCount val="8"/>
                <c:pt idx="0">
                  <c:v>2005</c:v>
                </c:pt>
                <c:pt idx="1">
                  <c:v>2006</c:v>
                </c:pt>
                <c:pt idx="2">
                  <c:v>2007</c:v>
                </c:pt>
                <c:pt idx="3">
                  <c:v>2008</c:v>
                </c:pt>
                <c:pt idx="4">
                  <c:v>2009</c:v>
                </c:pt>
                <c:pt idx="5">
                  <c:v>2010</c:v>
                </c:pt>
                <c:pt idx="6">
                  <c:v>2011</c:v>
                </c:pt>
                <c:pt idx="7">
                  <c:v>2012</c:v>
                </c:pt>
              </c:strCache>
            </c:strRef>
          </c:cat>
          <c:val>
            <c:numRef>
              <c:f>Sheet1!$Q$3:$Q$10</c:f>
              <c:numCache>
                <c:formatCode>General</c:formatCode>
                <c:ptCount val="8"/>
                <c:pt idx="0">
                  <c:v>344.39162499999998</c:v>
                </c:pt>
                <c:pt idx="1">
                  <c:v>345.08242899999999</c:v>
                </c:pt>
                <c:pt idx="2">
                  <c:v>357.228095</c:v>
                </c:pt>
                <c:pt idx="3">
                  <c:v>357.05683900000002</c:v>
                </c:pt>
                <c:pt idx="4">
                  <c:v>352.11927900000001</c:v>
                </c:pt>
                <c:pt idx="5">
                  <c:v>361.58132499999999</c:v>
                </c:pt>
                <c:pt idx="6">
                  <c:v>363.554059</c:v>
                </c:pt>
                <c:pt idx="7">
                  <c:v>362.39145300000001</c:v>
                </c:pt>
              </c:numCache>
            </c:numRef>
          </c:val>
          <c:smooth val="0"/>
        </c:ser>
        <c:ser>
          <c:idx val="1"/>
          <c:order val="1"/>
          <c:tx>
            <c:strRef>
              <c:f>Sheet1!$R$1:$R$2</c:f>
              <c:strCache>
                <c:ptCount val="1"/>
                <c:pt idx="0">
                  <c:v>Male</c:v>
                </c:pt>
              </c:strCache>
            </c:strRef>
          </c:tx>
          <c:spPr>
            <a:ln>
              <a:solidFill>
                <a:schemeClr val="accent1">
                  <a:lumMod val="60000"/>
                  <a:lumOff val="40000"/>
                </a:schemeClr>
              </a:solidFill>
            </a:ln>
          </c:spPr>
          <c:marker>
            <c:symbol val="circle"/>
            <c:size val="4"/>
            <c:spPr>
              <a:solidFill>
                <a:schemeClr val="accent1">
                  <a:lumMod val="75000"/>
                </a:schemeClr>
              </a:solidFill>
              <a:ln>
                <a:noFill/>
              </a:ln>
            </c:spPr>
          </c:marker>
          <c:cat>
            <c:strRef>
              <c:f>Sheet1!$P$3:$P$10</c:f>
              <c:strCache>
                <c:ptCount val="8"/>
                <c:pt idx="0">
                  <c:v>2005</c:v>
                </c:pt>
                <c:pt idx="1">
                  <c:v>2006</c:v>
                </c:pt>
                <c:pt idx="2">
                  <c:v>2007</c:v>
                </c:pt>
                <c:pt idx="3">
                  <c:v>2008</c:v>
                </c:pt>
                <c:pt idx="4">
                  <c:v>2009</c:v>
                </c:pt>
                <c:pt idx="5">
                  <c:v>2010</c:v>
                </c:pt>
                <c:pt idx="6">
                  <c:v>2011</c:v>
                </c:pt>
                <c:pt idx="7">
                  <c:v>2012</c:v>
                </c:pt>
              </c:strCache>
            </c:strRef>
          </c:cat>
          <c:val>
            <c:numRef>
              <c:f>Sheet1!$R$3:$R$10</c:f>
              <c:numCache>
                <c:formatCode>General</c:formatCode>
                <c:ptCount val="8"/>
                <c:pt idx="0">
                  <c:v>341.20100300000001</c:v>
                </c:pt>
                <c:pt idx="1">
                  <c:v>343.78125999999997</c:v>
                </c:pt>
                <c:pt idx="2">
                  <c:v>355.35724099999999</c:v>
                </c:pt>
                <c:pt idx="3">
                  <c:v>356.95546100000001</c:v>
                </c:pt>
                <c:pt idx="4">
                  <c:v>351.22408799999999</c:v>
                </c:pt>
                <c:pt idx="5">
                  <c:v>360.104647</c:v>
                </c:pt>
                <c:pt idx="6">
                  <c:v>362.81183700000003</c:v>
                </c:pt>
                <c:pt idx="7">
                  <c:v>361.15441099999998</c:v>
                </c:pt>
              </c:numCache>
            </c:numRef>
          </c:val>
          <c:smooth val="0"/>
        </c:ser>
        <c:dLbls>
          <c:showLegendKey val="0"/>
          <c:showVal val="0"/>
          <c:showCatName val="0"/>
          <c:showSerName val="0"/>
          <c:showPercent val="0"/>
          <c:showBubbleSize val="0"/>
        </c:dLbls>
        <c:marker val="1"/>
        <c:smooth val="0"/>
        <c:axId val="417097984"/>
        <c:axId val="417104256"/>
      </c:lineChart>
      <c:catAx>
        <c:axId val="417097984"/>
        <c:scaling>
          <c:orientation val="minMax"/>
        </c:scaling>
        <c:delete val="0"/>
        <c:axPos val="b"/>
        <c:majorTickMark val="out"/>
        <c:minorTickMark val="none"/>
        <c:tickLblPos val="nextTo"/>
        <c:txPr>
          <a:bodyPr rot="-5400000" vert="horz"/>
          <a:lstStyle/>
          <a:p>
            <a:pPr>
              <a:defRPr/>
            </a:pPr>
            <a:endParaRPr lang="en-US"/>
          </a:p>
        </c:txPr>
        <c:crossAx val="417104256"/>
        <c:crosses val="autoZero"/>
        <c:auto val="1"/>
        <c:lblAlgn val="ctr"/>
        <c:lblOffset val="100"/>
        <c:noMultiLvlLbl val="0"/>
      </c:catAx>
      <c:valAx>
        <c:axId val="417104256"/>
        <c:scaling>
          <c:orientation val="minMax"/>
        </c:scaling>
        <c:delete val="0"/>
        <c:axPos val="l"/>
        <c:majorGridlines/>
        <c:numFmt formatCode="General" sourceLinked="1"/>
        <c:majorTickMark val="out"/>
        <c:minorTickMark val="none"/>
        <c:tickLblPos val="nextTo"/>
        <c:crossAx val="417097984"/>
        <c:crosses val="autoZero"/>
        <c:crossBetween val="between"/>
      </c:valAx>
    </c:plotArea>
    <c:legend>
      <c:legendPos val="r"/>
      <c:layout/>
      <c:overlay val="0"/>
    </c:legend>
    <c:plotVisOnly val="1"/>
    <c:dispBlanksAs val="gap"/>
    <c:showDLblsOverMax val="0"/>
  </c:chart>
  <c:externalData r:id="rId1">
    <c:autoUpdate val="0"/>
  </c:externalData>
  <c:extLst>
    <c:ext xmlns:c14="http://schemas.microsoft.com/office/drawing/2007/8/2/chart" uri="{781A3756-C4B2-4CAC-9D66-4F8BD8637D16}">
      <c14:pivotOptions>
        <c14:dropZoneFilter val="1"/>
        <c14:dropZoneCategories val="1"/>
        <c14:dropZoneData val="1"/>
        <c14:dropZoneSeries val="1"/>
      </c14:pivotOptions>
    </c:ext>
  </c:extLst>
</c:chartSpace>
</file>

<file path=ppt/charts/chart1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dirty="0"/>
              <a:t>Graduation</a:t>
            </a:r>
            <a:r>
              <a:rPr lang="en-US" baseline="0" dirty="0"/>
              <a:t> Rate Trend FY 08-12</a:t>
            </a:r>
            <a:endParaRPr lang="en-US" dirty="0"/>
          </a:p>
        </c:rich>
      </c:tx>
      <c:layout/>
      <c:overlay val="0"/>
    </c:title>
    <c:autoTitleDeleted val="0"/>
    <c:plotArea>
      <c:layout/>
      <c:barChart>
        <c:barDir val="col"/>
        <c:grouping val="clustered"/>
        <c:varyColors val="0"/>
        <c:ser>
          <c:idx val="0"/>
          <c:order val="0"/>
          <c:tx>
            <c:strRef>
              <c:f>Sheet1!$B$1</c:f>
              <c:strCache>
                <c:ptCount val="1"/>
                <c:pt idx="0">
                  <c:v>Grad Rate</c:v>
                </c:pt>
              </c:strCache>
            </c:strRef>
          </c:tx>
          <c:invertIfNegative val="0"/>
          <c:cat>
            <c:strRef>
              <c:f>Sheet1!$A$2:$A$6</c:f>
              <c:strCache>
                <c:ptCount val="5"/>
                <c:pt idx="0">
                  <c:v>FY08</c:v>
                </c:pt>
                <c:pt idx="1">
                  <c:v>FY09</c:v>
                </c:pt>
                <c:pt idx="2">
                  <c:v>Fy10</c:v>
                </c:pt>
                <c:pt idx="3">
                  <c:v>FY11</c:v>
                </c:pt>
                <c:pt idx="4">
                  <c:v>Fy12</c:v>
                </c:pt>
              </c:strCache>
            </c:strRef>
          </c:cat>
          <c:val>
            <c:numRef>
              <c:f>Sheet1!$B$2:$B$6</c:f>
              <c:numCache>
                <c:formatCode>General</c:formatCode>
                <c:ptCount val="5"/>
                <c:pt idx="0">
                  <c:v>73</c:v>
                </c:pt>
                <c:pt idx="1">
                  <c:v>73.5</c:v>
                </c:pt>
                <c:pt idx="2">
                  <c:v>73.03</c:v>
                </c:pt>
                <c:pt idx="3">
                  <c:v>72.7</c:v>
                </c:pt>
                <c:pt idx="4">
                  <c:v>78.7</c:v>
                </c:pt>
              </c:numCache>
            </c:numRef>
          </c:val>
        </c:ser>
        <c:dLbls>
          <c:showLegendKey val="0"/>
          <c:showVal val="0"/>
          <c:showCatName val="0"/>
          <c:showSerName val="0"/>
          <c:showPercent val="0"/>
          <c:showBubbleSize val="0"/>
        </c:dLbls>
        <c:gapWidth val="150"/>
        <c:axId val="417129600"/>
        <c:axId val="417131136"/>
      </c:barChart>
      <c:catAx>
        <c:axId val="417129600"/>
        <c:scaling>
          <c:orientation val="minMax"/>
        </c:scaling>
        <c:delete val="0"/>
        <c:axPos val="b"/>
        <c:majorTickMark val="out"/>
        <c:minorTickMark val="none"/>
        <c:tickLblPos val="nextTo"/>
        <c:crossAx val="417131136"/>
        <c:crosses val="autoZero"/>
        <c:auto val="1"/>
        <c:lblAlgn val="ctr"/>
        <c:lblOffset val="100"/>
        <c:noMultiLvlLbl val="0"/>
      </c:catAx>
      <c:valAx>
        <c:axId val="417131136"/>
        <c:scaling>
          <c:orientation val="minMax"/>
        </c:scaling>
        <c:delete val="0"/>
        <c:axPos val="l"/>
        <c:majorGridlines/>
        <c:numFmt formatCode="General" sourceLinked="1"/>
        <c:majorTickMark val="out"/>
        <c:minorTickMark val="none"/>
        <c:tickLblPos val="nextTo"/>
        <c:crossAx val="417129600"/>
        <c:crosses val="autoZero"/>
        <c:crossBetween val="between"/>
      </c:valAx>
    </c:plotArea>
    <c:legend>
      <c:legendPos val="r"/>
      <c:layout/>
      <c:overlay val="0"/>
    </c:legend>
    <c:plotVisOnly val="1"/>
    <c:dispBlanksAs val="gap"/>
    <c:showDLblsOverMax val="0"/>
  </c:chart>
  <c:externalData r:id="rId1">
    <c:autoUpdate val="0"/>
  </c:externalData>
  <c:userShapes r:id="rId2"/>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sz="2400" dirty="0" smtClean="0"/>
              <a:t>SBA Average </a:t>
            </a:r>
            <a:r>
              <a:rPr lang="en-US" sz="2400" dirty="0"/>
              <a:t>Scale </a:t>
            </a:r>
            <a:r>
              <a:rPr lang="en-US" sz="2400" dirty="0" smtClean="0"/>
              <a:t>Score 2009-2012</a:t>
            </a:r>
            <a:r>
              <a:rPr lang="en-US" sz="2400" baseline="0" dirty="0" smtClean="0"/>
              <a:t> </a:t>
            </a:r>
            <a:endParaRPr lang="en-US" sz="2400" baseline="0" dirty="0"/>
          </a:p>
          <a:p>
            <a:pPr>
              <a:defRPr/>
            </a:pPr>
            <a:r>
              <a:rPr lang="en-US" sz="2400" dirty="0"/>
              <a:t>KPBSD District-Wide</a:t>
            </a:r>
          </a:p>
        </c:rich>
      </c:tx>
      <c:layout>
        <c:manualLayout>
          <c:xMode val="edge"/>
          <c:yMode val="edge"/>
          <c:x val="0.28091666666666665"/>
          <c:y val="2.7777777777777776E-2"/>
        </c:manualLayout>
      </c:layout>
      <c:overlay val="0"/>
    </c:title>
    <c:autoTitleDeleted val="0"/>
    <c:plotArea>
      <c:layout>
        <c:manualLayout>
          <c:layoutTarget val="inner"/>
          <c:xMode val="edge"/>
          <c:yMode val="edge"/>
          <c:x val="7.3571741032370949E-2"/>
          <c:y val="0.27673161899066417"/>
          <c:w val="0.69836023622047239"/>
          <c:h val="0.587480679498396"/>
        </c:manualLayout>
      </c:layout>
      <c:barChart>
        <c:barDir val="col"/>
        <c:grouping val="clustered"/>
        <c:varyColors val="0"/>
        <c:ser>
          <c:idx val="0"/>
          <c:order val="0"/>
          <c:tx>
            <c:strRef>
              <c:f>Sheet1!$A$3</c:f>
              <c:strCache>
                <c:ptCount val="1"/>
                <c:pt idx="0">
                  <c:v>2008-2009</c:v>
                </c:pt>
              </c:strCache>
            </c:strRef>
          </c:tx>
          <c:invertIfNegative val="0"/>
          <c:cat>
            <c:strRef>
              <c:f>Sheet1!$B$1:$D$2</c:f>
              <c:strCache>
                <c:ptCount val="3"/>
                <c:pt idx="0">
                  <c:v>Reading</c:v>
                </c:pt>
                <c:pt idx="1">
                  <c:v>Writing </c:v>
                </c:pt>
                <c:pt idx="2">
                  <c:v>Math</c:v>
                </c:pt>
              </c:strCache>
            </c:strRef>
          </c:cat>
          <c:val>
            <c:numRef>
              <c:f>Sheet1!$B$3:$D$3</c:f>
              <c:numCache>
                <c:formatCode>General</c:formatCode>
                <c:ptCount val="3"/>
                <c:pt idx="0">
                  <c:v>382.49</c:v>
                </c:pt>
                <c:pt idx="1">
                  <c:v>371.06</c:v>
                </c:pt>
                <c:pt idx="2">
                  <c:v>351.66</c:v>
                </c:pt>
              </c:numCache>
            </c:numRef>
          </c:val>
        </c:ser>
        <c:ser>
          <c:idx val="1"/>
          <c:order val="1"/>
          <c:tx>
            <c:strRef>
              <c:f>Sheet1!$A$4</c:f>
              <c:strCache>
                <c:ptCount val="1"/>
                <c:pt idx="0">
                  <c:v>2009-2010</c:v>
                </c:pt>
              </c:strCache>
            </c:strRef>
          </c:tx>
          <c:invertIfNegative val="0"/>
          <c:cat>
            <c:strRef>
              <c:f>Sheet1!$B$1:$D$2</c:f>
              <c:strCache>
                <c:ptCount val="3"/>
                <c:pt idx="0">
                  <c:v>Reading</c:v>
                </c:pt>
                <c:pt idx="1">
                  <c:v>Writing </c:v>
                </c:pt>
                <c:pt idx="2">
                  <c:v>Math</c:v>
                </c:pt>
              </c:strCache>
            </c:strRef>
          </c:cat>
          <c:val>
            <c:numRef>
              <c:f>Sheet1!$B$4:$D$4</c:f>
              <c:numCache>
                <c:formatCode>General</c:formatCode>
                <c:ptCount val="3"/>
                <c:pt idx="0">
                  <c:v>387.49</c:v>
                </c:pt>
                <c:pt idx="1">
                  <c:v>372.22</c:v>
                </c:pt>
                <c:pt idx="2">
                  <c:v>360.82</c:v>
                </c:pt>
              </c:numCache>
            </c:numRef>
          </c:val>
        </c:ser>
        <c:ser>
          <c:idx val="2"/>
          <c:order val="2"/>
          <c:tx>
            <c:strRef>
              <c:f>Sheet1!$A$5</c:f>
              <c:strCache>
                <c:ptCount val="1"/>
                <c:pt idx="0">
                  <c:v>2010-2011</c:v>
                </c:pt>
              </c:strCache>
            </c:strRef>
          </c:tx>
          <c:invertIfNegative val="0"/>
          <c:cat>
            <c:strRef>
              <c:f>Sheet1!$B$1:$D$2</c:f>
              <c:strCache>
                <c:ptCount val="3"/>
                <c:pt idx="0">
                  <c:v>Reading</c:v>
                </c:pt>
                <c:pt idx="1">
                  <c:v>Writing </c:v>
                </c:pt>
                <c:pt idx="2">
                  <c:v>Math</c:v>
                </c:pt>
              </c:strCache>
            </c:strRef>
          </c:cat>
          <c:val>
            <c:numRef>
              <c:f>Sheet1!$B$5:$D$5</c:f>
              <c:numCache>
                <c:formatCode>General</c:formatCode>
                <c:ptCount val="3"/>
                <c:pt idx="0">
                  <c:v>389.74</c:v>
                </c:pt>
                <c:pt idx="1">
                  <c:v>375.29</c:v>
                </c:pt>
                <c:pt idx="2">
                  <c:v>363.7</c:v>
                </c:pt>
              </c:numCache>
            </c:numRef>
          </c:val>
        </c:ser>
        <c:ser>
          <c:idx val="3"/>
          <c:order val="3"/>
          <c:tx>
            <c:strRef>
              <c:f>Sheet1!$A$6</c:f>
              <c:strCache>
                <c:ptCount val="1"/>
                <c:pt idx="0">
                  <c:v>2011-2012</c:v>
                </c:pt>
              </c:strCache>
            </c:strRef>
          </c:tx>
          <c:invertIfNegative val="0"/>
          <c:cat>
            <c:strRef>
              <c:f>Sheet1!$B$1:$D$2</c:f>
              <c:strCache>
                <c:ptCount val="3"/>
                <c:pt idx="0">
                  <c:v>Reading</c:v>
                </c:pt>
                <c:pt idx="1">
                  <c:v>Writing </c:v>
                </c:pt>
                <c:pt idx="2">
                  <c:v>Math</c:v>
                </c:pt>
              </c:strCache>
            </c:strRef>
          </c:cat>
          <c:val>
            <c:numRef>
              <c:f>Sheet1!$B$6:$D$6</c:f>
              <c:numCache>
                <c:formatCode>General</c:formatCode>
                <c:ptCount val="3"/>
                <c:pt idx="0">
                  <c:v>390.6</c:v>
                </c:pt>
                <c:pt idx="1">
                  <c:v>375.5</c:v>
                </c:pt>
                <c:pt idx="2">
                  <c:v>361.8</c:v>
                </c:pt>
              </c:numCache>
            </c:numRef>
          </c:val>
        </c:ser>
        <c:dLbls>
          <c:showLegendKey val="0"/>
          <c:showVal val="0"/>
          <c:showCatName val="0"/>
          <c:showSerName val="0"/>
          <c:showPercent val="0"/>
          <c:showBubbleSize val="0"/>
        </c:dLbls>
        <c:gapWidth val="150"/>
        <c:axId val="415980160"/>
        <c:axId val="415990144"/>
      </c:barChart>
      <c:catAx>
        <c:axId val="415980160"/>
        <c:scaling>
          <c:orientation val="minMax"/>
        </c:scaling>
        <c:delete val="0"/>
        <c:axPos val="b"/>
        <c:majorTickMark val="none"/>
        <c:minorTickMark val="none"/>
        <c:tickLblPos val="nextTo"/>
        <c:crossAx val="415990144"/>
        <c:crosses val="autoZero"/>
        <c:auto val="1"/>
        <c:lblAlgn val="ctr"/>
        <c:lblOffset val="100"/>
        <c:noMultiLvlLbl val="0"/>
      </c:catAx>
      <c:valAx>
        <c:axId val="415990144"/>
        <c:scaling>
          <c:orientation val="minMax"/>
        </c:scaling>
        <c:delete val="0"/>
        <c:axPos val="l"/>
        <c:majorGridlines/>
        <c:numFmt formatCode="General" sourceLinked="1"/>
        <c:majorTickMark val="none"/>
        <c:minorTickMark val="none"/>
        <c:tickLblPos val="nextTo"/>
        <c:crossAx val="415980160"/>
        <c:crosses val="autoZero"/>
        <c:crossBetween val="between"/>
      </c:valAx>
    </c:plotArea>
    <c:legend>
      <c:legendPos val="r"/>
      <c:layout/>
      <c:overlay val="0"/>
    </c:legend>
    <c:plotVisOnly val="1"/>
    <c:dispBlanksAs val="gap"/>
    <c:showDLblsOverMax val="0"/>
  </c:chart>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5.2189292310683387E-2"/>
          <c:y val="0.18590121041643512"/>
          <c:w val="0.93392181880042768"/>
          <c:h val="0.75783319483610445"/>
        </c:manualLayout>
      </c:layout>
      <c:lineChart>
        <c:grouping val="standard"/>
        <c:varyColors val="0"/>
        <c:ser>
          <c:idx val="0"/>
          <c:order val="0"/>
          <c:tx>
            <c:strRef>
              <c:f>Sheet1!$B$3</c:f>
              <c:strCache>
                <c:ptCount val="1"/>
                <c:pt idx="0">
                  <c:v>Reading</c:v>
                </c:pt>
              </c:strCache>
            </c:strRef>
          </c:tx>
          <c:marker>
            <c:symbol val="none"/>
          </c:marker>
          <c:cat>
            <c:strRef>
              <c:f>Sheet1!$A$4:$A$11</c:f>
              <c:strCache>
                <c:ptCount val="8"/>
                <c:pt idx="0">
                  <c:v>Grade 3</c:v>
                </c:pt>
                <c:pt idx="1">
                  <c:v>Grade 4</c:v>
                </c:pt>
                <c:pt idx="2">
                  <c:v>Grade 5</c:v>
                </c:pt>
                <c:pt idx="3">
                  <c:v>Grade 6</c:v>
                </c:pt>
                <c:pt idx="4">
                  <c:v>Grade 7</c:v>
                </c:pt>
                <c:pt idx="5">
                  <c:v>Grade 8</c:v>
                </c:pt>
                <c:pt idx="6">
                  <c:v>Grade 9</c:v>
                </c:pt>
                <c:pt idx="7">
                  <c:v>Grade 10</c:v>
                </c:pt>
              </c:strCache>
            </c:strRef>
          </c:cat>
          <c:val>
            <c:numRef>
              <c:f>Sheet1!$B$4:$B$11</c:f>
              <c:numCache>
                <c:formatCode>General</c:formatCode>
                <c:ptCount val="8"/>
                <c:pt idx="0">
                  <c:v>400.40499999999997</c:v>
                </c:pt>
                <c:pt idx="1">
                  <c:v>393.654</c:v>
                </c:pt>
                <c:pt idx="2">
                  <c:v>395.47199999999998</c:v>
                </c:pt>
                <c:pt idx="3">
                  <c:v>379.66399999999999</c:v>
                </c:pt>
                <c:pt idx="4">
                  <c:v>387.98099999999999</c:v>
                </c:pt>
                <c:pt idx="5">
                  <c:v>398.82799999999997</c:v>
                </c:pt>
                <c:pt idx="6">
                  <c:v>396.02499999999998</c:v>
                </c:pt>
                <c:pt idx="7">
                  <c:v>371.892</c:v>
                </c:pt>
              </c:numCache>
            </c:numRef>
          </c:val>
          <c:smooth val="0"/>
        </c:ser>
        <c:ser>
          <c:idx val="1"/>
          <c:order val="1"/>
          <c:tx>
            <c:strRef>
              <c:f>Sheet1!$C$3</c:f>
              <c:strCache>
                <c:ptCount val="1"/>
                <c:pt idx="0">
                  <c:v>Writing</c:v>
                </c:pt>
              </c:strCache>
            </c:strRef>
          </c:tx>
          <c:marker>
            <c:symbol val="none"/>
          </c:marker>
          <c:val>
            <c:numRef>
              <c:f>Sheet1!$C$4:$C$11</c:f>
              <c:numCache>
                <c:formatCode>General</c:formatCode>
                <c:ptCount val="8"/>
                <c:pt idx="0">
                  <c:v>384.012</c:v>
                </c:pt>
                <c:pt idx="1">
                  <c:v>393.654</c:v>
                </c:pt>
                <c:pt idx="2">
                  <c:v>384.238</c:v>
                </c:pt>
                <c:pt idx="3">
                  <c:v>374.08699999999999</c:v>
                </c:pt>
                <c:pt idx="4">
                  <c:v>367.20499999999998</c:v>
                </c:pt>
                <c:pt idx="5">
                  <c:v>371.69099999999997</c:v>
                </c:pt>
                <c:pt idx="6">
                  <c:v>372.80200000000002</c:v>
                </c:pt>
                <c:pt idx="7">
                  <c:v>357.77</c:v>
                </c:pt>
              </c:numCache>
            </c:numRef>
          </c:val>
          <c:smooth val="0"/>
        </c:ser>
        <c:ser>
          <c:idx val="2"/>
          <c:order val="2"/>
          <c:tx>
            <c:strRef>
              <c:f>Sheet1!$D$3</c:f>
              <c:strCache>
                <c:ptCount val="1"/>
                <c:pt idx="0">
                  <c:v>Math</c:v>
                </c:pt>
              </c:strCache>
            </c:strRef>
          </c:tx>
          <c:marker>
            <c:symbol val="none"/>
          </c:marker>
          <c:val>
            <c:numRef>
              <c:f>Sheet1!$D$4:$D$11</c:f>
              <c:numCache>
                <c:formatCode>General</c:formatCode>
                <c:ptCount val="8"/>
                <c:pt idx="0">
                  <c:v>378.11500000000001</c:v>
                </c:pt>
                <c:pt idx="1">
                  <c:v>372.53800000000001</c:v>
                </c:pt>
                <c:pt idx="2">
                  <c:v>370.67899999999997</c:v>
                </c:pt>
                <c:pt idx="3">
                  <c:v>372.33499999999998</c:v>
                </c:pt>
                <c:pt idx="4">
                  <c:v>359.25099999999998</c:v>
                </c:pt>
                <c:pt idx="5">
                  <c:v>355.702</c:v>
                </c:pt>
                <c:pt idx="6">
                  <c:v>348.791</c:v>
                </c:pt>
                <c:pt idx="7">
                  <c:v>338.916</c:v>
                </c:pt>
              </c:numCache>
            </c:numRef>
          </c:val>
          <c:smooth val="0"/>
        </c:ser>
        <c:dLbls>
          <c:showLegendKey val="0"/>
          <c:showVal val="0"/>
          <c:showCatName val="0"/>
          <c:showSerName val="0"/>
          <c:showPercent val="0"/>
          <c:showBubbleSize val="0"/>
        </c:dLbls>
        <c:marker val="1"/>
        <c:smooth val="0"/>
        <c:axId val="416021888"/>
        <c:axId val="416617600"/>
      </c:lineChart>
      <c:catAx>
        <c:axId val="416021888"/>
        <c:scaling>
          <c:orientation val="minMax"/>
        </c:scaling>
        <c:delete val="0"/>
        <c:axPos val="b"/>
        <c:majorTickMark val="out"/>
        <c:minorTickMark val="none"/>
        <c:tickLblPos val="nextTo"/>
        <c:crossAx val="416617600"/>
        <c:crosses val="autoZero"/>
        <c:auto val="1"/>
        <c:lblAlgn val="ctr"/>
        <c:lblOffset val="100"/>
        <c:noMultiLvlLbl val="0"/>
      </c:catAx>
      <c:valAx>
        <c:axId val="416617600"/>
        <c:scaling>
          <c:orientation val="minMax"/>
          <c:max val="450"/>
          <c:min val="300"/>
        </c:scaling>
        <c:delete val="0"/>
        <c:axPos val="l"/>
        <c:majorGridlines/>
        <c:numFmt formatCode="General" sourceLinked="1"/>
        <c:majorTickMark val="out"/>
        <c:minorTickMark val="none"/>
        <c:tickLblPos val="nextTo"/>
        <c:crossAx val="416021888"/>
        <c:crosses val="autoZero"/>
        <c:crossBetween val="between"/>
      </c:valAx>
    </c:plotArea>
    <c:legend>
      <c:legendPos val="r"/>
      <c:layout>
        <c:manualLayout>
          <c:xMode val="edge"/>
          <c:yMode val="edge"/>
          <c:x val="0.87854136288519491"/>
          <c:y val="0.23588394337293517"/>
          <c:w val="9.6767279090113734E-2"/>
          <c:h val="0.15222373669426817"/>
        </c:manualLayout>
      </c:layout>
      <c:overlay val="0"/>
    </c:legend>
    <c:plotVisOnly val="1"/>
    <c:dispBlanksAs val="gap"/>
    <c:showDLblsOverMax val="0"/>
  </c:chart>
  <c:externalData r:id="rId1">
    <c:autoUpdate val="0"/>
  </c:externalData>
  <c:userShapes r:id="rId2"/>
</c:chartSpace>
</file>

<file path=ppt/charts/chart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lineChart>
        <c:grouping val="standard"/>
        <c:varyColors val="0"/>
        <c:ser>
          <c:idx val="0"/>
          <c:order val="0"/>
          <c:tx>
            <c:strRef>
              <c:f>Sheet1!$C$4</c:f>
              <c:strCache>
                <c:ptCount val="1"/>
                <c:pt idx="0">
                  <c:v>Reading</c:v>
                </c:pt>
              </c:strCache>
            </c:strRef>
          </c:tx>
          <c:marker>
            <c:symbol val="none"/>
          </c:marker>
          <c:cat>
            <c:strRef>
              <c:f>Sheet1!$B$5:$B$12</c:f>
              <c:strCache>
                <c:ptCount val="8"/>
                <c:pt idx="0">
                  <c:v>Grade 3</c:v>
                </c:pt>
                <c:pt idx="1">
                  <c:v>Grade 4</c:v>
                </c:pt>
                <c:pt idx="2">
                  <c:v>Grade 5</c:v>
                </c:pt>
                <c:pt idx="3">
                  <c:v>Grade 6</c:v>
                </c:pt>
                <c:pt idx="4">
                  <c:v>Grade 7</c:v>
                </c:pt>
                <c:pt idx="5">
                  <c:v>Grade 8</c:v>
                </c:pt>
                <c:pt idx="6">
                  <c:v>Grade 9</c:v>
                </c:pt>
                <c:pt idx="7">
                  <c:v>Grade 10</c:v>
                </c:pt>
              </c:strCache>
            </c:strRef>
          </c:cat>
          <c:val>
            <c:numRef>
              <c:f>Sheet1!$C$5:$C$12</c:f>
              <c:numCache>
                <c:formatCode>General</c:formatCode>
                <c:ptCount val="8"/>
                <c:pt idx="0">
                  <c:v>88</c:v>
                </c:pt>
                <c:pt idx="1">
                  <c:v>84.91</c:v>
                </c:pt>
                <c:pt idx="2">
                  <c:v>89.8</c:v>
                </c:pt>
                <c:pt idx="3">
                  <c:v>86.94</c:v>
                </c:pt>
                <c:pt idx="4">
                  <c:v>87.84</c:v>
                </c:pt>
                <c:pt idx="5">
                  <c:v>92.1</c:v>
                </c:pt>
                <c:pt idx="6">
                  <c:v>90.68</c:v>
                </c:pt>
                <c:pt idx="7">
                  <c:v>89.37</c:v>
                </c:pt>
              </c:numCache>
            </c:numRef>
          </c:val>
          <c:smooth val="0"/>
        </c:ser>
        <c:ser>
          <c:idx val="1"/>
          <c:order val="1"/>
          <c:tx>
            <c:strRef>
              <c:f>Sheet1!$D$4</c:f>
              <c:strCache>
                <c:ptCount val="1"/>
                <c:pt idx="0">
                  <c:v>Writing</c:v>
                </c:pt>
              </c:strCache>
            </c:strRef>
          </c:tx>
          <c:marker>
            <c:symbol val="none"/>
          </c:marker>
          <c:cat>
            <c:strRef>
              <c:f>Sheet1!$B$5:$B$12</c:f>
              <c:strCache>
                <c:ptCount val="8"/>
                <c:pt idx="0">
                  <c:v>Grade 3</c:v>
                </c:pt>
                <c:pt idx="1">
                  <c:v>Grade 4</c:v>
                </c:pt>
                <c:pt idx="2">
                  <c:v>Grade 5</c:v>
                </c:pt>
                <c:pt idx="3">
                  <c:v>Grade 6</c:v>
                </c:pt>
                <c:pt idx="4">
                  <c:v>Grade 7</c:v>
                </c:pt>
                <c:pt idx="5">
                  <c:v>Grade 8</c:v>
                </c:pt>
                <c:pt idx="6">
                  <c:v>Grade 9</c:v>
                </c:pt>
                <c:pt idx="7">
                  <c:v>Grade 10</c:v>
                </c:pt>
              </c:strCache>
            </c:strRef>
          </c:cat>
          <c:val>
            <c:numRef>
              <c:f>Sheet1!$D$5:$D$12</c:f>
              <c:numCache>
                <c:formatCode>General</c:formatCode>
                <c:ptCount val="8"/>
                <c:pt idx="0">
                  <c:v>85</c:v>
                </c:pt>
                <c:pt idx="1">
                  <c:v>86.41</c:v>
                </c:pt>
                <c:pt idx="2">
                  <c:v>84.6</c:v>
                </c:pt>
                <c:pt idx="3">
                  <c:v>81.099999999999994</c:v>
                </c:pt>
                <c:pt idx="4">
                  <c:v>83.07</c:v>
                </c:pt>
                <c:pt idx="5">
                  <c:v>82.66</c:v>
                </c:pt>
                <c:pt idx="6">
                  <c:v>83.05</c:v>
                </c:pt>
                <c:pt idx="7">
                  <c:v>83.73</c:v>
                </c:pt>
              </c:numCache>
            </c:numRef>
          </c:val>
          <c:smooth val="0"/>
        </c:ser>
        <c:ser>
          <c:idx val="2"/>
          <c:order val="2"/>
          <c:tx>
            <c:strRef>
              <c:f>Sheet1!$E$4</c:f>
              <c:strCache>
                <c:ptCount val="1"/>
                <c:pt idx="0">
                  <c:v>Math</c:v>
                </c:pt>
              </c:strCache>
            </c:strRef>
          </c:tx>
          <c:marker>
            <c:symbol val="none"/>
          </c:marker>
          <c:cat>
            <c:strRef>
              <c:f>Sheet1!$B$5:$B$12</c:f>
              <c:strCache>
                <c:ptCount val="8"/>
                <c:pt idx="0">
                  <c:v>Grade 3</c:v>
                </c:pt>
                <c:pt idx="1">
                  <c:v>Grade 4</c:v>
                </c:pt>
                <c:pt idx="2">
                  <c:v>Grade 5</c:v>
                </c:pt>
                <c:pt idx="3">
                  <c:v>Grade 6</c:v>
                </c:pt>
                <c:pt idx="4">
                  <c:v>Grade 7</c:v>
                </c:pt>
                <c:pt idx="5">
                  <c:v>Grade 8</c:v>
                </c:pt>
                <c:pt idx="6">
                  <c:v>Grade 9</c:v>
                </c:pt>
                <c:pt idx="7">
                  <c:v>Grade 10</c:v>
                </c:pt>
              </c:strCache>
            </c:strRef>
          </c:cat>
          <c:val>
            <c:numRef>
              <c:f>Sheet1!$E$5:$E$12</c:f>
              <c:numCache>
                <c:formatCode>General</c:formatCode>
                <c:ptCount val="8"/>
                <c:pt idx="0">
                  <c:v>82</c:v>
                </c:pt>
                <c:pt idx="1">
                  <c:v>81.55</c:v>
                </c:pt>
                <c:pt idx="2">
                  <c:v>82.88</c:v>
                </c:pt>
                <c:pt idx="3">
                  <c:v>80.16</c:v>
                </c:pt>
                <c:pt idx="4">
                  <c:v>76.37</c:v>
                </c:pt>
                <c:pt idx="5">
                  <c:v>77.3</c:v>
                </c:pt>
                <c:pt idx="6">
                  <c:v>74.97</c:v>
                </c:pt>
                <c:pt idx="7">
                  <c:v>63.38</c:v>
                </c:pt>
              </c:numCache>
            </c:numRef>
          </c:val>
          <c:smooth val="0"/>
        </c:ser>
        <c:dLbls>
          <c:showLegendKey val="0"/>
          <c:showVal val="0"/>
          <c:showCatName val="0"/>
          <c:showSerName val="0"/>
          <c:showPercent val="0"/>
          <c:showBubbleSize val="0"/>
        </c:dLbls>
        <c:marker val="1"/>
        <c:smooth val="0"/>
        <c:axId val="416656768"/>
        <c:axId val="416662656"/>
      </c:lineChart>
      <c:catAx>
        <c:axId val="416656768"/>
        <c:scaling>
          <c:orientation val="minMax"/>
        </c:scaling>
        <c:delete val="0"/>
        <c:axPos val="b"/>
        <c:majorTickMark val="out"/>
        <c:minorTickMark val="none"/>
        <c:tickLblPos val="nextTo"/>
        <c:crossAx val="416662656"/>
        <c:crosses val="autoZero"/>
        <c:auto val="1"/>
        <c:lblAlgn val="ctr"/>
        <c:lblOffset val="100"/>
        <c:noMultiLvlLbl val="0"/>
      </c:catAx>
      <c:valAx>
        <c:axId val="416662656"/>
        <c:scaling>
          <c:orientation val="minMax"/>
        </c:scaling>
        <c:delete val="0"/>
        <c:axPos val="l"/>
        <c:majorGridlines/>
        <c:numFmt formatCode="General" sourceLinked="1"/>
        <c:majorTickMark val="out"/>
        <c:minorTickMark val="none"/>
        <c:tickLblPos val="nextTo"/>
        <c:crossAx val="416656768"/>
        <c:crosses val="autoZero"/>
        <c:crossBetween val="between"/>
      </c:valAx>
    </c:plotArea>
    <c:legend>
      <c:legendPos val="r"/>
      <c:layout/>
      <c:overlay val="0"/>
    </c:legend>
    <c:plotVisOnly val="1"/>
    <c:dispBlanksAs val="gap"/>
    <c:showDLblsOverMax val="0"/>
  </c:chart>
  <c:externalData r:id="rId1">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dirty="0"/>
              <a:t>SBA Scale</a:t>
            </a:r>
            <a:r>
              <a:rPr lang="en-US" baseline="0" dirty="0"/>
              <a:t> Scores</a:t>
            </a:r>
          </a:p>
          <a:p>
            <a:pPr>
              <a:defRPr/>
            </a:pPr>
            <a:r>
              <a:rPr lang="en-US" baseline="0" dirty="0"/>
              <a:t>KPBSD Students with Disabilities</a:t>
            </a:r>
          </a:p>
        </c:rich>
      </c:tx>
      <c:layout/>
      <c:overlay val="0"/>
    </c:title>
    <c:autoTitleDeleted val="0"/>
    <c:plotArea>
      <c:layout/>
      <c:barChart>
        <c:barDir val="col"/>
        <c:grouping val="clustered"/>
        <c:varyColors val="0"/>
        <c:ser>
          <c:idx val="0"/>
          <c:order val="0"/>
          <c:tx>
            <c:strRef>
              <c:f>Sheet1!$K$3</c:f>
              <c:strCache>
                <c:ptCount val="1"/>
                <c:pt idx="0">
                  <c:v>2008-2009</c:v>
                </c:pt>
              </c:strCache>
            </c:strRef>
          </c:tx>
          <c:invertIfNegative val="0"/>
          <c:cat>
            <c:strRef>
              <c:f>Sheet1!$L$1:$N$2</c:f>
              <c:strCache>
                <c:ptCount val="3"/>
                <c:pt idx="0">
                  <c:v>Reading</c:v>
                </c:pt>
                <c:pt idx="1">
                  <c:v>Writing </c:v>
                </c:pt>
                <c:pt idx="2">
                  <c:v>Math</c:v>
                </c:pt>
              </c:strCache>
            </c:strRef>
          </c:cat>
          <c:val>
            <c:numRef>
              <c:f>Sheet1!$L$3:$N$3</c:f>
              <c:numCache>
                <c:formatCode>General</c:formatCode>
                <c:ptCount val="3"/>
                <c:pt idx="0">
                  <c:v>307.83999999999997</c:v>
                </c:pt>
                <c:pt idx="1">
                  <c:v>305.24</c:v>
                </c:pt>
                <c:pt idx="2">
                  <c:v>292.77</c:v>
                </c:pt>
              </c:numCache>
            </c:numRef>
          </c:val>
        </c:ser>
        <c:ser>
          <c:idx val="1"/>
          <c:order val="1"/>
          <c:tx>
            <c:strRef>
              <c:f>Sheet1!$K$4</c:f>
              <c:strCache>
                <c:ptCount val="1"/>
                <c:pt idx="0">
                  <c:v>2009-2010</c:v>
                </c:pt>
              </c:strCache>
            </c:strRef>
          </c:tx>
          <c:invertIfNegative val="0"/>
          <c:cat>
            <c:strRef>
              <c:f>Sheet1!$L$1:$N$2</c:f>
              <c:strCache>
                <c:ptCount val="3"/>
                <c:pt idx="0">
                  <c:v>Reading</c:v>
                </c:pt>
                <c:pt idx="1">
                  <c:v>Writing </c:v>
                </c:pt>
                <c:pt idx="2">
                  <c:v>Math</c:v>
                </c:pt>
              </c:strCache>
            </c:strRef>
          </c:cat>
          <c:val>
            <c:numRef>
              <c:f>Sheet1!$L$4:$N$4</c:f>
              <c:numCache>
                <c:formatCode>General</c:formatCode>
                <c:ptCount val="3"/>
                <c:pt idx="0">
                  <c:v>314.70999999999998</c:v>
                </c:pt>
                <c:pt idx="1">
                  <c:v>304.2</c:v>
                </c:pt>
                <c:pt idx="2">
                  <c:v>303.36</c:v>
                </c:pt>
              </c:numCache>
            </c:numRef>
          </c:val>
        </c:ser>
        <c:ser>
          <c:idx val="2"/>
          <c:order val="2"/>
          <c:tx>
            <c:strRef>
              <c:f>Sheet1!$K$5</c:f>
              <c:strCache>
                <c:ptCount val="1"/>
                <c:pt idx="0">
                  <c:v>2010-2011</c:v>
                </c:pt>
              </c:strCache>
            </c:strRef>
          </c:tx>
          <c:invertIfNegative val="0"/>
          <c:cat>
            <c:strRef>
              <c:f>Sheet1!$L$1:$N$2</c:f>
              <c:strCache>
                <c:ptCount val="3"/>
                <c:pt idx="0">
                  <c:v>Reading</c:v>
                </c:pt>
                <c:pt idx="1">
                  <c:v>Writing </c:v>
                </c:pt>
                <c:pt idx="2">
                  <c:v>Math</c:v>
                </c:pt>
              </c:strCache>
            </c:strRef>
          </c:cat>
          <c:val>
            <c:numRef>
              <c:f>Sheet1!$L$5:$N$5</c:f>
              <c:numCache>
                <c:formatCode>General</c:formatCode>
                <c:ptCount val="3"/>
                <c:pt idx="0">
                  <c:v>319.3</c:v>
                </c:pt>
                <c:pt idx="1">
                  <c:v>313.08</c:v>
                </c:pt>
                <c:pt idx="2">
                  <c:v>305.51</c:v>
                </c:pt>
              </c:numCache>
            </c:numRef>
          </c:val>
        </c:ser>
        <c:ser>
          <c:idx val="3"/>
          <c:order val="3"/>
          <c:tx>
            <c:strRef>
              <c:f>Sheet1!$K$6</c:f>
              <c:strCache>
                <c:ptCount val="1"/>
                <c:pt idx="0">
                  <c:v>2011-2012</c:v>
                </c:pt>
              </c:strCache>
            </c:strRef>
          </c:tx>
          <c:invertIfNegative val="0"/>
          <c:cat>
            <c:strRef>
              <c:f>Sheet1!$L$1:$N$2</c:f>
              <c:strCache>
                <c:ptCount val="3"/>
                <c:pt idx="0">
                  <c:v>Reading</c:v>
                </c:pt>
                <c:pt idx="1">
                  <c:v>Writing </c:v>
                </c:pt>
                <c:pt idx="2">
                  <c:v>Math</c:v>
                </c:pt>
              </c:strCache>
            </c:strRef>
          </c:cat>
          <c:val>
            <c:numRef>
              <c:f>Sheet1!$L$6:$N$6</c:f>
              <c:numCache>
                <c:formatCode>General</c:formatCode>
                <c:ptCount val="3"/>
                <c:pt idx="0">
                  <c:v>322.8</c:v>
                </c:pt>
                <c:pt idx="1">
                  <c:v>312.39999999999998</c:v>
                </c:pt>
                <c:pt idx="2">
                  <c:v>303.39999999999998</c:v>
                </c:pt>
              </c:numCache>
            </c:numRef>
          </c:val>
        </c:ser>
        <c:dLbls>
          <c:showLegendKey val="0"/>
          <c:showVal val="0"/>
          <c:showCatName val="0"/>
          <c:showSerName val="0"/>
          <c:showPercent val="0"/>
          <c:showBubbleSize val="0"/>
        </c:dLbls>
        <c:gapWidth val="150"/>
        <c:axId val="416714752"/>
        <c:axId val="416716288"/>
      </c:barChart>
      <c:catAx>
        <c:axId val="416714752"/>
        <c:scaling>
          <c:orientation val="minMax"/>
        </c:scaling>
        <c:delete val="0"/>
        <c:axPos val="b"/>
        <c:majorTickMark val="none"/>
        <c:minorTickMark val="none"/>
        <c:tickLblPos val="nextTo"/>
        <c:crossAx val="416716288"/>
        <c:crosses val="autoZero"/>
        <c:auto val="1"/>
        <c:lblAlgn val="ctr"/>
        <c:lblOffset val="100"/>
        <c:noMultiLvlLbl val="0"/>
      </c:catAx>
      <c:valAx>
        <c:axId val="416716288"/>
        <c:scaling>
          <c:orientation val="minMax"/>
        </c:scaling>
        <c:delete val="0"/>
        <c:axPos val="l"/>
        <c:majorGridlines/>
        <c:numFmt formatCode="General" sourceLinked="1"/>
        <c:majorTickMark val="none"/>
        <c:minorTickMark val="none"/>
        <c:tickLblPos val="nextTo"/>
        <c:crossAx val="416714752"/>
        <c:crosses val="autoZero"/>
        <c:crossBetween val="between"/>
      </c:valAx>
    </c:plotArea>
    <c:legend>
      <c:legendPos val="r"/>
      <c:layout/>
      <c:overlay val="0"/>
    </c:legend>
    <c:plotVisOnly val="1"/>
    <c:dispBlanksAs val="gap"/>
    <c:showDLblsOverMax val="0"/>
  </c:chart>
  <c:externalData r:id="rId1">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dirty="0"/>
              <a:t>SBA Scale</a:t>
            </a:r>
            <a:r>
              <a:rPr lang="en-US" baseline="0" dirty="0"/>
              <a:t> Scores</a:t>
            </a:r>
          </a:p>
          <a:p>
            <a:pPr>
              <a:defRPr/>
            </a:pPr>
            <a:r>
              <a:rPr lang="en-US" dirty="0"/>
              <a:t>KPBSD Economically Disadvantaged</a:t>
            </a:r>
          </a:p>
        </c:rich>
      </c:tx>
      <c:layout>
        <c:manualLayout>
          <c:xMode val="edge"/>
          <c:yMode val="edge"/>
          <c:x val="0.20905742430731725"/>
          <c:y val="3.2642563626299366E-2"/>
        </c:manualLayout>
      </c:layout>
      <c:overlay val="0"/>
    </c:title>
    <c:autoTitleDeleted val="0"/>
    <c:plotArea>
      <c:layout/>
      <c:barChart>
        <c:barDir val="col"/>
        <c:grouping val="clustered"/>
        <c:varyColors val="0"/>
        <c:ser>
          <c:idx val="0"/>
          <c:order val="0"/>
          <c:tx>
            <c:strRef>
              <c:f>Sheet1!$P$3</c:f>
              <c:strCache>
                <c:ptCount val="1"/>
                <c:pt idx="0">
                  <c:v>2008-2009</c:v>
                </c:pt>
              </c:strCache>
            </c:strRef>
          </c:tx>
          <c:invertIfNegative val="0"/>
          <c:cat>
            <c:strRef>
              <c:f>Sheet1!$Q$1:$S$2</c:f>
              <c:strCache>
                <c:ptCount val="3"/>
                <c:pt idx="0">
                  <c:v>Reading</c:v>
                </c:pt>
                <c:pt idx="1">
                  <c:v>Writing </c:v>
                </c:pt>
                <c:pt idx="2">
                  <c:v>Math</c:v>
                </c:pt>
              </c:strCache>
            </c:strRef>
          </c:cat>
          <c:val>
            <c:numRef>
              <c:f>Sheet1!$Q$3:$S$3</c:f>
              <c:numCache>
                <c:formatCode>General</c:formatCode>
                <c:ptCount val="3"/>
                <c:pt idx="0">
                  <c:v>364.99</c:v>
                </c:pt>
                <c:pt idx="1">
                  <c:v>355.6</c:v>
                </c:pt>
                <c:pt idx="2">
                  <c:v>339.96</c:v>
                </c:pt>
              </c:numCache>
            </c:numRef>
          </c:val>
        </c:ser>
        <c:ser>
          <c:idx val="1"/>
          <c:order val="1"/>
          <c:tx>
            <c:strRef>
              <c:f>Sheet1!$P$4</c:f>
              <c:strCache>
                <c:ptCount val="1"/>
                <c:pt idx="0">
                  <c:v>2009-2010</c:v>
                </c:pt>
              </c:strCache>
            </c:strRef>
          </c:tx>
          <c:invertIfNegative val="0"/>
          <c:cat>
            <c:strRef>
              <c:f>Sheet1!$Q$1:$S$2</c:f>
              <c:strCache>
                <c:ptCount val="3"/>
                <c:pt idx="0">
                  <c:v>Reading</c:v>
                </c:pt>
                <c:pt idx="1">
                  <c:v>Writing </c:v>
                </c:pt>
                <c:pt idx="2">
                  <c:v>Math</c:v>
                </c:pt>
              </c:strCache>
            </c:strRef>
          </c:cat>
          <c:val>
            <c:numRef>
              <c:f>Sheet1!$Q$4:$S$4</c:f>
              <c:numCache>
                <c:formatCode>General</c:formatCode>
                <c:ptCount val="3"/>
                <c:pt idx="0">
                  <c:v>369.74</c:v>
                </c:pt>
                <c:pt idx="1">
                  <c:v>354.7</c:v>
                </c:pt>
                <c:pt idx="2">
                  <c:v>349.77</c:v>
                </c:pt>
              </c:numCache>
            </c:numRef>
          </c:val>
        </c:ser>
        <c:ser>
          <c:idx val="2"/>
          <c:order val="2"/>
          <c:tx>
            <c:strRef>
              <c:f>Sheet1!$P$5</c:f>
              <c:strCache>
                <c:ptCount val="1"/>
                <c:pt idx="0">
                  <c:v>2010-2011</c:v>
                </c:pt>
              </c:strCache>
            </c:strRef>
          </c:tx>
          <c:invertIfNegative val="0"/>
          <c:cat>
            <c:strRef>
              <c:f>Sheet1!$Q$1:$S$2</c:f>
              <c:strCache>
                <c:ptCount val="3"/>
                <c:pt idx="0">
                  <c:v>Reading</c:v>
                </c:pt>
                <c:pt idx="1">
                  <c:v>Writing </c:v>
                </c:pt>
                <c:pt idx="2">
                  <c:v>Math</c:v>
                </c:pt>
              </c:strCache>
            </c:strRef>
          </c:cat>
          <c:val>
            <c:numRef>
              <c:f>Sheet1!$Q$5:$S$5</c:f>
              <c:numCache>
                <c:formatCode>General</c:formatCode>
                <c:ptCount val="3"/>
                <c:pt idx="0">
                  <c:v>370.17</c:v>
                </c:pt>
                <c:pt idx="1">
                  <c:v>356.12</c:v>
                </c:pt>
                <c:pt idx="2">
                  <c:v>348.72</c:v>
                </c:pt>
              </c:numCache>
            </c:numRef>
          </c:val>
        </c:ser>
        <c:ser>
          <c:idx val="3"/>
          <c:order val="3"/>
          <c:tx>
            <c:strRef>
              <c:f>Sheet1!$P$6</c:f>
              <c:strCache>
                <c:ptCount val="1"/>
                <c:pt idx="0">
                  <c:v>2011-2012</c:v>
                </c:pt>
              </c:strCache>
            </c:strRef>
          </c:tx>
          <c:invertIfNegative val="0"/>
          <c:cat>
            <c:strRef>
              <c:f>Sheet1!$Q$1:$S$2</c:f>
              <c:strCache>
                <c:ptCount val="3"/>
                <c:pt idx="0">
                  <c:v>Reading</c:v>
                </c:pt>
                <c:pt idx="1">
                  <c:v>Writing </c:v>
                </c:pt>
                <c:pt idx="2">
                  <c:v>Math</c:v>
                </c:pt>
              </c:strCache>
            </c:strRef>
          </c:cat>
          <c:val>
            <c:numRef>
              <c:f>Sheet1!$Q$6:$S$6</c:f>
              <c:numCache>
                <c:formatCode>General</c:formatCode>
                <c:ptCount val="3"/>
                <c:pt idx="0">
                  <c:v>371.1</c:v>
                </c:pt>
                <c:pt idx="1">
                  <c:v>356</c:v>
                </c:pt>
                <c:pt idx="2">
                  <c:v>345.6</c:v>
                </c:pt>
              </c:numCache>
            </c:numRef>
          </c:val>
        </c:ser>
        <c:dLbls>
          <c:showLegendKey val="0"/>
          <c:showVal val="0"/>
          <c:showCatName val="0"/>
          <c:showSerName val="0"/>
          <c:showPercent val="0"/>
          <c:showBubbleSize val="0"/>
        </c:dLbls>
        <c:gapWidth val="150"/>
        <c:axId val="417019776"/>
        <c:axId val="417021312"/>
      </c:barChart>
      <c:catAx>
        <c:axId val="417019776"/>
        <c:scaling>
          <c:orientation val="minMax"/>
        </c:scaling>
        <c:delete val="0"/>
        <c:axPos val="b"/>
        <c:majorTickMark val="none"/>
        <c:minorTickMark val="none"/>
        <c:tickLblPos val="nextTo"/>
        <c:crossAx val="417021312"/>
        <c:crosses val="autoZero"/>
        <c:auto val="1"/>
        <c:lblAlgn val="ctr"/>
        <c:lblOffset val="100"/>
        <c:noMultiLvlLbl val="0"/>
      </c:catAx>
      <c:valAx>
        <c:axId val="417021312"/>
        <c:scaling>
          <c:orientation val="minMax"/>
        </c:scaling>
        <c:delete val="0"/>
        <c:axPos val="l"/>
        <c:majorGridlines/>
        <c:numFmt formatCode="General" sourceLinked="1"/>
        <c:majorTickMark val="none"/>
        <c:minorTickMark val="none"/>
        <c:tickLblPos val="nextTo"/>
        <c:crossAx val="417019776"/>
        <c:crosses val="autoZero"/>
        <c:crossBetween val="between"/>
      </c:valAx>
    </c:plotArea>
    <c:legend>
      <c:legendPos val="r"/>
      <c:layout>
        <c:manualLayout>
          <c:xMode val="edge"/>
          <c:yMode val="edge"/>
          <c:x val="0.8635873726793325"/>
          <c:y val="0.22242181591707819"/>
          <c:w val="0.1165349514796889"/>
          <c:h val="0.23967614217714311"/>
        </c:manualLayout>
      </c:layout>
      <c:overlay val="0"/>
    </c:legend>
    <c:plotVisOnly val="1"/>
    <c:dispBlanksAs val="gap"/>
    <c:showDLblsOverMax val="0"/>
  </c:chart>
  <c:externalData r:id="rId1">
    <c:autoUpdate val="0"/>
  </c:externalData>
  <c:userShapes r:id="rId2"/>
</c:chartSpace>
</file>

<file path=ppt/charts/chart7.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3"/>
    </mc:Choice>
    <mc:Fallback>
      <c:style val="3"/>
    </mc:Fallback>
  </mc:AlternateContent>
  <c:pivotSource>
    <c:name>[SBA Overall by Gender 7-12.xlsx]Sheet1!PivotTable1</c:name>
    <c:fmtId val="-1"/>
  </c:pivotSource>
  <c:chart>
    <c:title>
      <c:tx>
        <c:rich>
          <a:bodyPr/>
          <a:lstStyle/>
          <a:p>
            <a:pPr>
              <a:defRPr/>
            </a:pPr>
            <a:r>
              <a:rPr lang="en-US" sz="1800" dirty="0"/>
              <a:t>Reading SBA Male/Female Average Scale</a:t>
            </a:r>
            <a:r>
              <a:rPr lang="en-US" sz="1800" baseline="0" dirty="0"/>
              <a:t> Scores</a:t>
            </a:r>
            <a:endParaRPr lang="en-US" sz="1800" dirty="0"/>
          </a:p>
        </c:rich>
      </c:tx>
      <c:layout/>
      <c:overlay val="0"/>
    </c:title>
    <c:autoTitleDeleted val="0"/>
    <c:pivotFmts>
      <c:pivotFmt>
        <c:idx val="0"/>
      </c:pivotFmt>
      <c:pivotFmt>
        <c:idx val="1"/>
      </c:pivotFmt>
      <c:pivotFmt>
        <c:idx val="2"/>
      </c:pivotFmt>
      <c:pivotFmt>
        <c:idx val="3"/>
      </c:pivotFmt>
      <c:pivotFmt>
        <c:idx val="4"/>
      </c:pivotFmt>
      <c:pivotFmt>
        <c:idx val="5"/>
      </c:pivotFmt>
      <c:pivotFmt>
        <c:idx val="6"/>
      </c:pivotFmt>
      <c:pivotFmt>
        <c:idx val="7"/>
      </c:pivotFmt>
      <c:pivotFmt>
        <c:idx val="8"/>
      </c:pivotFmt>
      <c:pivotFmt>
        <c:idx val="9"/>
      </c:pivotFmt>
      <c:pivotFmt>
        <c:idx val="10"/>
      </c:pivotFmt>
      <c:pivotFmt>
        <c:idx val="11"/>
      </c:pivotFmt>
      <c:pivotFmt>
        <c:idx val="12"/>
      </c:pivotFmt>
      <c:pivotFmt>
        <c:idx val="13"/>
      </c:pivotFmt>
      <c:pivotFmt>
        <c:idx val="14"/>
      </c:pivotFmt>
      <c:pivotFmt>
        <c:idx val="15"/>
      </c:pivotFmt>
      <c:pivotFmt>
        <c:idx val="16"/>
      </c:pivotFmt>
      <c:pivotFmt>
        <c:idx val="17"/>
        <c:spPr>
          <a:ln>
            <a:solidFill>
              <a:schemeClr val="accent1">
                <a:lumMod val="60000"/>
                <a:lumOff val="40000"/>
              </a:schemeClr>
            </a:solidFill>
          </a:ln>
        </c:spPr>
        <c:marker>
          <c:symbol val="circle"/>
          <c:size val="4"/>
          <c:spPr>
            <a:solidFill>
              <a:schemeClr val="accent1">
                <a:lumMod val="75000"/>
              </a:schemeClr>
            </a:solidFill>
          </c:spPr>
        </c:marker>
      </c:pivotFmt>
      <c:pivotFmt>
        <c:idx val="18"/>
        <c:spPr>
          <a:ln>
            <a:solidFill>
              <a:schemeClr val="accent2">
                <a:lumMod val="60000"/>
                <a:lumOff val="40000"/>
              </a:schemeClr>
            </a:solidFill>
          </a:ln>
        </c:spPr>
        <c:marker>
          <c:symbol val="circle"/>
          <c:size val="4"/>
          <c:spPr>
            <a:solidFill>
              <a:schemeClr val="accent2">
                <a:lumMod val="75000"/>
              </a:schemeClr>
            </a:solidFill>
            <a:ln>
              <a:noFill/>
            </a:ln>
          </c:spPr>
        </c:marker>
      </c:pivotFmt>
      <c:pivotFmt>
        <c:idx val="19"/>
        <c:spPr>
          <a:ln>
            <a:solidFill>
              <a:schemeClr val="accent2">
                <a:lumMod val="40000"/>
                <a:lumOff val="60000"/>
              </a:schemeClr>
            </a:solidFill>
          </a:ln>
        </c:spPr>
      </c:pivotFmt>
      <c:pivotFmt>
        <c:idx val="20"/>
        <c:spPr>
          <a:ln>
            <a:solidFill>
              <a:schemeClr val="accent2">
                <a:lumMod val="60000"/>
                <a:lumOff val="40000"/>
              </a:schemeClr>
            </a:solidFill>
          </a:ln>
        </c:spPr>
        <c:marker>
          <c:symbol val="circle"/>
          <c:size val="4"/>
          <c:spPr>
            <a:solidFill>
              <a:schemeClr val="accent2">
                <a:lumMod val="75000"/>
              </a:schemeClr>
            </a:solidFill>
            <a:ln>
              <a:noFill/>
            </a:ln>
          </c:spPr>
        </c:marker>
      </c:pivotFmt>
      <c:pivotFmt>
        <c:idx val="21"/>
        <c:spPr>
          <a:ln>
            <a:solidFill>
              <a:schemeClr val="accent2">
                <a:lumMod val="40000"/>
                <a:lumOff val="60000"/>
              </a:schemeClr>
            </a:solidFill>
          </a:ln>
        </c:spPr>
      </c:pivotFmt>
      <c:pivotFmt>
        <c:idx val="22"/>
        <c:spPr>
          <a:ln>
            <a:solidFill>
              <a:schemeClr val="accent1">
                <a:lumMod val="60000"/>
                <a:lumOff val="40000"/>
              </a:schemeClr>
            </a:solidFill>
          </a:ln>
        </c:spPr>
        <c:marker>
          <c:symbol val="circle"/>
          <c:size val="4"/>
          <c:spPr>
            <a:solidFill>
              <a:schemeClr val="accent1">
                <a:lumMod val="75000"/>
              </a:schemeClr>
            </a:solidFill>
          </c:spPr>
        </c:marker>
      </c:pivotFmt>
      <c:pivotFmt>
        <c:idx val="23"/>
        <c:spPr>
          <a:ln>
            <a:solidFill>
              <a:schemeClr val="accent2">
                <a:lumMod val="60000"/>
                <a:lumOff val="40000"/>
              </a:schemeClr>
            </a:solidFill>
          </a:ln>
        </c:spPr>
        <c:marker>
          <c:symbol val="circle"/>
          <c:size val="4"/>
          <c:spPr>
            <a:solidFill>
              <a:schemeClr val="accent2">
                <a:lumMod val="75000"/>
              </a:schemeClr>
            </a:solidFill>
            <a:ln>
              <a:noFill/>
            </a:ln>
          </c:spPr>
        </c:marker>
      </c:pivotFmt>
      <c:pivotFmt>
        <c:idx val="24"/>
        <c:spPr>
          <a:ln>
            <a:solidFill>
              <a:schemeClr val="accent2">
                <a:lumMod val="40000"/>
                <a:lumOff val="60000"/>
              </a:schemeClr>
            </a:solidFill>
          </a:ln>
        </c:spPr>
      </c:pivotFmt>
      <c:pivotFmt>
        <c:idx val="25"/>
        <c:spPr>
          <a:ln>
            <a:solidFill>
              <a:schemeClr val="accent1">
                <a:lumMod val="60000"/>
                <a:lumOff val="40000"/>
              </a:schemeClr>
            </a:solidFill>
          </a:ln>
        </c:spPr>
        <c:marker>
          <c:symbol val="circle"/>
          <c:size val="4"/>
          <c:spPr>
            <a:solidFill>
              <a:schemeClr val="accent1">
                <a:lumMod val="75000"/>
              </a:schemeClr>
            </a:solidFill>
          </c:spPr>
        </c:marker>
      </c:pivotFmt>
    </c:pivotFmts>
    <c:plotArea>
      <c:layout/>
      <c:lineChart>
        <c:grouping val="standard"/>
        <c:varyColors val="0"/>
        <c:ser>
          <c:idx val="0"/>
          <c:order val="0"/>
          <c:tx>
            <c:strRef>
              <c:f>Sheet1!$I$1:$I$2</c:f>
              <c:strCache>
                <c:ptCount val="1"/>
                <c:pt idx="0">
                  <c:v>Female</c:v>
                </c:pt>
              </c:strCache>
            </c:strRef>
          </c:tx>
          <c:spPr>
            <a:ln>
              <a:solidFill>
                <a:schemeClr val="accent2">
                  <a:lumMod val="60000"/>
                  <a:lumOff val="40000"/>
                </a:schemeClr>
              </a:solidFill>
            </a:ln>
          </c:spPr>
          <c:marker>
            <c:symbol val="circle"/>
            <c:size val="4"/>
            <c:spPr>
              <a:solidFill>
                <a:schemeClr val="accent2">
                  <a:lumMod val="75000"/>
                </a:schemeClr>
              </a:solidFill>
              <a:ln>
                <a:noFill/>
              </a:ln>
            </c:spPr>
          </c:marker>
          <c:dPt>
            <c:idx val="5"/>
            <c:bubble3D val="0"/>
            <c:spPr>
              <a:ln>
                <a:solidFill>
                  <a:schemeClr val="accent2">
                    <a:lumMod val="40000"/>
                    <a:lumOff val="60000"/>
                  </a:schemeClr>
                </a:solidFill>
              </a:ln>
            </c:spPr>
          </c:dPt>
          <c:cat>
            <c:strRef>
              <c:f>Sheet1!$H$3:$H$10</c:f>
              <c:strCache>
                <c:ptCount val="8"/>
                <c:pt idx="0">
                  <c:v>2005</c:v>
                </c:pt>
                <c:pt idx="1">
                  <c:v>2006</c:v>
                </c:pt>
                <c:pt idx="2">
                  <c:v>2007</c:v>
                </c:pt>
                <c:pt idx="3">
                  <c:v>2008</c:v>
                </c:pt>
                <c:pt idx="4">
                  <c:v>2009</c:v>
                </c:pt>
                <c:pt idx="5">
                  <c:v>2010</c:v>
                </c:pt>
                <c:pt idx="6">
                  <c:v>2011</c:v>
                </c:pt>
                <c:pt idx="7">
                  <c:v>2012</c:v>
                </c:pt>
              </c:strCache>
            </c:strRef>
          </c:cat>
          <c:val>
            <c:numRef>
              <c:f>Sheet1!$I$3:$I$10</c:f>
              <c:numCache>
                <c:formatCode>General</c:formatCode>
                <c:ptCount val="8"/>
                <c:pt idx="0">
                  <c:v>383.375563</c:v>
                </c:pt>
                <c:pt idx="1">
                  <c:v>383.71010799999999</c:v>
                </c:pt>
                <c:pt idx="2">
                  <c:v>395.97790600000002</c:v>
                </c:pt>
                <c:pt idx="3">
                  <c:v>393.28154599999999</c:v>
                </c:pt>
                <c:pt idx="4">
                  <c:v>390.89179999999999</c:v>
                </c:pt>
                <c:pt idx="5">
                  <c:v>396.32944700000002</c:v>
                </c:pt>
                <c:pt idx="6">
                  <c:v>398.21072700000002</c:v>
                </c:pt>
                <c:pt idx="7">
                  <c:v>399.06080300000002</c:v>
                </c:pt>
              </c:numCache>
            </c:numRef>
          </c:val>
          <c:smooth val="0"/>
        </c:ser>
        <c:ser>
          <c:idx val="1"/>
          <c:order val="1"/>
          <c:tx>
            <c:strRef>
              <c:f>Sheet1!$J$1:$J$2</c:f>
              <c:strCache>
                <c:ptCount val="1"/>
                <c:pt idx="0">
                  <c:v>Male</c:v>
                </c:pt>
              </c:strCache>
            </c:strRef>
          </c:tx>
          <c:spPr>
            <a:ln>
              <a:solidFill>
                <a:schemeClr val="accent1">
                  <a:lumMod val="60000"/>
                  <a:lumOff val="40000"/>
                </a:schemeClr>
              </a:solidFill>
            </a:ln>
          </c:spPr>
          <c:marker>
            <c:symbol val="circle"/>
            <c:size val="4"/>
            <c:spPr>
              <a:solidFill>
                <a:schemeClr val="accent1">
                  <a:lumMod val="75000"/>
                </a:schemeClr>
              </a:solidFill>
            </c:spPr>
          </c:marker>
          <c:cat>
            <c:strRef>
              <c:f>Sheet1!$H$3:$H$10</c:f>
              <c:strCache>
                <c:ptCount val="8"/>
                <c:pt idx="0">
                  <c:v>2005</c:v>
                </c:pt>
                <c:pt idx="1">
                  <c:v>2006</c:v>
                </c:pt>
                <c:pt idx="2">
                  <c:v>2007</c:v>
                </c:pt>
                <c:pt idx="3">
                  <c:v>2008</c:v>
                </c:pt>
                <c:pt idx="4">
                  <c:v>2009</c:v>
                </c:pt>
                <c:pt idx="5">
                  <c:v>2010</c:v>
                </c:pt>
                <c:pt idx="6">
                  <c:v>2011</c:v>
                </c:pt>
                <c:pt idx="7">
                  <c:v>2012</c:v>
                </c:pt>
              </c:strCache>
            </c:strRef>
          </c:cat>
          <c:val>
            <c:numRef>
              <c:f>Sheet1!$J$3:$J$10</c:f>
              <c:numCache>
                <c:formatCode>General</c:formatCode>
                <c:ptCount val="8"/>
                <c:pt idx="0">
                  <c:v>363.63352600000002</c:v>
                </c:pt>
                <c:pt idx="1">
                  <c:v>366.312839</c:v>
                </c:pt>
                <c:pt idx="2">
                  <c:v>379.013778</c:v>
                </c:pt>
                <c:pt idx="3">
                  <c:v>377.143057</c:v>
                </c:pt>
                <c:pt idx="4">
                  <c:v>374.470125</c:v>
                </c:pt>
                <c:pt idx="5">
                  <c:v>379.15673700000002</c:v>
                </c:pt>
                <c:pt idx="6">
                  <c:v>381.67117200000001</c:v>
                </c:pt>
                <c:pt idx="7">
                  <c:v>382.50368700000001</c:v>
                </c:pt>
              </c:numCache>
            </c:numRef>
          </c:val>
          <c:smooth val="0"/>
        </c:ser>
        <c:dLbls>
          <c:showLegendKey val="0"/>
          <c:showVal val="0"/>
          <c:showCatName val="0"/>
          <c:showSerName val="0"/>
          <c:showPercent val="0"/>
          <c:showBubbleSize val="0"/>
        </c:dLbls>
        <c:marker val="1"/>
        <c:smooth val="0"/>
        <c:axId val="416788864"/>
        <c:axId val="416790784"/>
      </c:lineChart>
      <c:catAx>
        <c:axId val="416788864"/>
        <c:scaling>
          <c:orientation val="minMax"/>
        </c:scaling>
        <c:delete val="0"/>
        <c:axPos val="b"/>
        <c:majorTickMark val="out"/>
        <c:minorTickMark val="none"/>
        <c:tickLblPos val="nextTo"/>
        <c:txPr>
          <a:bodyPr rot="-5400000" vert="horz"/>
          <a:lstStyle/>
          <a:p>
            <a:pPr>
              <a:defRPr/>
            </a:pPr>
            <a:endParaRPr lang="en-US"/>
          </a:p>
        </c:txPr>
        <c:crossAx val="416790784"/>
        <c:crosses val="autoZero"/>
        <c:auto val="1"/>
        <c:lblAlgn val="ctr"/>
        <c:lblOffset val="100"/>
        <c:noMultiLvlLbl val="0"/>
      </c:catAx>
      <c:valAx>
        <c:axId val="416790784"/>
        <c:scaling>
          <c:orientation val="minMax"/>
          <c:min val="300"/>
        </c:scaling>
        <c:delete val="0"/>
        <c:axPos val="l"/>
        <c:majorGridlines/>
        <c:numFmt formatCode="General" sourceLinked="1"/>
        <c:majorTickMark val="none"/>
        <c:minorTickMark val="none"/>
        <c:tickLblPos val="nextTo"/>
        <c:crossAx val="416788864"/>
        <c:crosses val="autoZero"/>
        <c:crossBetween val="between"/>
      </c:valAx>
    </c:plotArea>
    <c:legend>
      <c:legendPos val="r"/>
      <c:layout/>
      <c:overlay val="0"/>
    </c:legend>
    <c:plotVisOnly val="1"/>
    <c:dispBlanksAs val="gap"/>
    <c:showDLblsOverMax val="0"/>
  </c:chart>
  <c:externalData r:id="rId1">
    <c:autoUpdate val="0"/>
  </c:externalData>
  <c:extLst>
    <c:ext xmlns:c14="http://schemas.microsoft.com/office/drawing/2007/8/2/chart" uri="{781A3756-C4B2-4CAC-9D66-4F8BD8637D16}">
      <c14:pivotOptions>
        <c14:dropZoneFilter val="1"/>
        <c14:dropZoneCategories val="1"/>
        <c14:dropZoneData val="1"/>
        <c14:dropZoneSeries val="1"/>
      </c14:pivotOptions>
    </c:ext>
  </c:extLst>
</c:chartSpace>
</file>

<file path=ppt/charts/chart8.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pivotSource>
    <c:name>[SBA Overall by Gender.xlsx]%PROF!PivotTable2</c:name>
    <c:fmtId val="-1"/>
  </c:pivotSource>
  <c:chart>
    <c:title>
      <c:tx>
        <c:rich>
          <a:bodyPr/>
          <a:lstStyle/>
          <a:p>
            <a:pPr>
              <a:defRPr/>
            </a:pPr>
            <a:r>
              <a:rPr lang="en-US" dirty="0"/>
              <a:t>Reading % Proficient</a:t>
            </a:r>
          </a:p>
        </c:rich>
      </c:tx>
      <c:layout/>
      <c:overlay val="0"/>
    </c:title>
    <c:autoTitleDeleted val="0"/>
    <c:pivotFmts>
      <c:pivotFmt>
        <c:idx val="0"/>
        <c:marker>
          <c:symbol val="circle"/>
          <c:size val="4"/>
          <c:spPr>
            <a:solidFill>
              <a:schemeClr val="accent2">
                <a:lumMod val="75000"/>
              </a:schemeClr>
            </a:solidFill>
            <a:ln>
              <a:noFill/>
            </a:ln>
          </c:spPr>
        </c:marker>
      </c:pivotFmt>
      <c:pivotFmt>
        <c:idx val="1"/>
        <c:marker>
          <c:symbol val="circle"/>
          <c:size val="4"/>
          <c:spPr>
            <a:solidFill>
              <a:schemeClr val="accent1">
                <a:lumMod val="75000"/>
              </a:schemeClr>
            </a:solidFill>
            <a:ln>
              <a:noFill/>
            </a:ln>
          </c:spPr>
        </c:marker>
      </c:pivotFmt>
      <c:pivotFmt>
        <c:idx val="2"/>
        <c:spPr>
          <a:ln>
            <a:solidFill>
              <a:schemeClr val="accent2">
                <a:lumMod val="40000"/>
                <a:lumOff val="60000"/>
              </a:schemeClr>
            </a:solidFill>
          </a:ln>
        </c:spPr>
        <c:marker>
          <c:symbol val="circle"/>
          <c:size val="4"/>
          <c:spPr>
            <a:solidFill>
              <a:schemeClr val="accent2">
                <a:lumMod val="75000"/>
              </a:schemeClr>
            </a:solidFill>
            <a:ln>
              <a:noFill/>
            </a:ln>
          </c:spPr>
        </c:marker>
      </c:pivotFmt>
      <c:pivotFmt>
        <c:idx val="3"/>
        <c:spPr>
          <a:ln>
            <a:solidFill>
              <a:schemeClr val="accent1">
                <a:lumMod val="60000"/>
                <a:lumOff val="40000"/>
              </a:schemeClr>
            </a:solidFill>
          </a:ln>
        </c:spPr>
        <c:marker>
          <c:symbol val="circle"/>
          <c:size val="4"/>
          <c:spPr>
            <a:solidFill>
              <a:schemeClr val="accent1">
                <a:lumMod val="75000"/>
              </a:schemeClr>
            </a:solidFill>
            <a:ln>
              <a:noFill/>
            </a:ln>
          </c:spPr>
        </c:marker>
      </c:pivotFmt>
      <c:pivotFmt>
        <c:idx val="4"/>
        <c:spPr>
          <a:ln>
            <a:solidFill>
              <a:schemeClr val="accent2">
                <a:lumMod val="40000"/>
                <a:lumOff val="60000"/>
              </a:schemeClr>
            </a:solidFill>
          </a:ln>
        </c:spPr>
        <c:marker>
          <c:symbol val="circle"/>
          <c:size val="4"/>
          <c:spPr>
            <a:solidFill>
              <a:schemeClr val="accent2">
                <a:lumMod val="75000"/>
              </a:schemeClr>
            </a:solidFill>
            <a:ln>
              <a:noFill/>
            </a:ln>
          </c:spPr>
        </c:marker>
      </c:pivotFmt>
      <c:pivotFmt>
        <c:idx val="5"/>
        <c:spPr>
          <a:ln>
            <a:solidFill>
              <a:schemeClr val="accent1">
                <a:lumMod val="60000"/>
                <a:lumOff val="40000"/>
              </a:schemeClr>
            </a:solidFill>
          </a:ln>
        </c:spPr>
        <c:marker>
          <c:symbol val="circle"/>
          <c:size val="4"/>
          <c:spPr>
            <a:solidFill>
              <a:schemeClr val="accent1">
                <a:lumMod val="75000"/>
              </a:schemeClr>
            </a:solidFill>
            <a:ln>
              <a:noFill/>
            </a:ln>
          </c:spPr>
        </c:marker>
      </c:pivotFmt>
      <c:pivotFmt>
        <c:idx val="6"/>
        <c:spPr>
          <a:ln>
            <a:solidFill>
              <a:schemeClr val="accent2">
                <a:lumMod val="40000"/>
                <a:lumOff val="60000"/>
              </a:schemeClr>
            </a:solidFill>
          </a:ln>
        </c:spPr>
        <c:marker>
          <c:symbol val="circle"/>
          <c:size val="4"/>
          <c:spPr>
            <a:solidFill>
              <a:schemeClr val="accent2">
                <a:lumMod val="75000"/>
              </a:schemeClr>
            </a:solidFill>
            <a:ln>
              <a:noFill/>
            </a:ln>
          </c:spPr>
        </c:marker>
      </c:pivotFmt>
      <c:pivotFmt>
        <c:idx val="7"/>
        <c:spPr>
          <a:ln>
            <a:solidFill>
              <a:schemeClr val="accent1">
                <a:lumMod val="60000"/>
                <a:lumOff val="40000"/>
              </a:schemeClr>
            </a:solidFill>
          </a:ln>
        </c:spPr>
        <c:marker>
          <c:symbol val="circle"/>
          <c:size val="4"/>
          <c:spPr>
            <a:solidFill>
              <a:schemeClr val="accent1">
                <a:lumMod val="75000"/>
              </a:schemeClr>
            </a:solidFill>
            <a:ln>
              <a:noFill/>
            </a:ln>
          </c:spPr>
        </c:marker>
      </c:pivotFmt>
    </c:pivotFmts>
    <c:plotArea>
      <c:layout/>
      <c:lineChart>
        <c:grouping val="standard"/>
        <c:varyColors val="0"/>
        <c:ser>
          <c:idx val="0"/>
          <c:order val="0"/>
          <c:tx>
            <c:strRef>
              <c:f>'%PROF'!$I$1:$I$2</c:f>
              <c:strCache>
                <c:ptCount val="1"/>
                <c:pt idx="0">
                  <c:v>Female</c:v>
                </c:pt>
              </c:strCache>
            </c:strRef>
          </c:tx>
          <c:spPr>
            <a:ln>
              <a:solidFill>
                <a:schemeClr val="accent2">
                  <a:lumMod val="40000"/>
                  <a:lumOff val="60000"/>
                </a:schemeClr>
              </a:solidFill>
            </a:ln>
          </c:spPr>
          <c:marker>
            <c:symbol val="circle"/>
            <c:size val="4"/>
            <c:spPr>
              <a:solidFill>
                <a:schemeClr val="accent2">
                  <a:lumMod val="75000"/>
                </a:schemeClr>
              </a:solidFill>
              <a:ln>
                <a:noFill/>
              </a:ln>
            </c:spPr>
          </c:marker>
          <c:cat>
            <c:strRef>
              <c:f>'%PROF'!$H$3:$H$10</c:f>
              <c:strCache>
                <c:ptCount val="8"/>
                <c:pt idx="0">
                  <c:v>2005</c:v>
                </c:pt>
                <c:pt idx="1">
                  <c:v>2006</c:v>
                </c:pt>
                <c:pt idx="2">
                  <c:v>2007</c:v>
                </c:pt>
                <c:pt idx="3">
                  <c:v>2008</c:v>
                </c:pt>
                <c:pt idx="4">
                  <c:v>2009</c:v>
                </c:pt>
                <c:pt idx="5">
                  <c:v>2010</c:v>
                </c:pt>
                <c:pt idx="6">
                  <c:v>2011</c:v>
                </c:pt>
                <c:pt idx="7">
                  <c:v>2012</c:v>
                </c:pt>
              </c:strCache>
            </c:strRef>
          </c:cat>
          <c:val>
            <c:numRef>
              <c:f>'%PROF'!$I$3:$I$10</c:f>
              <c:numCache>
                <c:formatCode>General</c:formatCode>
                <c:ptCount val="8"/>
                <c:pt idx="0">
                  <c:v>90.24</c:v>
                </c:pt>
                <c:pt idx="1">
                  <c:v>90.79</c:v>
                </c:pt>
                <c:pt idx="2">
                  <c:v>92.5</c:v>
                </c:pt>
                <c:pt idx="3">
                  <c:v>92.3</c:v>
                </c:pt>
                <c:pt idx="4">
                  <c:v>91.5</c:v>
                </c:pt>
                <c:pt idx="5">
                  <c:v>93.34</c:v>
                </c:pt>
                <c:pt idx="6">
                  <c:v>91.23</c:v>
                </c:pt>
                <c:pt idx="7">
                  <c:v>91.28</c:v>
                </c:pt>
              </c:numCache>
            </c:numRef>
          </c:val>
          <c:smooth val="0"/>
        </c:ser>
        <c:ser>
          <c:idx val="1"/>
          <c:order val="1"/>
          <c:tx>
            <c:strRef>
              <c:f>'%PROF'!$J$1:$J$2</c:f>
              <c:strCache>
                <c:ptCount val="1"/>
                <c:pt idx="0">
                  <c:v>Male</c:v>
                </c:pt>
              </c:strCache>
            </c:strRef>
          </c:tx>
          <c:spPr>
            <a:ln>
              <a:solidFill>
                <a:schemeClr val="accent1">
                  <a:lumMod val="60000"/>
                  <a:lumOff val="40000"/>
                </a:schemeClr>
              </a:solidFill>
            </a:ln>
          </c:spPr>
          <c:marker>
            <c:symbol val="circle"/>
            <c:size val="4"/>
            <c:spPr>
              <a:solidFill>
                <a:schemeClr val="accent1">
                  <a:lumMod val="75000"/>
                </a:schemeClr>
              </a:solidFill>
              <a:ln>
                <a:noFill/>
              </a:ln>
            </c:spPr>
          </c:marker>
          <c:cat>
            <c:strRef>
              <c:f>'%PROF'!$H$3:$H$10</c:f>
              <c:strCache>
                <c:ptCount val="8"/>
                <c:pt idx="0">
                  <c:v>2005</c:v>
                </c:pt>
                <c:pt idx="1">
                  <c:v>2006</c:v>
                </c:pt>
                <c:pt idx="2">
                  <c:v>2007</c:v>
                </c:pt>
                <c:pt idx="3">
                  <c:v>2008</c:v>
                </c:pt>
                <c:pt idx="4">
                  <c:v>2009</c:v>
                </c:pt>
                <c:pt idx="5">
                  <c:v>2010</c:v>
                </c:pt>
                <c:pt idx="6">
                  <c:v>2011</c:v>
                </c:pt>
                <c:pt idx="7">
                  <c:v>2012</c:v>
                </c:pt>
              </c:strCache>
            </c:strRef>
          </c:cat>
          <c:val>
            <c:numRef>
              <c:f>'%PROF'!$J$3:$J$10</c:f>
              <c:numCache>
                <c:formatCode>General</c:formatCode>
                <c:ptCount val="8"/>
                <c:pt idx="0">
                  <c:v>81.7</c:v>
                </c:pt>
                <c:pt idx="1">
                  <c:v>81.93</c:v>
                </c:pt>
                <c:pt idx="2">
                  <c:v>86.57</c:v>
                </c:pt>
                <c:pt idx="3">
                  <c:v>86.92</c:v>
                </c:pt>
                <c:pt idx="4">
                  <c:v>86.23</c:v>
                </c:pt>
                <c:pt idx="5">
                  <c:v>87.06</c:v>
                </c:pt>
                <c:pt idx="6">
                  <c:v>85.68</c:v>
                </c:pt>
                <c:pt idx="7">
                  <c:v>86.14</c:v>
                </c:pt>
              </c:numCache>
            </c:numRef>
          </c:val>
          <c:smooth val="0"/>
        </c:ser>
        <c:dLbls>
          <c:showLegendKey val="0"/>
          <c:showVal val="0"/>
          <c:showCatName val="0"/>
          <c:showSerName val="0"/>
          <c:showPercent val="0"/>
          <c:showBubbleSize val="0"/>
        </c:dLbls>
        <c:marker val="1"/>
        <c:smooth val="0"/>
        <c:axId val="416833920"/>
        <c:axId val="416835840"/>
      </c:lineChart>
      <c:catAx>
        <c:axId val="416833920"/>
        <c:scaling>
          <c:orientation val="minMax"/>
        </c:scaling>
        <c:delete val="0"/>
        <c:axPos val="b"/>
        <c:majorTickMark val="out"/>
        <c:minorTickMark val="none"/>
        <c:tickLblPos val="nextTo"/>
        <c:txPr>
          <a:bodyPr rot="-5400000" vert="horz"/>
          <a:lstStyle/>
          <a:p>
            <a:pPr>
              <a:defRPr/>
            </a:pPr>
            <a:endParaRPr lang="en-US"/>
          </a:p>
        </c:txPr>
        <c:crossAx val="416835840"/>
        <c:crosses val="autoZero"/>
        <c:auto val="1"/>
        <c:lblAlgn val="ctr"/>
        <c:lblOffset val="100"/>
        <c:noMultiLvlLbl val="0"/>
      </c:catAx>
      <c:valAx>
        <c:axId val="416835840"/>
        <c:scaling>
          <c:orientation val="minMax"/>
          <c:max val="100"/>
          <c:min val="60"/>
        </c:scaling>
        <c:delete val="0"/>
        <c:axPos val="l"/>
        <c:majorGridlines/>
        <c:numFmt formatCode="General" sourceLinked="1"/>
        <c:majorTickMark val="out"/>
        <c:minorTickMark val="none"/>
        <c:tickLblPos val="nextTo"/>
        <c:crossAx val="416833920"/>
        <c:crosses val="autoZero"/>
        <c:crossBetween val="between"/>
      </c:valAx>
    </c:plotArea>
    <c:legend>
      <c:legendPos val="r"/>
      <c:layout/>
      <c:overlay val="0"/>
    </c:legend>
    <c:plotVisOnly val="1"/>
    <c:dispBlanksAs val="gap"/>
    <c:showDLblsOverMax val="0"/>
  </c:chart>
  <c:externalData r:id="rId1">
    <c:autoUpdate val="0"/>
  </c:externalData>
  <c:extLst>
    <c:ext xmlns:c14="http://schemas.microsoft.com/office/drawing/2007/8/2/chart" uri="{781A3756-C4B2-4CAC-9D66-4F8BD8637D16}">
      <c14:pivotOptions>
        <c14:dropZoneFilter val="1"/>
        <c14:dropZoneCategories val="1"/>
        <c14:dropZoneData val="1"/>
        <c14:dropZoneSeries val="1"/>
      </c14:pivotOptions>
    </c:ext>
  </c:extLst>
</c:chartSpace>
</file>

<file path=ppt/charts/chart9.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pivotSource>
    <c:name>[SBA Overall by Gender.xlsx]%PROF!PivotTable3</c:name>
    <c:fmtId val="-1"/>
  </c:pivotSource>
  <c:chart>
    <c:title>
      <c:tx>
        <c:rich>
          <a:bodyPr/>
          <a:lstStyle/>
          <a:p>
            <a:pPr>
              <a:defRPr/>
            </a:pPr>
            <a:r>
              <a:rPr lang="en-US" dirty="0"/>
              <a:t>Writing % Proficient</a:t>
            </a:r>
          </a:p>
        </c:rich>
      </c:tx>
      <c:layout/>
      <c:overlay val="0"/>
    </c:title>
    <c:autoTitleDeleted val="0"/>
    <c:pivotFmts>
      <c:pivotFmt>
        <c:idx val="0"/>
        <c:marker>
          <c:symbol val="none"/>
        </c:marker>
      </c:pivotFmt>
      <c:pivotFmt>
        <c:idx val="1"/>
        <c:marker>
          <c:symbol val="none"/>
        </c:marker>
      </c:pivotFmt>
      <c:pivotFmt>
        <c:idx val="2"/>
        <c:spPr>
          <a:ln>
            <a:solidFill>
              <a:schemeClr val="accent2">
                <a:lumMod val="40000"/>
                <a:lumOff val="60000"/>
              </a:schemeClr>
            </a:solidFill>
          </a:ln>
        </c:spPr>
        <c:marker>
          <c:symbol val="circle"/>
          <c:size val="4"/>
          <c:spPr>
            <a:solidFill>
              <a:schemeClr val="accent2">
                <a:lumMod val="75000"/>
              </a:schemeClr>
            </a:solidFill>
            <a:ln>
              <a:noFill/>
            </a:ln>
          </c:spPr>
        </c:marker>
      </c:pivotFmt>
      <c:pivotFmt>
        <c:idx val="3"/>
        <c:spPr>
          <a:ln>
            <a:solidFill>
              <a:schemeClr val="accent1">
                <a:lumMod val="60000"/>
                <a:lumOff val="40000"/>
              </a:schemeClr>
            </a:solidFill>
          </a:ln>
        </c:spPr>
        <c:marker>
          <c:symbol val="circle"/>
          <c:size val="4"/>
          <c:spPr>
            <a:solidFill>
              <a:schemeClr val="accent1">
                <a:lumMod val="75000"/>
              </a:schemeClr>
            </a:solidFill>
            <a:ln>
              <a:noFill/>
            </a:ln>
          </c:spPr>
        </c:marker>
      </c:pivotFmt>
      <c:pivotFmt>
        <c:idx val="4"/>
        <c:spPr>
          <a:ln>
            <a:solidFill>
              <a:schemeClr val="accent2">
                <a:lumMod val="40000"/>
                <a:lumOff val="60000"/>
              </a:schemeClr>
            </a:solidFill>
          </a:ln>
        </c:spPr>
        <c:marker>
          <c:symbol val="circle"/>
          <c:size val="4"/>
          <c:spPr>
            <a:solidFill>
              <a:schemeClr val="accent2">
                <a:lumMod val="75000"/>
              </a:schemeClr>
            </a:solidFill>
            <a:ln>
              <a:noFill/>
            </a:ln>
          </c:spPr>
        </c:marker>
      </c:pivotFmt>
      <c:pivotFmt>
        <c:idx val="5"/>
        <c:spPr>
          <a:ln>
            <a:solidFill>
              <a:schemeClr val="accent1">
                <a:lumMod val="60000"/>
                <a:lumOff val="40000"/>
              </a:schemeClr>
            </a:solidFill>
          </a:ln>
        </c:spPr>
        <c:marker>
          <c:symbol val="circle"/>
          <c:size val="4"/>
          <c:spPr>
            <a:solidFill>
              <a:schemeClr val="accent1">
                <a:lumMod val="75000"/>
              </a:schemeClr>
            </a:solidFill>
            <a:ln>
              <a:noFill/>
            </a:ln>
          </c:spPr>
        </c:marker>
      </c:pivotFmt>
      <c:pivotFmt>
        <c:idx val="6"/>
        <c:spPr>
          <a:ln>
            <a:solidFill>
              <a:schemeClr val="accent2">
                <a:lumMod val="40000"/>
                <a:lumOff val="60000"/>
              </a:schemeClr>
            </a:solidFill>
          </a:ln>
        </c:spPr>
        <c:marker>
          <c:symbol val="circle"/>
          <c:size val="4"/>
          <c:spPr>
            <a:solidFill>
              <a:schemeClr val="accent2">
                <a:lumMod val="75000"/>
              </a:schemeClr>
            </a:solidFill>
            <a:ln>
              <a:noFill/>
            </a:ln>
          </c:spPr>
        </c:marker>
      </c:pivotFmt>
      <c:pivotFmt>
        <c:idx val="7"/>
        <c:spPr>
          <a:ln>
            <a:solidFill>
              <a:schemeClr val="accent1">
                <a:lumMod val="60000"/>
                <a:lumOff val="40000"/>
              </a:schemeClr>
            </a:solidFill>
          </a:ln>
        </c:spPr>
        <c:marker>
          <c:symbol val="circle"/>
          <c:size val="4"/>
          <c:spPr>
            <a:solidFill>
              <a:schemeClr val="accent1">
                <a:lumMod val="75000"/>
              </a:schemeClr>
            </a:solidFill>
            <a:ln>
              <a:noFill/>
            </a:ln>
          </c:spPr>
        </c:marker>
      </c:pivotFmt>
    </c:pivotFmts>
    <c:plotArea>
      <c:layout/>
      <c:lineChart>
        <c:grouping val="standard"/>
        <c:varyColors val="0"/>
        <c:ser>
          <c:idx val="0"/>
          <c:order val="0"/>
          <c:tx>
            <c:strRef>
              <c:f>'%PROF'!$M$1:$M$2</c:f>
              <c:strCache>
                <c:ptCount val="1"/>
                <c:pt idx="0">
                  <c:v>Female</c:v>
                </c:pt>
              </c:strCache>
            </c:strRef>
          </c:tx>
          <c:spPr>
            <a:ln>
              <a:solidFill>
                <a:schemeClr val="accent2">
                  <a:lumMod val="40000"/>
                  <a:lumOff val="60000"/>
                </a:schemeClr>
              </a:solidFill>
            </a:ln>
          </c:spPr>
          <c:marker>
            <c:symbol val="circle"/>
            <c:size val="4"/>
            <c:spPr>
              <a:solidFill>
                <a:schemeClr val="accent2">
                  <a:lumMod val="75000"/>
                </a:schemeClr>
              </a:solidFill>
              <a:ln>
                <a:noFill/>
              </a:ln>
            </c:spPr>
          </c:marker>
          <c:cat>
            <c:strRef>
              <c:f>'%PROF'!$L$3:$L$10</c:f>
              <c:strCache>
                <c:ptCount val="8"/>
                <c:pt idx="0">
                  <c:v>2005</c:v>
                </c:pt>
                <c:pt idx="1">
                  <c:v>2006</c:v>
                </c:pt>
                <c:pt idx="2">
                  <c:v>2007</c:v>
                </c:pt>
                <c:pt idx="3">
                  <c:v>2008</c:v>
                </c:pt>
                <c:pt idx="4">
                  <c:v>2009</c:v>
                </c:pt>
                <c:pt idx="5">
                  <c:v>2010</c:v>
                </c:pt>
                <c:pt idx="6">
                  <c:v>2011</c:v>
                </c:pt>
                <c:pt idx="7">
                  <c:v>2012</c:v>
                </c:pt>
              </c:strCache>
            </c:strRef>
          </c:cat>
          <c:val>
            <c:numRef>
              <c:f>'%PROF'!$M$3:$M$10</c:f>
              <c:numCache>
                <c:formatCode>General</c:formatCode>
                <c:ptCount val="8"/>
                <c:pt idx="0">
                  <c:v>88.14</c:v>
                </c:pt>
                <c:pt idx="1">
                  <c:v>87.58</c:v>
                </c:pt>
                <c:pt idx="2">
                  <c:v>88.48</c:v>
                </c:pt>
                <c:pt idx="3">
                  <c:v>88.78</c:v>
                </c:pt>
                <c:pt idx="4">
                  <c:v>90.48</c:v>
                </c:pt>
                <c:pt idx="5">
                  <c:v>90.04</c:v>
                </c:pt>
                <c:pt idx="6">
                  <c:v>89.27</c:v>
                </c:pt>
                <c:pt idx="7">
                  <c:v>89.71</c:v>
                </c:pt>
              </c:numCache>
            </c:numRef>
          </c:val>
          <c:smooth val="0"/>
        </c:ser>
        <c:ser>
          <c:idx val="1"/>
          <c:order val="1"/>
          <c:tx>
            <c:strRef>
              <c:f>'%PROF'!$N$1:$N$2</c:f>
              <c:strCache>
                <c:ptCount val="1"/>
                <c:pt idx="0">
                  <c:v>Male</c:v>
                </c:pt>
              </c:strCache>
            </c:strRef>
          </c:tx>
          <c:spPr>
            <a:ln>
              <a:solidFill>
                <a:schemeClr val="accent1">
                  <a:lumMod val="60000"/>
                  <a:lumOff val="40000"/>
                </a:schemeClr>
              </a:solidFill>
            </a:ln>
          </c:spPr>
          <c:marker>
            <c:symbol val="circle"/>
            <c:size val="4"/>
            <c:spPr>
              <a:solidFill>
                <a:schemeClr val="accent1">
                  <a:lumMod val="75000"/>
                </a:schemeClr>
              </a:solidFill>
              <a:ln>
                <a:noFill/>
              </a:ln>
            </c:spPr>
          </c:marker>
          <c:cat>
            <c:strRef>
              <c:f>'%PROF'!$L$3:$L$10</c:f>
              <c:strCache>
                <c:ptCount val="8"/>
                <c:pt idx="0">
                  <c:v>2005</c:v>
                </c:pt>
                <c:pt idx="1">
                  <c:v>2006</c:v>
                </c:pt>
                <c:pt idx="2">
                  <c:v>2007</c:v>
                </c:pt>
                <c:pt idx="3">
                  <c:v>2008</c:v>
                </c:pt>
                <c:pt idx="4">
                  <c:v>2009</c:v>
                </c:pt>
                <c:pt idx="5">
                  <c:v>2010</c:v>
                </c:pt>
                <c:pt idx="6">
                  <c:v>2011</c:v>
                </c:pt>
                <c:pt idx="7">
                  <c:v>2012</c:v>
                </c:pt>
              </c:strCache>
            </c:strRef>
          </c:cat>
          <c:val>
            <c:numRef>
              <c:f>'%PROF'!$N$3:$N$10</c:f>
              <c:numCache>
                <c:formatCode>General</c:formatCode>
                <c:ptCount val="8"/>
                <c:pt idx="0">
                  <c:v>73.81</c:v>
                </c:pt>
                <c:pt idx="1">
                  <c:v>73.52</c:v>
                </c:pt>
                <c:pt idx="2">
                  <c:v>77.069999999999993</c:v>
                </c:pt>
                <c:pt idx="3">
                  <c:v>76.94</c:v>
                </c:pt>
                <c:pt idx="4">
                  <c:v>80</c:v>
                </c:pt>
                <c:pt idx="5">
                  <c:v>76.45</c:v>
                </c:pt>
                <c:pt idx="6">
                  <c:v>79.8</c:v>
                </c:pt>
                <c:pt idx="7">
                  <c:v>77.739999999999995</c:v>
                </c:pt>
              </c:numCache>
            </c:numRef>
          </c:val>
          <c:smooth val="0"/>
        </c:ser>
        <c:dLbls>
          <c:showLegendKey val="0"/>
          <c:showVal val="0"/>
          <c:showCatName val="0"/>
          <c:showSerName val="0"/>
          <c:showPercent val="0"/>
          <c:showBubbleSize val="0"/>
        </c:dLbls>
        <c:marker val="1"/>
        <c:smooth val="0"/>
        <c:axId val="416883072"/>
        <c:axId val="416884992"/>
      </c:lineChart>
      <c:catAx>
        <c:axId val="416883072"/>
        <c:scaling>
          <c:orientation val="minMax"/>
        </c:scaling>
        <c:delete val="0"/>
        <c:axPos val="b"/>
        <c:majorTickMark val="out"/>
        <c:minorTickMark val="none"/>
        <c:tickLblPos val="nextTo"/>
        <c:txPr>
          <a:bodyPr rot="-5400000" vert="horz"/>
          <a:lstStyle/>
          <a:p>
            <a:pPr>
              <a:defRPr/>
            </a:pPr>
            <a:endParaRPr lang="en-US"/>
          </a:p>
        </c:txPr>
        <c:crossAx val="416884992"/>
        <c:crosses val="autoZero"/>
        <c:auto val="1"/>
        <c:lblAlgn val="ctr"/>
        <c:lblOffset val="100"/>
        <c:noMultiLvlLbl val="0"/>
      </c:catAx>
      <c:valAx>
        <c:axId val="416884992"/>
        <c:scaling>
          <c:orientation val="minMax"/>
          <c:max val="100"/>
          <c:min val="60"/>
        </c:scaling>
        <c:delete val="0"/>
        <c:axPos val="l"/>
        <c:majorGridlines/>
        <c:numFmt formatCode="General" sourceLinked="1"/>
        <c:majorTickMark val="out"/>
        <c:minorTickMark val="none"/>
        <c:tickLblPos val="nextTo"/>
        <c:crossAx val="416883072"/>
        <c:crosses val="autoZero"/>
        <c:crossBetween val="between"/>
      </c:valAx>
    </c:plotArea>
    <c:legend>
      <c:legendPos val="r"/>
      <c:layout/>
      <c:overlay val="0"/>
    </c:legend>
    <c:plotVisOnly val="1"/>
    <c:dispBlanksAs val="gap"/>
    <c:showDLblsOverMax val="0"/>
  </c:chart>
  <c:externalData r:id="rId1">
    <c:autoUpdate val="0"/>
  </c:externalData>
  <c:extLst>
    <c:ext xmlns:c14="http://schemas.microsoft.com/office/drawing/2007/8/2/chart" uri="{781A3756-C4B2-4CAC-9D66-4F8BD8637D16}">
      <c14:pivotOptions>
        <c14:dropZoneFilter val="1"/>
        <c14:dropZoneCategories val="1"/>
        <c14:dropZoneData val="1"/>
        <c14:dropZoneSeries val="1"/>
      </c14:pivotOptions>
    </c:ext>
  </c:extLst>
</c:chartSpace>
</file>

<file path=ppt/drawings/drawing1.xml><?xml version="1.0" encoding="utf-8"?>
<c:userShapes xmlns:c="http://schemas.openxmlformats.org/drawingml/2006/chart">
  <cdr:relSizeAnchor xmlns:cdr="http://schemas.openxmlformats.org/drawingml/2006/chartDrawing">
    <cdr:from>
      <cdr:x>0.5625</cdr:x>
      <cdr:y>0.01515</cdr:y>
    </cdr:from>
    <cdr:to>
      <cdr:x>0.58415</cdr:x>
      <cdr:y>0.07635</cdr:y>
    </cdr:to>
    <cdr:sp macro="" textlink="">
      <cdr:nvSpPr>
        <cdr:cNvPr id="2" name="TextBox 4"/>
        <cdr:cNvSpPr txBox="1"/>
      </cdr:nvSpPr>
      <cdr:spPr>
        <a:xfrm xmlns:a="http://schemas.openxmlformats.org/drawingml/2006/main">
          <a:off x="4800600" y="76192"/>
          <a:ext cx="184731" cy="307777"/>
        </a:xfrm>
        <a:prstGeom xmlns:a="http://schemas.openxmlformats.org/drawingml/2006/main" prst="rect">
          <a:avLst/>
        </a:prstGeom>
        <a:noFill xmlns:a="http://schemas.openxmlformats.org/drawingml/2006/main"/>
      </cdr:spPr>
      <cdr:txBody>
        <a:bodyPr xmlns:a="http://schemas.openxmlformats.org/drawingml/2006/main" wrap="none" rtlCol="0">
          <a:spAutoFit/>
        </a:bodyPr>
        <a:lstStyle xmlns:a="http://schemas.openxmlformats.org/drawingml/2006/main">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xmlns:a="http://schemas.openxmlformats.org/drawingml/2006/main">
          <a:endParaRPr lang="en-US" sz="1400" b="1" dirty="0"/>
        </a:p>
      </cdr:txBody>
    </cdr:sp>
  </cdr:relSizeAnchor>
</c:userShapes>
</file>

<file path=ppt/drawings/drawing2.xml><?xml version="1.0" encoding="utf-8"?>
<c:userShapes xmlns:c="http://schemas.openxmlformats.org/drawingml/2006/chart">
  <cdr:relSizeAnchor xmlns:cdr="http://schemas.openxmlformats.org/drawingml/2006/chartDrawing">
    <cdr:from>
      <cdr:x>0.26606</cdr:x>
      <cdr:y>0.22034</cdr:y>
    </cdr:from>
    <cdr:to>
      <cdr:x>0.36183</cdr:x>
      <cdr:y>0.2888</cdr:y>
    </cdr:to>
    <cdr:sp macro="" textlink="">
      <cdr:nvSpPr>
        <cdr:cNvPr id="2" name="TextBox 2"/>
        <cdr:cNvSpPr txBox="1"/>
      </cdr:nvSpPr>
      <cdr:spPr>
        <a:xfrm xmlns:a="http://schemas.openxmlformats.org/drawingml/2006/main">
          <a:off x="2209800" y="990600"/>
          <a:ext cx="795447" cy="307782"/>
        </a:xfrm>
        <a:prstGeom xmlns:a="http://schemas.openxmlformats.org/drawingml/2006/main" prst="rect">
          <a:avLst/>
        </a:prstGeom>
        <a:noFill xmlns:a="http://schemas.openxmlformats.org/drawingml/2006/main"/>
      </cdr:spPr>
      <cdr:txBody>
        <a:bodyPr xmlns:a="http://schemas.openxmlformats.org/drawingml/2006/main" wrap="none" rtlCol="0">
          <a:spAutoFit/>
        </a:bodyPr>
        <a:lstStyle xmlns:a="http://schemas.openxmlformats.org/drawingml/2006/main">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xmlns:a="http://schemas.openxmlformats.org/drawingml/2006/main">
          <a:r>
            <a:rPr lang="en-US" sz="1400" dirty="0" smtClean="0"/>
            <a:t>N= 2250</a:t>
          </a:r>
          <a:endParaRPr lang="en-US" sz="1400" dirty="0"/>
        </a:p>
      </cdr:txBody>
    </cdr:sp>
  </cdr:relSizeAnchor>
  <cdr:relSizeAnchor xmlns:cdr="http://schemas.openxmlformats.org/drawingml/2006/chartDrawing">
    <cdr:from>
      <cdr:x>0.50459</cdr:x>
      <cdr:y>0.40678</cdr:y>
    </cdr:from>
    <cdr:to>
      <cdr:x>0.60035</cdr:x>
      <cdr:y>0.47524</cdr:y>
    </cdr:to>
    <cdr:sp macro="" textlink="">
      <cdr:nvSpPr>
        <cdr:cNvPr id="3" name="TextBox 2"/>
        <cdr:cNvSpPr txBox="1"/>
      </cdr:nvSpPr>
      <cdr:spPr>
        <a:xfrm xmlns:a="http://schemas.openxmlformats.org/drawingml/2006/main">
          <a:off x="4191000" y="1828800"/>
          <a:ext cx="795363" cy="307782"/>
        </a:xfrm>
        <a:prstGeom xmlns:a="http://schemas.openxmlformats.org/drawingml/2006/main" prst="rect">
          <a:avLst/>
        </a:prstGeom>
        <a:noFill xmlns:a="http://schemas.openxmlformats.org/drawingml/2006/main"/>
      </cdr:spPr>
      <cdr:txBody>
        <a:bodyPr xmlns:a="http://schemas.openxmlformats.org/drawingml/2006/main" wrap="none" rtlCol="0">
          <a:spAutoFit/>
        </a:bodyPr>
        <a:lstStyle xmlns:a="http://schemas.openxmlformats.org/drawingml/2006/main">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xmlns:a="http://schemas.openxmlformats.org/drawingml/2006/main">
          <a:r>
            <a:rPr lang="en-US" sz="1400" dirty="0" smtClean="0"/>
            <a:t>N= 2251</a:t>
          </a:r>
          <a:endParaRPr lang="en-US" sz="1400" dirty="0"/>
        </a:p>
      </cdr:txBody>
    </cdr:sp>
  </cdr:relSizeAnchor>
  <cdr:relSizeAnchor xmlns:cdr="http://schemas.openxmlformats.org/drawingml/2006/chartDrawing">
    <cdr:from>
      <cdr:x>0.77064</cdr:x>
      <cdr:y>0.54237</cdr:y>
    </cdr:from>
    <cdr:to>
      <cdr:x>0.8664</cdr:x>
      <cdr:y>0.61083</cdr:y>
    </cdr:to>
    <cdr:sp macro="" textlink="">
      <cdr:nvSpPr>
        <cdr:cNvPr id="4" name="TextBox 2"/>
        <cdr:cNvSpPr txBox="1"/>
      </cdr:nvSpPr>
      <cdr:spPr>
        <a:xfrm xmlns:a="http://schemas.openxmlformats.org/drawingml/2006/main">
          <a:off x="6400800" y="2438400"/>
          <a:ext cx="795364" cy="307783"/>
        </a:xfrm>
        <a:prstGeom xmlns:a="http://schemas.openxmlformats.org/drawingml/2006/main" prst="rect">
          <a:avLst/>
        </a:prstGeom>
        <a:noFill xmlns:a="http://schemas.openxmlformats.org/drawingml/2006/main"/>
      </cdr:spPr>
      <cdr:txBody>
        <a:bodyPr xmlns:a="http://schemas.openxmlformats.org/drawingml/2006/main" wrap="none" rtlCol="0">
          <a:spAutoFit/>
        </a:bodyPr>
        <a:lstStyle xmlns:a="http://schemas.openxmlformats.org/drawingml/2006/main">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xmlns:a="http://schemas.openxmlformats.org/drawingml/2006/main">
          <a:r>
            <a:rPr lang="en-US" sz="1400" dirty="0" smtClean="0"/>
            <a:t>N= 2257</a:t>
          </a:r>
          <a:endParaRPr lang="en-US" sz="1400" dirty="0"/>
        </a:p>
      </cdr:txBody>
    </cdr:sp>
  </cdr:relSizeAnchor>
</c:userShapes>
</file>

<file path=ppt/drawings/drawing3.xml><?xml version="1.0" encoding="utf-8"?>
<c:userShapes xmlns:c="http://schemas.openxmlformats.org/drawingml/2006/chart">
  <cdr:relSizeAnchor xmlns:cdr="http://schemas.openxmlformats.org/drawingml/2006/chartDrawing">
    <cdr:from>
      <cdr:x>0.74074</cdr:x>
      <cdr:y>0.13469</cdr:y>
    </cdr:from>
    <cdr:to>
      <cdr:x>0.94074</cdr:x>
      <cdr:y>0.46802</cdr:y>
    </cdr:to>
    <cdr:sp macro="" textlink="">
      <cdr:nvSpPr>
        <cdr:cNvPr id="2" name="TextBox 1"/>
        <cdr:cNvSpPr txBox="1"/>
      </cdr:nvSpPr>
      <cdr:spPr>
        <a:xfrm xmlns:a="http://schemas.openxmlformats.org/drawingml/2006/main">
          <a:off x="6096000" y="609600"/>
          <a:ext cx="1645920" cy="1508639"/>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r>
            <a:rPr lang="en-US" sz="1600" dirty="0"/>
            <a:t>(projected)</a:t>
          </a:r>
        </a:p>
      </cdr:txBody>
    </cdr:sp>
  </cdr:relSizeAnchor>
</c:userShape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9F97367-1E94-424E-A966-D0F31446C6DA}" type="datetimeFigureOut">
              <a:rPr lang="en-US" smtClean="0"/>
              <a:t>8/2/2012</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421A00A-FA1B-4B26-A6C4-1D8225B1AB54}" type="slidenum">
              <a:rPr lang="en-US" smtClean="0"/>
              <a:t>‹#›</a:t>
            </a:fld>
            <a:endParaRPr lang="en-US" dirty="0"/>
          </a:p>
        </p:txBody>
      </p:sp>
    </p:spTree>
    <p:extLst>
      <p:ext uri="{BB962C8B-B14F-4D97-AF65-F5344CB8AC3E}">
        <p14:creationId xmlns:p14="http://schemas.microsoft.com/office/powerpoint/2010/main" val="185065227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0C9A3C3-03AE-46C1-940B-723DB8B90509}" type="slidenum">
              <a:rPr lang="en-US" smtClean="0"/>
              <a:t>24</a:t>
            </a:fld>
            <a:endParaRPr lang="en-US" dirty="0"/>
          </a:p>
        </p:txBody>
      </p:sp>
    </p:spTree>
    <p:extLst>
      <p:ext uri="{BB962C8B-B14F-4D97-AF65-F5344CB8AC3E}">
        <p14:creationId xmlns:p14="http://schemas.microsoft.com/office/powerpoint/2010/main" val="196880424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421A00A-FA1B-4B26-A6C4-1D8225B1AB54}" type="slidenum">
              <a:rPr lang="en-US" smtClean="0"/>
              <a:t>29</a:t>
            </a:fld>
            <a:endParaRPr lang="en-US" dirty="0"/>
          </a:p>
        </p:txBody>
      </p:sp>
    </p:spTree>
    <p:extLst>
      <p:ext uri="{BB962C8B-B14F-4D97-AF65-F5344CB8AC3E}">
        <p14:creationId xmlns:p14="http://schemas.microsoft.com/office/powerpoint/2010/main" val="241564828"/>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dirty="0"/>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dirty="0"/>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dirty="0"/>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40943A99-6735-4629-B64A-B334EAAE231B}" type="datetimeFigureOut">
              <a:rPr lang="en-US" smtClean="0"/>
              <a:t>8/2/2012</a:t>
            </a:fld>
            <a:endParaRPr lang="en-US" dirty="0"/>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US" dirty="0"/>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B9DB1275-BC78-4447-9DFF-49656A9FC66A}" type="slidenum">
              <a:rPr lang="en-US" smtClean="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40943A99-6735-4629-B64A-B334EAAE231B}" type="datetimeFigureOut">
              <a:rPr lang="en-US" smtClean="0"/>
              <a:t>8/2/2012</a:t>
            </a:fld>
            <a:endParaRPr lang="en-US" dirty="0"/>
          </a:p>
        </p:txBody>
      </p:sp>
      <p:sp>
        <p:nvSpPr>
          <p:cNvPr id="5" name="Footer Placeholder 4"/>
          <p:cNvSpPr>
            <a:spLocks noGrp="1"/>
          </p:cNvSpPr>
          <p:nvPr>
            <p:ph type="ftr" sz="quarter" idx="11"/>
          </p:nvPr>
        </p:nvSpPr>
        <p:spPr/>
        <p:txBody>
          <a:bodyPr/>
          <a:lstStyle>
            <a:extLst/>
          </a:lstStyle>
          <a:p>
            <a:endParaRPr lang="en-US" dirty="0"/>
          </a:p>
        </p:txBody>
      </p:sp>
      <p:sp>
        <p:nvSpPr>
          <p:cNvPr id="6" name="Slide Number Placeholder 5"/>
          <p:cNvSpPr>
            <a:spLocks noGrp="1"/>
          </p:cNvSpPr>
          <p:nvPr>
            <p:ph type="sldNum" sz="quarter" idx="12"/>
          </p:nvPr>
        </p:nvSpPr>
        <p:spPr/>
        <p:txBody>
          <a:bodyPr/>
          <a:lstStyle>
            <a:extLst/>
          </a:lstStyle>
          <a:p>
            <a:fld id="{B9DB1275-BC78-4447-9DFF-49656A9FC66A}" type="slidenum">
              <a:rPr lang="en-US" smtClean="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40943A99-6735-4629-B64A-B334EAAE231B}" type="datetimeFigureOut">
              <a:rPr lang="en-US" smtClean="0"/>
              <a:t>8/2/2012</a:t>
            </a:fld>
            <a:endParaRPr lang="en-US" dirty="0"/>
          </a:p>
        </p:txBody>
      </p:sp>
      <p:sp>
        <p:nvSpPr>
          <p:cNvPr id="5" name="Footer Placeholder 4"/>
          <p:cNvSpPr>
            <a:spLocks noGrp="1"/>
          </p:cNvSpPr>
          <p:nvPr>
            <p:ph type="ftr" sz="quarter" idx="11"/>
          </p:nvPr>
        </p:nvSpPr>
        <p:spPr/>
        <p:txBody>
          <a:bodyPr/>
          <a:lstStyle>
            <a:extLst/>
          </a:lstStyle>
          <a:p>
            <a:endParaRPr lang="en-US" dirty="0"/>
          </a:p>
        </p:txBody>
      </p:sp>
      <p:sp>
        <p:nvSpPr>
          <p:cNvPr id="6" name="Slide Number Placeholder 5"/>
          <p:cNvSpPr>
            <a:spLocks noGrp="1"/>
          </p:cNvSpPr>
          <p:nvPr>
            <p:ph type="sldNum" sz="quarter" idx="12"/>
          </p:nvPr>
        </p:nvSpPr>
        <p:spPr/>
        <p:txBody>
          <a:bodyPr/>
          <a:lstStyle>
            <a:extLst/>
          </a:lstStyle>
          <a:p>
            <a:fld id="{B9DB1275-BC78-4447-9DFF-49656A9FC66A}" type="slidenum">
              <a:rPr lang="en-US" smtClean="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40943A99-6735-4629-B64A-B334EAAE231B}" type="datetimeFigureOut">
              <a:rPr lang="en-US" smtClean="0"/>
              <a:t>8/2/2012</a:t>
            </a:fld>
            <a:endParaRPr lang="en-US" dirty="0"/>
          </a:p>
        </p:txBody>
      </p:sp>
      <p:sp>
        <p:nvSpPr>
          <p:cNvPr id="5" name="Footer Placeholder 4"/>
          <p:cNvSpPr>
            <a:spLocks noGrp="1"/>
          </p:cNvSpPr>
          <p:nvPr>
            <p:ph type="ftr" sz="quarter" idx="11"/>
          </p:nvPr>
        </p:nvSpPr>
        <p:spPr/>
        <p:txBody>
          <a:bodyPr/>
          <a:lstStyle>
            <a:extLst/>
          </a:lstStyle>
          <a:p>
            <a:endParaRPr lang="en-US" dirty="0"/>
          </a:p>
        </p:txBody>
      </p:sp>
      <p:sp>
        <p:nvSpPr>
          <p:cNvPr id="6" name="Slide Number Placeholder 5"/>
          <p:cNvSpPr>
            <a:spLocks noGrp="1"/>
          </p:cNvSpPr>
          <p:nvPr>
            <p:ph type="sldNum" sz="quarter" idx="12"/>
          </p:nvPr>
        </p:nvSpPr>
        <p:spPr/>
        <p:txBody>
          <a:bodyPr/>
          <a:lstStyle>
            <a:extLst/>
          </a:lstStyle>
          <a:p>
            <a:fld id="{B9DB1275-BC78-4447-9DFF-49656A9FC66A}" type="slidenum">
              <a:rPr lang="en-US" smtClean="0"/>
              <a:t>‹#›</a:t>
            </a:fld>
            <a:endParaRPr lang="en-US" dirty="0"/>
          </a:p>
        </p:txBody>
      </p:sp>
      <p:sp>
        <p:nvSpPr>
          <p:cNvPr id="7" name="Title 6"/>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40943A99-6735-4629-B64A-B334EAAE231B}" type="datetimeFigureOut">
              <a:rPr lang="en-US" smtClean="0"/>
              <a:t>8/2/2012</a:t>
            </a:fld>
            <a:endParaRPr lang="en-US" dirty="0"/>
          </a:p>
        </p:txBody>
      </p:sp>
      <p:sp>
        <p:nvSpPr>
          <p:cNvPr id="5" name="Footer Placeholder 4"/>
          <p:cNvSpPr>
            <a:spLocks noGrp="1"/>
          </p:cNvSpPr>
          <p:nvPr>
            <p:ph type="ftr" sz="quarter" idx="11"/>
          </p:nvPr>
        </p:nvSpPr>
        <p:spPr/>
        <p:txBody>
          <a:bodyPr/>
          <a:lstStyle>
            <a:extLst/>
          </a:lstStyle>
          <a:p>
            <a:endParaRPr lang="en-US" dirty="0"/>
          </a:p>
        </p:txBody>
      </p:sp>
      <p:sp>
        <p:nvSpPr>
          <p:cNvPr id="6" name="Slide Number Placeholder 5"/>
          <p:cNvSpPr>
            <a:spLocks noGrp="1"/>
          </p:cNvSpPr>
          <p:nvPr>
            <p:ph type="sldNum" sz="quarter" idx="12"/>
          </p:nvPr>
        </p:nvSpPr>
        <p:spPr/>
        <p:txBody>
          <a:bodyPr/>
          <a:lstStyle>
            <a:extLst/>
          </a:lstStyle>
          <a:p>
            <a:fld id="{B9DB1275-BC78-4447-9DFF-49656A9FC66A}" type="slidenum">
              <a:rPr lang="en-US" smtClean="0"/>
              <a:t>‹#›</a:t>
            </a:fld>
            <a:endParaRPr lang="en-US" dirty="0"/>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dirty="0"/>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40943A99-6735-4629-B64A-B334EAAE231B}" type="datetimeFigureOut">
              <a:rPr lang="en-US" smtClean="0"/>
              <a:t>8/2/2012</a:t>
            </a:fld>
            <a:endParaRPr lang="en-US" dirty="0"/>
          </a:p>
        </p:txBody>
      </p:sp>
      <p:sp>
        <p:nvSpPr>
          <p:cNvPr id="6" name="Footer Placeholder 5"/>
          <p:cNvSpPr>
            <a:spLocks noGrp="1"/>
          </p:cNvSpPr>
          <p:nvPr>
            <p:ph type="ftr" sz="quarter" idx="11"/>
          </p:nvPr>
        </p:nvSpPr>
        <p:spPr/>
        <p:txBody>
          <a:bodyPr/>
          <a:lstStyle>
            <a:extLst/>
          </a:lstStyle>
          <a:p>
            <a:endParaRPr lang="en-US" dirty="0"/>
          </a:p>
        </p:txBody>
      </p:sp>
      <p:sp>
        <p:nvSpPr>
          <p:cNvPr id="7" name="Slide Number Placeholder 6"/>
          <p:cNvSpPr>
            <a:spLocks noGrp="1"/>
          </p:cNvSpPr>
          <p:nvPr>
            <p:ph type="sldNum" sz="quarter" idx="12"/>
          </p:nvPr>
        </p:nvSpPr>
        <p:spPr/>
        <p:txBody>
          <a:bodyPr/>
          <a:lstStyle>
            <a:extLst/>
          </a:lstStyle>
          <a:p>
            <a:fld id="{B9DB1275-BC78-4447-9DFF-49656A9FC66A}" type="slidenum">
              <a:rPr lang="en-US" smtClean="0"/>
              <a:t>‹#›</a:t>
            </a:fld>
            <a:endParaRPr lang="en-US" dirty="0"/>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40943A99-6735-4629-B64A-B334EAAE231B}" type="datetimeFigureOut">
              <a:rPr lang="en-US" smtClean="0"/>
              <a:t>8/2/2012</a:t>
            </a:fld>
            <a:endParaRPr lang="en-US" dirty="0"/>
          </a:p>
        </p:txBody>
      </p:sp>
      <p:sp>
        <p:nvSpPr>
          <p:cNvPr id="8" name="Footer Placeholder 7"/>
          <p:cNvSpPr>
            <a:spLocks noGrp="1"/>
          </p:cNvSpPr>
          <p:nvPr>
            <p:ph type="ftr" sz="quarter" idx="11"/>
          </p:nvPr>
        </p:nvSpPr>
        <p:spPr/>
        <p:txBody>
          <a:bodyPr/>
          <a:lstStyle>
            <a:extLst/>
          </a:lstStyle>
          <a:p>
            <a:endParaRPr lang="en-US" dirty="0"/>
          </a:p>
        </p:txBody>
      </p:sp>
      <p:sp>
        <p:nvSpPr>
          <p:cNvPr id="9" name="Slide Number Placeholder 8"/>
          <p:cNvSpPr>
            <a:spLocks noGrp="1"/>
          </p:cNvSpPr>
          <p:nvPr>
            <p:ph type="sldNum" sz="quarter" idx="12"/>
          </p:nvPr>
        </p:nvSpPr>
        <p:spPr/>
        <p:txBody>
          <a:bodyPr/>
          <a:lstStyle>
            <a:extLst/>
          </a:lstStyle>
          <a:p>
            <a:fld id="{B9DB1275-BC78-4447-9DFF-49656A9FC66A}" type="slidenum">
              <a:rPr lang="en-US" smtClean="0"/>
              <a:t>‹#›</a:t>
            </a:fld>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fld id="{40943A99-6735-4629-B64A-B334EAAE231B}" type="datetimeFigureOut">
              <a:rPr lang="en-US" smtClean="0"/>
              <a:t>8/2/2012</a:t>
            </a:fld>
            <a:endParaRPr lang="en-US" dirty="0"/>
          </a:p>
        </p:txBody>
      </p:sp>
      <p:sp>
        <p:nvSpPr>
          <p:cNvPr id="4" name="Footer Placeholder 3"/>
          <p:cNvSpPr>
            <a:spLocks noGrp="1"/>
          </p:cNvSpPr>
          <p:nvPr>
            <p:ph type="ftr" sz="quarter" idx="11"/>
          </p:nvPr>
        </p:nvSpPr>
        <p:spPr/>
        <p:txBody>
          <a:bodyPr/>
          <a:lstStyle>
            <a:extLst/>
          </a:lstStyle>
          <a:p>
            <a:endParaRPr lang="en-US" dirty="0"/>
          </a:p>
        </p:txBody>
      </p:sp>
      <p:sp>
        <p:nvSpPr>
          <p:cNvPr id="5" name="Slide Number Placeholder 4"/>
          <p:cNvSpPr>
            <a:spLocks noGrp="1"/>
          </p:cNvSpPr>
          <p:nvPr>
            <p:ph type="sldNum" sz="quarter" idx="12"/>
          </p:nvPr>
        </p:nvSpPr>
        <p:spPr/>
        <p:txBody>
          <a:bodyPr/>
          <a:lstStyle>
            <a:extLst/>
          </a:lstStyle>
          <a:p>
            <a:fld id="{B9DB1275-BC78-4447-9DFF-49656A9FC66A}" type="slidenum">
              <a:rPr lang="en-US" smtClean="0"/>
              <a:t>‹#›</a:t>
            </a:fld>
            <a:endParaRPr lang="en-US" dirty="0"/>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40943A99-6735-4629-B64A-B334EAAE231B}" type="datetimeFigureOut">
              <a:rPr lang="en-US" smtClean="0"/>
              <a:t>8/2/2012</a:t>
            </a:fld>
            <a:endParaRPr lang="en-US" dirty="0"/>
          </a:p>
        </p:txBody>
      </p:sp>
      <p:sp>
        <p:nvSpPr>
          <p:cNvPr id="3" name="Footer Placeholder 2"/>
          <p:cNvSpPr>
            <a:spLocks noGrp="1"/>
          </p:cNvSpPr>
          <p:nvPr>
            <p:ph type="ftr" sz="quarter" idx="11"/>
          </p:nvPr>
        </p:nvSpPr>
        <p:spPr/>
        <p:txBody>
          <a:bodyPr/>
          <a:lstStyle>
            <a:extLst/>
          </a:lstStyle>
          <a:p>
            <a:endParaRPr lang="en-US" dirty="0"/>
          </a:p>
        </p:txBody>
      </p:sp>
      <p:sp>
        <p:nvSpPr>
          <p:cNvPr id="4" name="Slide Number Placeholder 3"/>
          <p:cNvSpPr>
            <a:spLocks noGrp="1"/>
          </p:cNvSpPr>
          <p:nvPr>
            <p:ph type="sldNum" sz="quarter" idx="12"/>
          </p:nvPr>
        </p:nvSpPr>
        <p:spPr/>
        <p:txBody>
          <a:bodyPr/>
          <a:lstStyle>
            <a:extLst/>
          </a:lstStyle>
          <a:p>
            <a:fld id="{B9DB1275-BC78-4447-9DFF-49656A9FC66A}" type="slidenum">
              <a:rPr lang="en-US" smtClean="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extLst/>
          </a:lstStyle>
          <a:p>
            <a:fld id="{40943A99-6735-4629-B64A-B334EAAE231B}" type="datetimeFigureOut">
              <a:rPr lang="en-US" smtClean="0"/>
              <a:t>8/2/2012</a:t>
            </a:fld>
            <a:endParaRPr lang="en-US" dirty="0"/>
          </a:p>
        </p:txBody>
      </p:sp>
      <p:sp>
        <p:nvSpPr>
          <p:cNvPr id="6" name="Footer Placeholder 5"/>
          <p:cNvSpPr>
            <a:spLocks noGrp="1"/>
          </p:cNvSpPr>
          <p:nvPr>
            <p:ph type="ftr" sz="quarter" idx="11"/>
          </p:nvPr>
        </p:nvSpPr>
        <p:spPr/>
        <p:txBody>
          <a:bodyPr/>
          <a:lstStyle>
            <a:extLst/>
          </a:lstStyle>
          <a:p>
            <a:endParaRPr lang="en-US" dirty="0"/>
          </a:p>
        </p:txBody>
      </p:sp>
      <p:sp>
        <p:nvSpPr>
          <p:cNvPr id="7" name="Slide Number Placeholder 6"/>
          <p:cNvSpPr>
            <a:spLocks noGrp="1"/>
          </p:cNvSpPr>
          <p:nvPr>
            <p:ph type="sldNum" sz="quarter" idx="12"/>
          </p:nvPr>
        </p:nvSpPr>
        <p:spPr/>
        <p:txBody>
          <a:bodyPr/>
          <a:lstStyle>
            <a:extLst/>
          </a:lstStyle>
          <a:p>
            <a:fld id="{B9DB1275-BC78-4447-9DFF-49656A9FC66A}" type="slidenum">
              <a:rPr lang="en-US" smtClean="0"/>
              <a:t>‹#›</a:t>
            </a:fld>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dirty="0"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40943A99-6735-4629-B64A-B334EAAE231B}" type="datetimeFigureOut">
              <a:rPr lang="en-US" smtClean="0"/>
              <a:t>8/2/2012</a:t>
            </a:fld>
            <a:endParaRPr lang="en-US" dirty="0"/>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US" dirty="0"/>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B9DB1275-BC78-4447-9DFF-49656A9FC66A}" type="slidenum">
              <a:rPr lang="en-US" smtClean="0"/>
              <a:t>‹#›</a:t>
            </a:fld>
            <a:endParaRPr lang="en-US" dirty="0"/>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dirty="0"/>
          </a:p>
        </p:txBody>
      </p:sp>
      <p:sp>
        <p:nvSpPr>
          <p:cNvPr id="9" name="Freeform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dirty="0"/>
          </a:p>
        </p:txBody>
      </p:sp>
      <p:sp>
        <p:nvSpPr>
          <p:cNvPr id="10" name="Right Triangle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dirty="0"/>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dirty="0"/>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dirty="0"/>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dirty="0"/>
          </a:p>
        </p:txBody>
      </p:sp>
      <p:sp>
        <p:nvSpPr>
          <p:cNvPr id="12" name="Freeform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dirty="0"/>
          </a:p>
        </p:txBody>
      </p:sp>
      <p:sp>
        <p:nvSpPr>
          <p:cNvPr id="14" name="Right Triangle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dirty="0"/>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40943A99-6735-4629-B64A-B334EAAE231B}" type="datetimeFigureOut">
              <a:rPr lang="en-US" smtClean="0"/>
              <a:t>8/2/2012</a:t>
            </a:fld>
            <a:endParaRPr lang="en-US" dirty="0"/>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US" dirty="0"/>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B9DB1275-BC78-4447-9DFF-49656A9FC66A}" type="slidenum">
              <a:rPr lang="en-US" smtClean="0"/>
              <a:t>‹#›</a:t>
            </a:fld>
            <a:endParaRPr lang="en-US"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chart" Target="../charts/chart4.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chart" Target="../charts/chart5.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chart" Target="../charts/chart6.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chart" Target="../charts/chart8.xml"/><Relationship Id="rId2" Type="http://schemas.openxmlformats.org/officeDocument/2006/relationships/chart" Target="../charts/chart7.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chart" Target="../charts/chart10.xml"/><Relationship Id="rId2" Type="http://schemas.openxmlformats.org/officeDocument/2006/relationships/chart" Target="../charts/chart9.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chart" Target="../charts/chart12.xml"/><Relationship Id="rId2" Type="http://schemas.openxmlformats.org/officeDocument/2006/relationships/chart" Target="../charts/chart11.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chart" Target="../charts/chart13.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762000"/>
            <a:ext cx="7772400" cy="1829761"/>
          </a:xfrm>
        </p:spPr>
        <p:txBody>
          <a:bodyPr>
            <a:normAutofit/>
          </a:bodyPr>
          <a:lstStyle/>
          <a:p>
            <a:r>
              <a:rPr lang="en-US" sz="4000" dirty="0" smtClean="0"/>
              <a:t>Using Effective Instruction To Ensure That </a:t>
            </a:r>
            <a:r>
              <a:rPr lang="en-US" sz="4000" u="sng" dirty="0" smtClean="0"/>
              <a:t>All</a:t>
            </a:r>
            <a:r>
              <a:rPr lang="en-US" sz="4000" dirty="0" smtClean="0"/>
              <a:t> Students Learn</a:t>
            </a:r>
            <a:endParaRPr lang="en-US" sz="4000" dirty="0"/>
          </a:p>
        </p:txBody>
      </p:sp>
      <p:sp>
        <p:nvSpPr>
          <p:cNvPr id="3" name="Subtitle 2"/>
          <p:cNvSpPr>
            <a:spLocks noGrp="1"/>
          </p:cNvSpPr>
          <p:nvPr>
            <p:ph type="subTitle" idx="1"/>
          </p:nvPr>
        </p:nvSpPr>
        <p:spPr/>
        <p:txBody>
          <a:bodyPr>
            <a:normAutofit fontScale="92500" lnSpcReduction="20000"/>
          </a:bodyPr>
          <a:lstStyle/>
          <a:p>
            <a:r>
              <a:rPr lang="en-US" dirty="0" smtClean="0"/>
              <a:t>Presentation to KPBSD Administrators</a:t>
            </a:r>
          </a:p>
          <a:p>
            <a:r>
              <a:rPr lang="en-US" dirty="0" smtClean="0"/>
              <a:t>Steve Atwater, Superintendent</a:t>
            </a:r>
          </a:p>
          <a:p>
            <a:r>
              <a:rPr lang="en-US" dirty="0" smtClean="0"/>
              <a:t>August 2, 2012</a:t>
            </a:r>
            <a:endParaRPr lang="en-US" dirty="0"/>
          </a:p>
        </p:txBody>
      </p:sp>
    </p:spTree>
    <p:extLst>
      <p:ext uri="{BB962C8B-B14F-4D97-AF65-F5344CB8AC3E}">
        <p14:creationId xmlns:p14="http://schemas.microsoft.com/office/powerpoint/2010/main" val="324016863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1765193543"/>
              </p:ext>
            </p:extLst>
          </p:nvPr>
        </p:nvGraphicFramePr>
        <p:xfrm>
          <a:off x="457200" y="1481138"/>
          <a:ext cx="8229600" cy="4525962"/>
        </p:xfrm>
        <a:graphic>
          <a:graphicData uri="http://schemas.openxmlformats.org/drawingml/2006/chart">
            <c:chart xmlns:c="http://schemas.openxmlformats.org/drawingml/2006/chart" xmlns:r="http://schemas.openxmlformats.org/officeDocument/2006/relationships" r:id="rId2"/>
          </a:graphicData>
        </a:graphic>
      </p:graphicFrame>
      <p:sp>
        <p:nvSpPr>
          <p:cNvPr id="2" name="Title 1"/>
          <p:cNvSpPr>
            <a:spLocks noGrp="1"/>
          </p:cNvSpPr>
          <p:nvPr>
            <p:ph type="title"/>
          </p:nvPr>
        </p:nvSpPr>
        <p:spPr/>
        <p:txBody>
          <a:bodyPr/>
          <a:lstStyle/>
          <a:p>
            <a:r>
              <a:rPr lang="en-US" dirty="0" smtClean="0"/>
              <a:t>2012 SBA % Proficient by Grade</a:t>
            </a:r>
            <a:endParaRPr lang="en-US" dirty="0"/>
          </a:p>
        </p:txBody>
      </p:sp>
    </p:spTree>
    <p:extLst>
      <p:ext uri="{BB962C8B-B14F-4D97-AF65-F5344CB8AC3E}">
        <p14:creationId xmlns:p14="http://schemas.microsoft.com/office/powerpoint/2010/main" val="426432975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dirty="0" smtClean="0"/>
              <a:t>Reading  </a:t>
            </a:r>
          </a:p>
          <a:p>
            <a:pPr lvl="1"/>
            <a:r>
              <a:rPr lang="en-US" dirty="0" smtClean="0"/>
              <a:t>9/10 students are proficient</a:t>
            </a:r>
          </a:p>
          <a:p>
            <a:pPr lvl="1"/>
            <a:r>
              <a:rPr lang="en-US" dirty="0" smtClean="0"/>
              <a:t>Average score peaks in 3</a:t>
            </a:r>
            <a:r>
              <a:rPr lang="en-US" baseline="30000" dirty="0" smtClean="0"/>
              <a:t>rd</a:t>
            </a:r>
            <a:r>
              <a:rPr lang="en-US" dirty="0" smtClean="0"/>
              <a:t> grade</a:t>
            </a:r>
          </a:p>
          <a:p>
            <a:r>
              <a:rPr lang="en-US" dirty="0" smtClean="0"/>
              <a:t>Writing</a:t>
            </a:r>
          </a:p>
          <a:p>
            <a:pPr lvl="1"/>
            <a:r>
              <a:rPr lang="en-US" dirty="0" smtClean="0"/>
              <a:t>17/20 students are proficient</a:t>
            </a:r>
          </a:p>
          <a:p>
            <a:pPr lvl="1"/>
            <a:r>
              <a:rPr lang="en-US" dirty="0" smtClean="0"/>
              <a:t>Average score peaks in 4</a:t>
            </a:r>
            <a:r>
              <a:rPr lang="en-US" baseline="30000" dirty="0" smtClean="0"/>
              <a:t>th</a:t>
            </a:r>
            <a:r>
              <a:rPr lang="en-US" dirty="0" smtClean="0"/>
              <a:t> grade</a:t>
            </a:r>
          </a:p>
          <a:p>
            <a:r>
              <a:rPr lang="en-US" dirty="0" smtClean="0"/>
              <a:t>Math</a:t>
            </a:r>
          </a:p>
          <a:p>
            <a:pPr lvl="1"/>
            <a:r>
              <a:rPr lang="en-US" dirty="0" smtClean="0"/>
              <a:t>15/20 students are proficient</a:t>
            </a:r>
          </a:p>
          <a:p>
            <a:pPr lvl="1"/>
            <a:r>
              <a:rPr lang="en-US" dirty="0" smtClean="0"/>
              <a:t>Average score peaks in 3</a:t>
            </a:r>
            <a:r>
              <a:rPr lang="en-US" baseline="30000" dirty="0" smtClean="0"/>
              <a:t>rd</a:t>
            </a:r>
            <a:r>
              <a:rPr lang="en-US" dirty="0" smtClean="0"/>
              <a:t> grade</a:t>
            </a:r>
            <a:endParaRPr lang="en-US" dirty="0"/>
          </a:p>
        </p:txBody>
      </p:sp>
      <p:sp>
        <p:nvSpPr>
          <p:cNvPr id="2" name="Title 1"/>
          <p:cNvSpPr>
            <a:spLocks noGrp="1"/>
          </p:cNvSpPr>
          <p:nvPr>
            <p:ph type="title"/>
          </p:nvPr>
        </p:nvSpPr>
        <p:spPr/>
        <p:txBody>
          <a:bodyPr/>
          <a:lstStyle/>
          <a:p>
            <a:r>
              <a:rPr lang="en-US" dirty="0" smtClean="0"/>
              <a:t>Take Aways from FY12 Data</a:t>
            </a:r>
            <a:endParaRPr lang="en-US" dirty="0"/>
          </a:p>
        </p:txBody>
      </p:sp>
    </p:spTree>
    <p:extLst>
      <p:ext uri="{BB962C8B-B14F-4D97-AF65-F5344CB8AC3E}">
        <p14:creationId xmlns:p14="http://schemas.microsoft.com/office/powerpoint/2010/main" val="388240492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endParaRPr lang="en-US" dirty="0"/>
          </a:p>
        </p:txBody>
      </p:sp>
      <p:sp>
        <p:nvSpPr>
          <p:cNvPr id="2" name="Title 1"/>
          <p:cNvSpPr>
            <a:spLocks noGrp="1"/>
          </p:cNvSpPr>
          <p:nvPr>
            <p:ph type="title"/>
          </p:nvPr>
        </p:nvSpPr>
        <p:spPr>
          <a:xfrm>
            <a:off x="587764" y="152400"/>
            <a:ext cx="8229600" cy="1143000"/>
          </a:xfrm>
        </p:spPr>
        <p:txBody>
          <a:bodyPr>
            <a:normAutofit/>
          </a:bodyPr>
          <a:lstStyle/>
          <a:p>
            <a:r>
              <a:rPr lang="en-US" sz="2800" dirty="0"/>
              <a:t>Alaska Native Student Scores Going Down</a:t>
            </a:r>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09600" y="1072108"/>
            <a:ext cx="8382000" cy="50245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TextBox 3"/>
          <p:cNvSpPr txBox="1"/>
          <p:nvPr/>
        </p:nvSpPr>
        <p:spPr>
          <a:xfrm>
            <a:off x="2590800" y="2743200"/>
            <a:ext cx="663964" cy="307777"/>
          </a:xfrm>
          <a:prstGeom prst="rect">
            <a:avLst/>
          </a:prstGeom>
          <a:noFill/>
        </p:spPr>
        <p:txBody>
          <a:bodyPr wrap="none" rtlCol="0">
            <a:spAutoFit/>
          </a:bodyPr>
          <a:lstStyle/>
          <a:p>
            <a:r>
              <a:rPr lang="en-US" sz="1400" dirty="0" smtClean="0"/>
              <a:t>N=740</a:t>
            </a:r>
            <a:endParaRPr lang="en-US" sz="1400" dirty="0"/>
          </a:p>
        </p:txBody>
      </p:sp>
      <p:sp>
        <p:nvSpPr>
          <p:cNvPr id="6" name="TextBox 5"/>
          <p:cNvSpPr txBox="1"/>
          <p:nvPr/>
        </p:nvSpPr>
        <p:spPr>
          <a:xfrm>
            <a:off x="4974836" y="3730823"/>
            <a:ext cx="663964" cy="307777"/>
          </a:xfrm>
          <a:prstGeom prst="rect">
            <a:avLst/>
          </a:prstGeom>
          <a:noFill/>
        </p:spPr>
        <p:txBody>
          <a:bodyPr wrap="none" rtlCol="0">
            <a:spAutoFit/>
          </a:bodyPr>
          <a:lstStyle/>
          <a:p>
            <a:r>
              <a:rPr lang="en-US" sz="1400" dirty="0" smtClean="0"/>
              <a:t>N=737</a:t>
            </a:r>
            <a:endParaRPr lang="en-US" sz="1400" dirty="0"/>
          </a:p>
        </p:txBody>
      </p:sp>
      <p:sp>
        <p:nvSpPr>
          <p:cNvPr id="7" name="TextBox 6"/>
          <p:cNvSpPr txBox="1"/>
          <p:nvPr/>
        </p:nvSpPr>
        <p:spPr>
          <a:xfrm>
            <a:off x="6422636" y="3730823"/>
            <a:ext cx="663964" cy="307777"/>
          </a:xfrm>
          <a:prstGeom prst="rect">
            <a:avLst/>
          </a:prstGeom>
          <a:noFill/>
        </p:spPr>
        <p:txBody>
          <a:bodyPr wrap="none" rtlCol="0">
            <a:spAutoFit/>
          </a:bodyPr>
          <a:lstStyle/>
          <a:p>
            <a:r>
              <a:rPr lang="en-US" sz="1400" dirty="0" smtClean="0"/>
              <a:t>N=740</a:t>
            </a:r>
            <a:endParaRPr lang="en-US" sz="1400" dirty="0"/>
          </a:p>
        </p:txBody>
      </p:sp>
    </p:spTree>
    <p:extLst>
      <p:ext uri="{BB962C8B-B14F-4D97-AF65-F5344CB8AC3E}">
        <p14:creationId xmlns:p14="http://schemas.microsoft.com/office/powerpoint/2010/main" val="185273120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p:cNvGraphicFramePr>
            <a:graphicFrameLocks noGrp="1"/>
          </p:cNvGraphicFramePr>
          <p:nvPr>
            <p:ph idx="1"/>
            <p:extLst>
              <p:ext uri="{D42A27DB-BD31-4B8C-83A1-F6EECF244321}">
                <p14:modId xmlns:p14="http://schemas.microsoft.com/office/powerpoint/2010/main" val="2875271536"/>
              </p:ext>
            </p:extLst>
          </p:nvPr>
        </p:nvGraphicFramePr>
        <p:xfrm>
          <a:off x="152400" y="1184077"/>
          <a:ext cx="8610600" cy="4953000"/>
        </p:xfrm>
        <a:graphic>
          <a:graphicData uri="http://schemas.openxmlformats.org/drawingml/2006/chart">
            <c:chart xmlns:c="http://schemas.openxmlformats.org/drawingml/2006/chart" xmlns:r="http://schemas.openxmlformats.org/officeDocument/2006/relationships" r:id="rId2"/>
          </a:graphicData>
        </a:graphic>
      </p:graphicFrame>
      <p:sp>
        <p:nvSpPr>
          <p:cNvPr id="2" name="Title 1"/>
          <p:cNvSpPr>
            <a:spLocks noGrp="1"/>
          </p:cNvSpPr>
          <p:nvPr>
            <p:ph type="title"/>
          </p:nvPr>
        </p:nvSpPr>
        <p:spPr/>
        <p:txBody>
          <a:bodyPr>
            <a:normAutofit/>
          </a:bodyPr>
          <a:lstStyle/>
          <a:p>
            <a:r>
              <a:rPr lang="en-US" sz="3200" dirty="0" smtClean="0"/>
              <a:t>Students With Disabilities -Mixed Scores</a:t>
            </a:r>
            <a:endParaRPr lang="en-US" sz="3200" dirty="0"/>
          </a:p>
        </p:txBody>
      </p:sp>
      <p:sp>
        <p:nvSpPr>
          <p:cNvPr id="3" name="TextBox 2"/>
          <p:cNvSpPr txBox="1"/>
          <p:nvPr/>
        </p:nvSpPr>
        <p:spPr>
          <a:xfrm>
            <a:off x="990600" y="2513111"/>
            <a:ext cx="704039" cy="307777"/>
          </a:xfrm>
          <a:prstGeom prst="rect">
            <a:avLst/>
          </a:prstGeom>
          <a:noFill/>
        </p:spPr>
        <p:txBody>
          <a:bodyPr wrap="none" rtlCol="0">
            <a:spAutoFit/>
          </a:bodyPr>
          <a:lstStyle/>
          <a:p>
            <a:r>
              <a:rPr lang="en-US" sz="1400" dirty="0" smtClean="0"/>
              <a:t>N= 921</a:t>
            </a:r>
            <a:endParaRPr lang="en-US" sz="1400" dirty="0"/>
          </a:p>
        </p:txBody>
      </p:sp>
      <p:sp>
        <p:nvSpPr>
          <p:cNvPr id="6" name="TextBox 5"/>
          <p:cNvSpPr txBox="1"/>
          <p:nvPr/>
        </p:nvSpPr>
        <p:spPr>
          <a:xfrm>
            <a:off x="3886200" y="2820888"/>
            <a:ext cx="704039" cy="307777"/>
          </a:xfrm>
          <a:prstGeom prst="rect">
            <a:avLst/>
          </a:prstGeom>
          <a:noFill/>
        </p:spPr>
        <p:txBody>
          <a:bodyPr wrap="none" rtlCol="0">
            <a:spAutoFit/>
          </a:bodyPr>
          <a:lstStyle/>
          <a:p>
            <a:r>
              <a:rPr lang="en-US" sz="1400" dirty="0" smtClean="0"/>
              <a:t>N= 916</a:t>
            </a:r>
            <a:endParaRPr lang="en-US" sz="1400" dirty="0"/>
          </a:p>
        </p:txBody>
      </p:sp>
      <p:sp>
        <p:nvSpPr>
          <p:cNvPr id="7" name="TextBox 6"/>
          <p:cNvSpPr txBox="1"/>
          <p:nvPr/>
        </p:nvSpPr>
        <p:spPr>
          <a:xfrm>
            <a:off x="6534960" y="3429000"/>
            <a:ext cx="704039" cy="307777"/>
          </a:xfrm>
          <a:prstGeom prst="rect">
            <a:avLst/>
          </a:prstGeom>
          <a:noFill/>
        </p:spPr>
        <p:txBody>
          <a:bodyPr wrap="none" rtlCol="0">
            <a:spAutoFit/>
          </a:bodyPr>
          <a:lstStyle/>
          <a:p>
            <a:r>
              <a:rPr lang="en-US" sz="1400" dirty="0" smtClean="0"/>
              <a:t>N= 918</a:t>
            </a:r>
            <a:endParaRPr lang="en-US" sz="1400" dirty="0"/>
          </a:p>
        </p:txBody>
      </p:sp>
    </p:spTree>
    <p:extLst>
      <p:ext uri="{BB962C8B-B14F-4D97-AF65-F5344CB8AC3E}">
        <p14:creationId xmlns:p14="http://schemas.microsoft.com/office/powerpoint/2010/main" val="99907131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Economically Disadvantaged Students M</a:t>
            </a:r>
            <a:r>
              <a:rPr lang="en-US" dirty="0" smtClean="0"/>
              <a:t>ixed Scores</a:t>
            </a:r>
            <a:endParaRPr lang="en-US" dirty="0"/>
          </a:p>
        </p:txBody>
      </p:sp>
      <p:graphicFrame>
        <p:nvGraphicFramePr>
          <p:cNvPr id="5" name="Chart 4"/>
          <p:cNvGraphicFramePr>
            <a:graphicFrameLocks/>
          </p:cNvGraphicFramePr>
          <p:nvPr>
            <p:extLst>
              <p:ext uri="{D42A27DB-BD31-4B8C-83A1-F6EECF244321}">
                <p14:modId xmlns:p14="http://schemas.microsoft.com/office/powerpoint/2010/main" val="643307247"/>
              </p:ext>
            </p:extLst>
          </p:nvPr>
        </p:nvGraphicFramePr>
        <p:xfrm>
          <a:off x="609600" y="1676400"/>
          <a:ext cx="8305800" cy="449580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409893296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Chart 5"/>
          <p:cNvGraphicFramePr>
            <a:graphicFrameLocks/>
          </p:cNvGraphicFramePr>
          <p:nvPr>
            <p:extLst>
              <p:ext uri="{D42A27DB-BD31-4B8C-83A1-F6EECF244321}">
                <p14:modId xmlns:p14="http://schemas.microsoft.com/office/powerpoint/2010/main" val="673239590"/>
              </p:ext>
            </p:extLst>
          </p:nvPr>
        </p:nvGraphicFramePr>
        <p:xfrm>
          <a:off x="304800" y="2057400"/>
          <a:ext cx="4191000" cy="3124200"/>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7" name="Chart 6"/>
          <p:cNvGraphicFramePr>
            <a:graphicFrameLocks/>
          </p:cNvGraphicFramePr>
          <p:nvPr>
            <p:extLst>
              <p:ext uri="{D42A27DB-BD31-4B8C-83A1-F6EECF244321}">
                <p14:modId xmlns:p14="http://schemas.microsoft.com/office/powerpoint/2010/main" val="696597332"/>
              </p:ext>
            </p:extLst>
          </p:nvPr>
        </p:nvGraphicFramePr>
        <p:xfrm>
          <a:off x="4648200" y="2057400"/>
          <a:ext cx="4343400" cy="3124200"/>
        </p:xfrm>
        <a:graphic>
          <a:graphicData uri="http://schemas.openxmlformats.org/drawingml/2006/chart">
            <c:chart xmlns:c="http://schemas.openxmlformats.org/drawingml/2006/chart" xmlns:r="http://schemas.openxmlformats.org/officeDocument/2006/relationships" r:id="rId3"/>
          </a:graphicData>
        </a:graphic>
      </p:graphicFrame>
      <p:sp>
        <p:nvSpPr>
          <p:cNvPr id="2" name="TextBox 1"/>
          <p:cNvSpPr txBox="1"/>
          <p:nvPr/>
        </p:nvSpPr>
        <p:spPr>
          <a:xfrm>
            <a:off x="1447800" y="304800"/>
            <a:ext cx="6470426" cy="1077218"/>
          </a:xfrm>
          <a:prstGeom prst="rect">
            <a:avLst/>
          </a:prstGeom>
          <a:noFill/>
        </p:spPr>
        <p:txBody>
          <a:bodyPr wrap="none" rtlCol="0">
            <a:spAutoFit/>
          </a:bodyPr>
          <a:lstStyle/>
          <a:p>
            <a:pPr algn="ctr"/>
            <a:r>
              <a:rPr lang="en-US" sz="3200" dirty="0" smtClean="0"/>
              <a:t>Comparing Boys and Girls SBA Results</a:t>
            </a:r>
          </a:p>
          <a:p>
            <a:pPr algn="ctr"/>
            <a:r>
              <a:rPr lang="en-US" sz="3200" dirty="0" smtClean="0"/>
              <a:t>(Reading)</a:t>
            </a:r>
            <a:endParaRPr lang="en-US" sz="3200" dirty="0"/>
          </a:p>
        </p:txBody>
      </p:sp>
    </p:spTree>
    <p:extLst>
      <p:ext uri="{BB962C8B-B14F-4D97-AF65-F5344CB8AC3E}">
        <p14:creationId xmlns:p14="http://schemas.microsoft.com/office/powerpoint/2010/main" val="417777348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1066800" y="228600"/>
            <a:ext cx="6858000" cy="954107"/>
          </a:xfrm>
          <a:prstGeom prst="rect">
            <a:avLst/>
          </a:prstGeom>
        </p:spPr>
        <p:txBody>
          <a:bodyPr wrap="square">
            <a:spAutoFit/>
          </a:bodyPr>
          <a:lstStyle/>
          <a:p>
            <a:pPr algn="ctr"/>
            <a:r>
              <a:rPr lang="en-US" sz="2800" dirty="0"/>
              <a:t>Comparing Boys and Girls SBA Results</a:t>
            </a:r>
          </a:p>
          <a:p>
            <a:pPr algn="ctr"/>
            <a:r>
              <a:rPr lang="en-US" sz="2800" dirty="0" smtClean="0"/>
              <a:t>(Writing)</a:t>
            </a:r>
            <a:endParaRPr lang="en-US" sz="2800" dirty="0"/>
          </a:p>
        </p:txBody>
      </p:sp>
      <p:graphicFrame>
        <p:nvGraphicFramePr>
          <p:cNvPr id="6" name="Chart 5"/>
          <p:cNvGraphicFramePr>
            <a:graphicFrameLocks/>
          </p:cNvGraphicFramePr>
          <p:nvPr>
            <p:extLst>
              <p:ext uri="{D42A27DB-BD31-4B8C-83A1-F6EECF244321}">
                <p14:modId xmlns:p14="http://schemas.microsoft.com/office/powerpoint/2010/main" val="25324373"/>
              </p:ext>
            </p:extLst>
          </p:nvPr>
        </p:nvGraphicFramePr>
        <p:xfrm>
          <a:off x="4479235" y="2133600"/>
          <a:ext cx="4495800" cy="3505200"/>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7" name="Chart 6"/>
          <p:cNvGraphicFramePr>
            <a:graphicFrameLocks/>
          </p:cNvGraphicFramePr>
          <p:nvPr>
            <p:extLst>
              <p:ext uri="{D42A27DB-BD31-4B8C-83A1-F6EECF244321}">
                <p14:modId xmlns:p14="http://schemas.microsoft.com/office/powerpoint/2010/main" val="3832961303"/>
              </p:ext>
            </p:extLst>
          </p:nvPr>
        </p:nvGraphicFramePr>
        <p:xfrm>
          <a:off x="152400" y="1905000"/>
          <a:ext cx="4343400" cy="350520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18070066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762000" y="304800"/>
            <a:ext cx="7239000" cy="954107"/>
          </a:xfrm>
          <a:prstGeom prst="rect">
            <a:avLst/>
          </a:prstGeom>
        </p:spPr>
        <p:txBody>
          <a:bodyPr wrap="square">
            <a:spAutoFit/>
          </a:bodyPr>
          <a:lstStyle/>
          <a:p>
            <a:pPr algn="ctr"/>
            <a:r>
              <a:rPr lang="en-US" sz="2800" dirty="0"/>
              <a:t>Comparing Boys and Girls SBA Results</a:t>
            </a:r>
          </a:p>
          <a:p>
            <a:pPr algn="ctr"/>
            <a:r>
              <a:rPr lang="en-US" sz="2800" dirty="0" smtClean="0"/>
              <a:t>(Math)</a:t>
            </a:r>
            <a:endParaRPr lang="en-US" sz="2800" dirty="0"/>
          </a:p>
        </p:txBody>
      </p:sp>
      <p:graphicFrame>
        <p:nvGraphicFramePr>
          <p:cNvPr id="7" name="Chart 6"/>
          <p:cNvGraphicFramePr>
            <a:graphicFrameLocks/>
          </p:cNvGraphicFramePr>
          <p:nvPr>
            <p:extLst>
              <p:ext uri="{D42A27DB-BD31-4B8C-83A1-F6EECF244321}">
                <p14:modId xmlns:p14="http://schemas.microsoft.com/office/powerpoint/2010/main" val="570997805"/>
              </p:ext>
            </p:extLst>
          </p:nvPr>
        </p:nvGraphicFramePr>
        <p:xfrm>
          <a:off x="4780722" y="2209800"/>
          <a:ext cx="4343400" cy="3581400"/>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8" name="Chart 7"/>
          <p:cNvGraphicFramePr>
            <a:graphicFrameLocks/>
          </p:cNvGraphicFramePr>
          <p:nvPr>
            <p:extLst>
              <p:ext uri="{D42A27DB-BD31-4B8C-83A1-F6EECF244321}">
                <p14:modId xmlns:p14="http://schemas.microsoft.com/office/powerpoint/2010/main" val="4001012393"/>
              </p:ext>
            </p:extLst>
          </p:nvPr>
        </p:nvGraphicFramePr>
        <p:xfrm>
          <a:off x="-6626" y="1981200"/>
          <a:ext cx="4572000" cy="365760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617749336"/>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481328"/>
            <a:ext cx="8229600" cy="4919472"/>
          </a:xfrm>
        </p:spPr>
        <p:txBody>
          <a:bodyPr>
            <a:normAutofit fontScale="70000" lnSpcReduction="20000"/>
          </a:bodyPr>
          <a:lstStyle/>
          <a:p>
            <a:pPr marL="109728" indent="0">
              <a:buNone/>
            </a:pPr>
            <a:r>
              <a:rPr lang="en-US" dirty="0"/>
              <a:t>	 </a:t>
            </a:r>
            <a:r>
              <a:rPr lang="en-US" dirty="0" smtClean="0"/>
              <a:t>        </a:t>
            </a:r>
            <a:r>
              <a:rPr lang="en-US" u="sng" dirty="0" smtClean="0"/>
              <a:t>2011</a:t>
            </a:r>
            <a:r>
              <a:rPr lang="en-US" dirty="0" smtClean="0"/>
              <a:t>			         </a:t>
            </a:r>
            <a:r>
              <a:rPr lang="en-US" u="sng" dirty="0" smtClean="0"/>
              <a:t>2012</a:t>
            </a:r>
          </a:p>
          <a:p>
            <a:pPr marL="109728" indent="0">
              <a:buNone/>
            </a:pPr>
            <a:r>
              <a:rPr lang="en-US" dirty="0"/>
              <a:t>	</a:t>
            </a:r>
            <a:r>
              <a:rPr lang="en-US" dirty="0" smtClean="0"/>
              <a:t>Yes		No		Yes		No</a:t>
            </a:r>
          </a:p>
          <a:p>
            <a:pPr marL="109728" indent="0">
              <a:buNone/>
            </a:pPr>
            <a:r>
              <a:rPr lang="en-US" dirty="0"/>
              <a:t>	</a:t>
            </a:r>
            <a:r>
              <a:rPr lang="en-US" dirty="0" smtClean="0"/>
              <a:t>30		13		31		12</a:t>
            </a:r>
          </a:p>
          <a:p>
            <a:pPr marL="109728" indent="0">
              <a:buNone/>
            </a:pPr>
            <a:endParaRPr lang="en-US" dirty="0"/>
          </a:p>
          <a:p>
            <a:pPr marL="109728" indent="0">
              <a:buNone/>
            </a:pPr>
            <a:endParaRPr lang="en-US" u="sng" dirty="0" smtClean="0"/>
          </a:p>
          <a:p>
            <a:pPr marL="109728" indent="0">
              <a:buNone/>
            </a:pPr>
            <a:r>
              <a:rPr lang="en-US" u="sng" dirty="0" smtClean="0"/>
              <a:t>Shifting AYP Results</a:t>
            </a:r>
          </a:p>
          <a:p>
            <a:r>
              <a:rPr lang="en-US" dirty="0" smtClean="0"/>
              <a:t>6 schools that did not make AYP in 2011 made AYP in 2012</a:t>
            </a:r>
          </a:p>
          <a:p>
            <a:pPr marL="109728" indent="0">
              <a:buNone/>
            </a:pPr>
            <a:endParaRPr lang="en-US" dirty="0" smtClean="0"/>
          </a:p>
          <a:p>
            <a:r>
              <a:rPr lang="en-US" dirty="0" smtClean="0"/>
              <a:t>6 schools that made AYP in 2011 did not make AYP in 2012</a:t>
            </a:r>
          </a:p>
          <a:p>
            <a:pPr marL="109728" indent="0">
              <a:buNone/>
            </a:pPr>
            <a:endParaRPr lang="en-US" dirty="0" smtClean="0"/>
          </a:p>
          <a:p>
            <a:r>
              <a:rPr lang="en-US" dirty="0" smtClean="0"/>
              <a:t>7 schools did not make AYP in 2011 or 2012</a:t>
            </a:r>
          </a:p>
          <a:p>
            <a:endParaRPr lang="en-US" dirty="0"/>
          </a:p>
          <a:p>
            <a:r>
              <a:rPr lang="en-US" dirty="0" smtClean="0"/>
              <a:t>When all tested students are considered schools made AYP</a:t>
            </a:r>
          </a:p>
          <a:p>
            <a:pPr marL="109728" indent="0">
              <a:buNone/>
            </a:pPr>
            <a:endParaRPr lang="en-US" dirty="0"/>
          </a:p>
          <a:p>
            <a:pPr marL="109728" indent="0">
              <a:buNone/>
            </a:pPr>
            <a:r>
              <a:rPr lang="en-US" dirty="0" smtClean="0"/>
              <a:t>	</a:t>
            </a:r>
          </a:p>
          <a:p>
            <a:pPr marL="109728" indent="0">
              <a:buNone/>
            </a:pPr>
            <a:endParaRPr lang="en-US" dirty="0"/>
          </a:p>
        </p:txBody>
      </p:sp>
      <p:sp>
        <p:nvSpPr>
          <p:cNvPr id="3" name="Title 2"/>
          <p:cNvSpPr>
            <a:spLocks noGrp="1"/>
          </p:cNvSpPr>
          <p:nvPr>
            <p:ph type="title"/>
          </p:nvPr>
        </p:nvSpPr>
        <p:spPr/>
        <p:txBody>
          <a:bodyPr>
            <a:normAutofit/>
          </a:bodyPr>
          <a:lstStyle/>
          <a:p>
            <a:r>
              <a:rPr lang="en-US" dirty="0" smtClean="0">
                <a:solidFill>
                  <a:srgbClr val="0070C0"/>
                </a:solidFill>
              </a:rPr>
              <a:t>AYP-AMOs stayed the same</a:t>
            </a:r>
            <a:endParaRPr lang="en-US" dirty="0">
              <a:solidFill>
                <a:srgbClr val="0070C0"/>
              </a:solidFill>
            </a:endParaRPr>
          </a:p>
        </p:txBody>
      </p:sp>
      <p:cxnSp>
        <p:nvCxnSpPr>
          <p:cNvPr id="5" name="Straight Connector 4"/>
          <p:cNvCxnSpPr/>
          <p:nvPr/>
        </p:nvCxnSpPr>
        <p:spPr>
          <a:xfrm>
            <a:off x="0" y="1219200"/>
            <a:ext cx="9144000" cy="0"/>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99737772"/>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2249849547"/>
              </p:ext>
            </p:extLst>
          </p:nvPr>
        </p:nvGraphicFramePr>
        <p:xfrm>
          <a:off x="457200" y="1481138"/>
          <a:ext cx="8229600" cy="4525962"/>
        </p:xfrm>
        <a:graphic>
          <a:graphicData uri="http://schemas.openxmlformats.org/drawingml/2006/chart">
            <c:chart xmlns:c="http://schemas.openxmlformats.org/drawingml/2006/chart" xmlns:r="http://schemas.openxmlformats.org/officeDocument/2006/relationships" r:id="rId2"/>
          </a:graphicData>
        </a:graphic>
      </p:graphicFrame>
      <p:sp>
        <p:nvSpPr>
          <p:cNvPr id="2" name="Title 1"/>
          <p:cNvSpPr>
            <a:spLocks noGrp="1"/>
          </p:cNvSpPr>
          <p:nvPr>
            <p:ph type="title"/>
          </p:nvPr>
        </p:nvSpPr>
        <p:spPr/>
        <p:txBody>
          <a:bodyPr/>
          <a:lstStyle/>
          <a:p>
            <a:r>
              <a:rPr lang="en-US" dirty="0" smtClean="0"/>
              <a:t>Graduation Rate Improving</a:t>
            </a:r>
            <a:endParaRPr lang="en-US" dirty="0"/>
          </a:p>
        </p:txBody>
      </p:sp>
    </p:spTree>
    <p:extLst>
      <p:ext uri="{BB962C8B-B14F-4D97-AF65-F5344CB8AC3E}">
        <p14:creationId xmlns:p14="http://schemas.microsoft.com/office/powerpoint/2010/main" val="101947106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624078" indent="-514350">
              <a:buAutoNum type="arabicPeriod"/>
            </a:pPr>
            <a:r>
              <a:rPr lang="en-US" dirty="0" smtClean="0"/>
              <a:t>Looking Back-one year later, are we a stronger district?</a:t>
            </a:r>
          </a:p>
          <a:p>
            <a:pPr marL="624078" indent="-514350">
              <a:buAutoNum type="arabicPeriod"/>
            </a:pPr>
            <a:endParaRPr lang="en-US" dirty="0" smtClean="0"/>
          </a:p>
          <a:p>
            <a:pPr marL="624078" indent="-514350">
              <a:buAutoNum type="arabicPeriod"/>
            </a:pPr>
            <a:r>
              <a:rPr lang="en-US" dirty="0" smtClean="0"/>
              <a:t>Looking Ahead- what are we doing to make us stronger and </a:t>
            </a:r>
            <a:r>
              <a:rPr lang="en-US" dirty="0" smtClean="0"/>
              <a:t>future </a:t>
            </a:r>
            <a:r>
              <a:rPr lang="en-US" dirty="0" smtClean="0"/>
              <a:t>steps</a:t>
            </a:r>
          </a:p>
          <a:p>
            <a:pPr marL="624078" indent="-514350">
              <a:buAutoNum type="arabicPeriod"/>
            </a:pPr>
            <a:endParaRPr lang="en-US" dirty="0"/>
          </a:p>
          <a:p>
            <a:pPr marL="624078" indent="-514350">
              <a:buAutoNum type="arabicPeriod"/>
            </a:pPr>
            <a:r>
              <a:rPr lang="en-US" dirty="0" smtClean="0"/>
              <a:t>Your Leadership- three points to consider</a:t>
            </a:r>
          </a:p>
          <a:p>
            <a:pPr marL="624078" indent="-514350">
              <a:buAutoNum type="arabicPeriod"/>
            </a:pPr>
            <a:endParaRPr lang="en-US" dirty="0"/>
          </a:p>
          <a:p>
            <a:pPr marL="624078" indent="-514350">
              <a:buAutoNum type="arabicPeriod"/>
            </a:pPr>
            <a:r>
              <a:rPr lang="en-US" dirty="0" smtClean="0"/>
              <a:t>General News</a:t>
            </a:r>
          </a:p>
          <a:p>
            <a:pPr marL="109728" indent="0">
              <a:buNone/>
            </a:pPr>
            <a:endParaRPr lang="en-US" dirty="0"/>
          </a:p>
        </p:txBody>
      </p:sp>
      <p:sp>
        <p:nvSpPr>
          <p:cNvPr id="3" name="Title 2"/>
          <p:cNvSpPr>
            <a:spLocks noGrp="1"/>
          </p:cNvSpPr>
          <p:nvPr>
            <p:ph type="title"/>
          </p:nvPr>
        </p:nvSpPr>
        <p:spPr/>
        <p:txBody>
          <a:bodyPr/>
          <a:lstStyle/>
          <a:p>
            <a:r>
              <a:rPr lang="en-US" dirty="0" smtClean="0">
                <a:solidFill>
                  <a:srgbClr val="0070C0"/>
                </a:solidFill>
              </a:rPr>
              <a:t>Today’s Presentation</a:t>
            </a:r>
            <a:endParaRPr lang="en-US" dirty="0">
              <a:solidFill>
                <a:srgbClr val="0070C0"/>
              </a:solidFill>
            </a:endParaRPr>
          </a:p>
        </p:txBody>
      </p:sp>
      <p:cxnSp>
        <p:nvCxnSpPr>
          <p:cNvPr id="5" name="Straight Connector 4"/>
          <p:cNvCxnSpPr/>
          <p:nvPr/>
        </p:nvCxnSpPr>
        <p:spPr>
          <a:xfrm>
            <a:off x="0" y="1295400"/>
            <a:ext cx="9144000" cy="0"/>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729705470"/>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752600"/>
            <a:ext cx="8458200" cy="4572000"/>
          </a:xfrm>
        </p:spPr>
        <p:txBody>
          <a:bodyPr>
            <a:normAutofit lnSpcReduction="10000"/>
          </a:bodyPr>
          <a:lstStyle/>
          <a:p>
            <a:pPr marL="109728" indent="0">
              <a:buNone/>
            </a:pPr>
            <a:r>
              <a:rPr lang="en-US" dirty="0" smtClean="0"/>
              <a:t>Strategic Plan</a:t>
            </a:r>
          </a:p>
          <a:p>
            <a:pPr marL="109728" indent="0">
              <a:buNone/>
            </a:pPr>
            <a:endParaRPr lang="en-US" dirty="0" smtClean="0"/>
          </a:p>
          <a:p>
            <a:pPr marL="109728" indent="0">
              <a:buNone/>
            </a:pPr>
            <a:r>
              <a:rPr lang="en-US" dirty="0" smtClean="0"/>
              <a:t>Expectations</a:t>
            </a:r>
          </a:p>
          <a:p>
            <a:pPr marL="109728" indent="0">
              <a:buNone/>
            </a:pPr>
            <a:endParaRPr lang="en-US" dirty="0"/>
          </a:p>
          <a:p>
            <a:pPr marL="109728" indent="0">
              <a:buNone/>
            </a:pPr>
            <a:r>
              <a:rPr lang="en-US" dirty="0"/>
              <a:t>Highly Reliable Organization- eliminating the variables that cause </a:t>
            </a:r>
            <a:r>
              <a:rPr lang="en-US" dirty="0" smtClean="0"/>
              <a:t>inconsistencies</a:t>
            </a:r>
          </a:p>
          <a:p>
            <a:pPr marL="109728" indent="0">
              <a:buNone/>
            </a:pPr>
            <a:endParaRPr lang="en-US" dirty="0" smtClean="0"/>
          </a:p>
          <a:p>
            <a:pPr marL="109728" indent="0">
              <a:buNone/>
            </a:pPr>
            <a:r>
              <a:rPr lang="en-US" dirty="0" smtClean="0"/>
              <a:t>District Goals</a:t>
            </a:r>
          </a:p>
          <a:p>
            <a:pPr marL="109728" indent="0">
              <a:buNone/>
            </a:pPr>
            <a:endParaRPr lang="en-US" dirty="0" smtClean="0"/>
          </a:p>
          <a:p>
            <a:pPr marL="109728" indent="0">
              <a:buNone/>
            </a:pPr>
            <a:r>
              <a:rPr lang="en-US" dirty="0" smtClean="0"/>
              <a:t>Next Steps</a:t>
            </a:r>
          </a:p>
          <a:p>
            <a:pPr marL="109728" indent="0">
              <a:buNone/>
            </a:pPr>
            <a:endParaRPr lang="en-US" dirty="0" smtClean="0"/>
          </a:p>
        </p:txBody>
      </p:sp>
      <p:sp>
        <p:nvSpPr>
          <p:cNvPr id="3" name="Title 2"/>
          <p:cNvSpPr>
            <a:spLocks noGrp="1"/>
          </p:cNvSpPr>
          <p:nvPr>
            <p:ph type="title"/>
          </p:nvPr>
        </p:nvSpPr>
        <p:spPr/>
        <p:txBody>
          <a:bodyPr>
            <a:normAutofit fontScale="90000"/>
          </a:bodyPr>
          <a:lstStyle/>
          <a:p>
            <a:r>
              <a:rPr lang="en-US" dirty="0" smtClean="0">
                <a:solidFill>
                  <a:srgbClr val="0070C0"/>
                </a:solidFill>
              </a:rPr>
              <a:t>Looking Ahead-what </a:t>
            </a:r>
            <a:r>
              <a:rPr lang="en-US" dirty="0">
                <a:solidFill>
                  <a:srgbClr val="0070C0"/>
                </a:solidFill>
              </a:rPr>
              <a:t>are we doing to make us stronger?</a:t>
            </a:r>
          </a:p>
        </p:txBody>
      </p:sp>
      <p:cxnSp>
        <p:nvCxnSpPr>
          <p:cNvPr id="5" name="Straight Connector 4"/>
          <p:cNvCxnSpPr/>
          <p:nvPr/>
        </p:nvCxnSpPr>
        <p:spPr>
          <a:xfrm>
            <a:off x="0" y="1371600"/>
            <a:ext cx="9144000" cy="0"/>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326840741"/>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6626" y="304800"/>
            <a:ext cx="8229600" cy="1143000"/>
          </a:xfrm>
        </p:spPr>
        <p:txBody>
          <a:bodyPr/>
          <a:lstStyle/>
          <a:p>
            <a:r>
              <a:rPr lang="en-US" dirty="0" smtClean="0">
                <a:solidFill>
                  <a:srgbClr val="0070C0"/>
                </a:solidFill>
              </a:rPr>
              <a:t>             Strategic Plan</a:t>
            </a:r>
            <a:endParaRPr lang="en-US" dirty="0">
              <a:solidFill>
                <a:srgbClr val="0070C0"/>
              </a:solidFill>
            </a:endParaRPr>
          </a:p>
        </p:txBody>
      </p:sp>
      <p:sp>
        <p:nvSpPr>
          <p:cNvPr id="5" name="Rectangle 4"/>
          <p:cNvSpPr/>
          <p:nvPr/>
        </p:nvSpPr>
        <p:spPr>
          <a:xfrm>
            <a:off x="0" y="1588532"/>
            <a:ext cx="9144000" cy="3970318"/>
          </a:xfrm>
          <a:prstGeom prst="rect">
            <a:avLst/>
          </a:prstGeom>
        </p:spPr>
        <p:txBody>
          <a:bodyPr wrap="square">
            <a:spAutoFit/>
          </a:bodyPr>
          <a:lstStyle/>
          <a:p>
            <a:pPr marL="457200" indent="-457200">
              <a:buFont typeface="Wingdings" pitchFamily="2" charset="2"/>
              <a:buChar char="§"/>
            </a:pPr>
            <a:r>
              <a:rPr lang="en-US" sz="2800" dirty="0" smtClean="0"/>
              <a:t>(Memo in packet)</a:t>
            </a:r>
          </a:p>
          <a:p>
            <a:pPr marL="457200" indent="-457200">
              <a:buFont typeface="Wingdings" pitchFamily="2" charset="2"/>
              <a:buChar char="§"/>
            </a:pPr>
            <a:endParaRPr lang="en-US" sz="2800" dirty="0"/>
          </a:p>
          <a:p>
            <a:pPr marL="457200" indent="-457200">
              <a:buFont typeface="Wingdings" pitchFamily="2" charset="2"/>
              <a:buChar char="§"/>
            </a:pPr>
            <a:r>
              <a:rPr lang="en-US" sz="2800" dirty="0" smtClean="0"/>
              <a:t>Board will review next week</a:t>
            </a:r>
          </a:p>
          <a:p>
            <a:endParaRPr lang="en-US" sz="2800" dirty="0" smtClean="0"/>
          </a:p>
          <a:p>
            <a:pPr marL="457200" indent="-457200">
              <a:buFont typeface="Wingdings" pitchFamily="2" charset="2"/>
              <a:buChar char="§"/>
            </a:pPr>
            <a:r>
              <a:rPr lang="en-US" sz="2800" dirty="0" smtClean="0"/>
              <a:t>Site Councils will likely need to weigh in on plan in September</a:t>
            </a:r>
          </a:p>
          <a:p>
            <a:pPr marL="457200" indent="-457200">
              <a:buFont typeface="Wingdings" pitchFamily="2" charset="2"/>
              <a:buChar char="§"/>
            </a:pPr>
            <a:endParaRPr lang="en-US" sz="2800" dirty="0"/>
          </a:p>
          <a:p>
            <a:pPr marL="457200" indent="-457200">
              <a:buFont typeface="Wingdings" pitchFamily="2" charset="2"/>
              <a:buChar char="§"/>
            </a:pPr>
            <a:r>
              <a:rPr lang="en-US" sz="2800" dirty="0" smtClean="0"/>
              <a:t>Reporting on school goals in December and April</a:t>
            </a:r>
          </a:p>
          <a:p>
            <a:endParaRPr lang="en-US" sz="2800" dirty="0"/>
          </a:p>
        </p:txBody>
      </p:sp>
      <p:cxnSp>
        <p:nvCxnSpPr>
          <p:cNvPr id="7" name="Straight Connector 6"/>
          <p:cNvCxnSpPr/>
          <p:nvPr/>
        </p:nvCxnSpPr>
        <p:spPr>
          <a:xfrm>
            <a:off x="0" y="1371600"/>
            <a:ext cx="9144000" cy="0"/>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94912685"/>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3780869838"/>
              </p:ext>
            </p:extLst>
          </p:nvPr>
        </p:nvGraphicFramePr>
        <p:xfrm>
          <a:off x="199714" y="1447800"/>
          <a:ext cx="8791887" cy="3352801"/>
        </p:xfrm>
        <a:graphic>
          <a:graphicData uri="http://schemas.openxmlformats.org/drawingml/2006/table">
            <a:tbl>
              <a:tblPr firstRow="1" bandRow="1">
                <a:tableStyleId>{5C22544A-7EE6-4342-B048-85BDC9FD1C3A}</a:tableStyleId>
              </a:tblPr>
              <a:tblGrid>
                <a:gridCol w="4314537"/>
                <a:gridCol w="2279378"/>
                <a:gridCol w="2197972"/>
              </a:tblGrid>
              <a:tr h="396685">
                <a:tc>
                  <a:txBody>
                    <a:bodyPr/>
                    <a:lstStyle/>
                    <a:p>
                      <a:r>
                        <a:rPr lang="en-US" dirty="0" smtClean="0"/>
                        <a:t>Expectation</a:t>
                      </a:r>
                      <a:endParaRPr lang="en-US" dirty="0"/>
                    </a:p>
                  </a:txBody>
                  <a:tcPr/>
                </a:tc>
                <a:tc>
                  <a:txBody>
                    <a:bodyPr/>
                    <a:lstStyle/>
                    <a:p>
                      <a:r>
                        <a:rPr lang="en-US" dirty="0" smtClean="0"/>
                        <a:t>Last</a:t>
                      </a:r>
                      <a:r>
                        <a:rPr lang="en-US" baseline="0" dirty="0" smtClean="0"/>
                        <a:t> Year</a:t>
                      </a:r>
                      <a:endParaRPr lang="en-US" dirty="0"/>
                    </a:p>
                  </a:txBody>
                  <a:tcPr/>
                </a:tc>
                <a:tc>
                  <a:txBody>
                    <a:bodyPr/>
                    <a:lstStyle/>
                    <a:p>
                      <a:r>
                        <a:rPr lang="en-US" dirty="0" smtClean="0"/>
                        <a:t>This</a:t>
                      </a:r>
                      <a:r>
                        <a:rPr lang="en-US" baseline="0" dirty="0" smtClean="0"/>
                        <a:t> Year</a:t>
                      </a:r>
                      <a:endParaRPr lang="en-US" dirty="0" smtClean="0"/>
                    </a:p>
                  </a:txBody>
                  <a:tcPr/>
                </a:tc>
              </a:tr>
              <a:tr h="396685">
                <a:tc>
                  <a:txBody>
                    <a:bodyPr/>
                    <a:lstStyle/>
                    <a:p>
                      <a:r>
                        <a:rPr lang="en-US" dirty="0" smtClean="0"/>
                        <a:t>Effective</a:t>
                      </a:r>
                      <a:r>
                        <a:rPr lang="en-US" baseline="0" dirty="0" smtClean="0"/>
                        <a:t> </a:t>
                      </a:r>
                      <a:r>
                        <a:rPr lang="en-US" baseline="0" dirty="0" smtClean="0"/>
                        <a:t>Instruction Evaluation</a:t>
                      </a:r>
                      <a:endParaRPr lang="en-US" dirty="0"/>
                    </a:p>
                  </a:txBody>
                  <a:tcPr/>
                </a:tc>
                <a:tc>
                  <a:txBody>
                    <a:bodyPr/>
                    <a:lstStyle/>
                    <a:p>
                      <a:endParaRPr lang="en-US" dirty="0"/>
                    </a:p>
                  </a:txBody>
                  <a:tcPr/>
                </a:tc>
                <a:tc>
                  <a:txBody>
                    <a:bodyPr/>
                    <a:lstStyle/>
                    <a:p>
                      <a:endParaRPr lang="en-US" dirty="0"/>
                    </a:p>
                  </a:txBody>
                  <a:tcPr/>
                </a:tc>
              </a:tr>
              <a:tr h="396685">
                <a:tc>
                  <a:txBody>
                    <a:bodyPr/>
                    <a:lstStyle/>
                    <a:p>
                      <a:r>
                        <a:rPr lang="en-US" dirty="0" smtClean="0"/>
                        <a:t>Collaboration</a:t>
                      </a:r>
                      <a:endParaRPr lang="en-US" dirty="0"/>
                    </a:p>
                  </a:txBody>
                  <a:tcPr/>
                </a:tc>
                <a:tc>
                  <a:txBody>
                    <a:bodyPr/>
                    <a:lstStyle/>
                    <a:p>
                      <a:endParaRPr lang="en-US" dirty="0"/>
                    </a:p>
                  </a:txBody>
                  <a:tcPr/>
                </a:tc>
                <a:tc>
                  <a:txBody>
                    <a:bodyPr/>
                    <a:lstStyle/>
                    <a:p>
                      <a:endParaRPr lang="en-US" dirty="0"/>
                    </a:p>
                  </a:txBody>
                  <a:tcPr/>
                </a:tc>
              </a:tr>
              <a:tr h="396685">
                <a:tc>
                  <a:txBody>
                    <a:bodyPr/>
                    <a:lstStyle/>
                    <a:p>
                      <a:r>
                        <a:rPr lang="en-US" dirty="0" smtClean="0"/>
                        <a:t>Effective Leadership</a:t>
                      </a:r>
                      <a:endParaRPr lang="en-US" dirty="0"/>
                    </a:p>
                  </a:txBody>
                  <a:tcPr/>
                </a:tc>
                <a:tc>
                  <a:txBody>
                    <a:bodyPr/>
                    <a:lstStyle/>
                    <a:p>
                      <a:endParaRPr lang="en-US" dirty="0"/>
                    </a:p>
                  </a:txBody>
                  <a:tcPr/>
                </a:tc>
                <a:tc>
                  <a:txBody>
                    <a:bodyPr/>
                    <a:lstStyle/>
                    <a:p>
                      <a:endParaRPr lang="en-US" dirty="0"/>
                    </a:p>
                  </a:txBody>
                  <a:tcPr/>
                </a:tc>
              </a:tr>
              <a:tr h="684688">
                <a:tc>
                  <a:txBody>
                    <a:bodyPr/>
                    <a:lstStyle/>
                    <a:p>
                      <a:r>
                        <a:rPr lang="en-US" dirty="0" smtClean="0"/>
                        <a:t>Building Relations with Stakeholders</a:t>
                      </a:r>
                      <a:endParaRPr lang="en-US" dirty="0"/>
                    </a:p>
                  </a:txBody>
                  <a:tcPr/>
                </a:tc>
                <a:tc>
                  <a:txBody>
                    <a:bodyPr/>
                    <a:lstStyle/>
                    <a:p>
                      <a:endParaRPr lang="en-US" dirty="0"/>
                    </a:p>
                  </a:txBody>
                  <a:tcPr/>
                </a:tc>
                <a:tc>
                  <a:txBody>
                    <a:bodyPr/>
                    <a:lstStyle/>
                    <a:p>
                      <a:endParaRPr lang="en-US" dirty="0"/>
                    </a:p>
                  </a:txBody>
                  <a:tcPr/>
                </a:tc>
              </a:tr>
              <a:tr h="684688">
                <a:tc>
                  <a:txBody>
                    <a:bodyPr/>
                    <a:lstStyle/>
                    <a:p>
                      <a:r>
                        <a:rPr lang="en-US" dirty="0" smtClean="0"/>
                        <a:t>Embracing</a:t>
                      </a:r>
                      <a:r>
                        <a:rPr lang="en-US" baseline="0" dirty="0" smtClean="0"/>
                        <a:t> your job, covering the bases</a:t>
                      </a:r>
                      <a:endParaRPr lang="en-US" dirty="0"/>
                    </a:p>
                  </a:txBody>
                  <a:tcPr/>
                </a:tc>
                <a:tc>
                  <a:txBody>
                    <a:bodyPr/>
                    <a:lstStyle/>
                    <a:p>
                      <a:endParaRPr lang="en-US" dirty="0"/>
                    </a:p>
                  </a:txBody>
                  <a:tcPr/>
                </a:tc>
                <a:tc>
                  <a:txBody>
                    <a:bodyPr/>
                    <a:lstStyle/>
                    <a:p>
                      <a:endParaRPr lang="en-US" dirty="0"/>
                    </a:p>
                  </a:txBody>
                  <a:tcPr/>
                </a:tc>
              </a:tr>
              <a:tr h="396685">
                <a:tc>
                  <a:txBody>
                    <a:bodyPr/>
                    <a:lstStyle/>
                    <a:p>
                      <a:endParaRPr lang="en-US" dirty="0"/>
                    </a:p>
                  </a:txBody>
                  <a:tcPr/>
                </a:tc>
                <a:tc>
                  <a:txBody>
                    <a:bodyPr/>
                    <a:lstStyle/>
                    <a:p>
                      <a:endParaRPr lang="en-US" dirty="0"/>
                    </a:p>
                  </a:txBody>
                  <a:tcPr/>
                </a:tc>
                <a:tc>
                  <a:txBody>
                    <a:bodyPr/>
                    <a:lstStyle/>
                    <a:p>
                      <a:endParaRPr lang="en-US" dirty="0"/>
                    </a:p>
                  </a:txBody>
                  <a:tcPr/>
                </a:tc>
              </a:tr>
            </a:tbl>
          </a:graphicData>
        </a:graphic>
      </p:graphicFrame>
      <p:sp>
        <p:nvSpPr>
          <p:cNvPr id="2" name="Title 1"/>
          <p:cNvSpPr>
            <a:spLocks noGrp="1"/>
          </p:cNvSpPr>
          <p:nvPr>
            <p:ph type="title"/>
          </p:nvPr>
        </p:nvSpPr>
        <p:spPr/>
        <p:txBody>
          <a:bodyPr/>
          <a:lstStyle/>
          <a:p>
            <a:r>
              <a:rPr lang="en-US" dirty="0" smtClean="0"/>
              <a:t>My expectations of you</a:t>
            </a:r>
            <a:endParaRPr lang="en-US" dirty="0"/>
          </a:p>
        </p:txBody>
      </p:sp>
      <p:sp>
        <p:nvSpPr>
          <p:cNvPr id="3" name="TextBox 2"/>
          <p:cNvSpPr txBox="1"/>
          <p:nvPr/>
        </p:nvSpPr>
        <p:spPr>
          <a:xfrm>
            <a:off x="1600200" y="5105400"/>
            <a:ext cx="6829114" cy="369332"/>
          </a:xfrm>
          <a:prstGeom prst="rect">
            <a:avLst/>
          </a:prstGeom>
          <a:noFill/>
        </p:spPr>
        <p:txBody>
          <a:bodyPr wrap="none" rtlCol="0">
            <a:spAutoFit/>
          </a:bodyPr>
          <a:lstStyle/>
          <a:p>
            <a:r>
              <a:rPr lang="en-US" dirty="0" smtClean="0"/>
              <a:t>Give yourself a grade 1= lousy, 5 = ready for the PD circuit</a:t>
            </a:r>
            <a:endParaRPr lang="en-US" dirty="0"/>
          </a:p>
        </p:txBody>
      </p:sp>
    </p:spTree>
    <p:extLst>
      <p:ext uri="{BB962C8B-B14F-4D97-AF65-F5344CB8AC3E}">
        <p14:creationId xmlns:p14="http://schemas.microsoft.com/office/powerpoint/2010/main" val="3508178157"/>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a:bodyPr>
          <a:lstStyle/>
          <a:p>
            <a:r>
              <a:rPr lang="en-US" dirty="0" smtClean="0"/>
              <a:t>Address the most significant variable that is limiting student learning and then work to move this variable from the top of the list (memo from me to you on this will be sent today)</a:t>
            </a:r>
          </a:p>
          <a:p>
            <a:pPr marL="109728" indent="0">
              <a:buNone/>
            </a:pPr>
            <a:endParaRPr lang="en-US" dirty="0" smtClean="0"/>
          </a:p>
          <a:p>
            <a:r>
              <a:rPr lang="en-US" dirty="0" smtClean="0"/>
              <a:t>Some variables to consider</a:t>
            </a:r>
          </a:p>
          <a:p>
            <a:pPr lvl="1"/>
            <a:r>
              <a:rPr lang="en-US" dirty="0" smtClean="0"/>
              <a:t>Safe, orderly school</a:t>
            </a:r>
          </a:p>
          <a:p>
            <a:pPr lvl="1"/>
            <a:r>
              <a:rPr lang="en-US" dirty="0" smtClean="0"/>
              <a:t>Parent, community support</a:t>
            </a:r>
          </a:p>
          <a:p>
            <a:pPr lvl="1"/>
            <a:r>
              <a:rPr lang="en-US" dirty="0" smtClean="0"/>
              <a:t>Instructional guidance</a:t>
            </a:r>
          </a:p>
          <a:p>
            <a:pPr lvl="1"/>
            <a:r>
              <a:rPr lang="en-US" dirty="0" smtClean="0"/>
              <a:t>Establish and build trust with teachers.</a:t>
            </a:r>
          </a:p>
          <a:p>
            <a:pPr lvl="1"/>
            <a:r>
              <a:rPr lang="en-US" dirty="0" smtClean="0"/>
              <a:t>Developing school’s capacity</a:t>
            </a:r>
          </a:p>
          <a:p>
            <a:pPr lvl="1"/>
            <a:endParaRPr lang="en-US" dirty="0"/>
          </a:p>
        </p:txBody>
      </p:sp>
      <p:sp>
        <p:nvSpPr>
          <p:cNvPr id="3" name="Title 2"/>
          <p:cNvSpPr>
            <a:spLocks noGrp="1"/>
          </p:cNvSpPr>
          <p:nvPr>
            <p:ph type="title"/>
          </p:nvPr>
        </p:nvSpPr>
        <p:spPr/>
        <p:txBody>
          <a:bodyPr/>
          <a:lstStyle/>
          <a:p>
            <a:r>
              <a:rPr lang="en-US" dirty="0" smtClean="0">
                <a:solidFill>
                  <a:srgbClr val="0070C0"/>
                </a:solidFill>
              </a:rPr>
              <a:t>Expectations (continued)</a:t>
            </a:r>
            <a:endParaRPr lang="en-US" dirty="0">
              <a:solidFill>
                <a:srgbClr val="0070C0"/>
              </a:solidFill>
            </a:endParaRPr>
          </a:p>
        </p:txBody>
      </p:sp>
      <p:cxnSp>
        <p:nvCxnSpPr>
          <p:cNvPr id="5" name="Straight Connector 4"/>
          <p:cNvCxnSpPr/>
          <p:nvPr/>
        </p:nvCxnSpPr>
        <p:spPr>
          <a:xfrm>
            <a:off x="0" y="1295400"/>
            <a:ext cx="9144000" cy="0"/>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100007641"/>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6800" y="1219200"/>
            <a:ext cx="8229600" cy="1143000"/>
          </a:xfrm>
        </p:spPr>
        <p:txBody>
          <a:bodyPr>
            <a:normAutofit/>
          </a:bodyPr>
          <a:lstStyle/>
          <a:p>
            <a:r>
              <a:rPr lang="en-US" sz="2400" dirty="0" smtClean="0"/>
              <a:t>An HRO depends on attaining the right balance</a:t>
            </a:r>
            <a:endParaRPr lang="en-US" sz="2400" dirty="0"/>
          </a:p>
        </p:txBody>
      </p:sp>
      <p:pic>
        <p:nvPicPr>
          <p:cNvPr id="1026" name="Picture 2" descr="C:\Program Files\Microsoft Office\MEDIA\CAGCAT10\j0300840.wmf"/>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752600" y="2057400"/>
            <a:ext cx="5336136" cy="4495800"/>
          </a:xfrm>
          <a:prstGeom prst="rect">
            <a:avLst/>
          </a:prstGeom>
          <a:noFill/>
          <a:extLst>
            <a:ext uri="{909E8E84-426E-40DD-AFC4-6F175D3DCCD1}">
              <a14:hiddenFill xmlns:a14="http://schemas.microsoft.com/office/drawing/2010/main">
                <a:solidFill>
                  <a:srgbClr val="FFFFFF"/>
                </a:solidFill>
              </a14:hiddenFill>
            </a:ext>
          </a:extLst>
        </p:spPr>
      </p:pic>
      <p:sp>
        <p:nvSpPr>
          <p:cNvPr id="4" name="TextBox 3"/>
          <p:cNvSpPr txBox="1"/>
          <p:nvPr/>
        </p:nvSpPr>
        <p:spPr>
          <a:xfrm>
            <a:off x="457200" y="4837093"/>
            <a:ext cx="3048000" cy="954107"/>
          </a:xfrm>
          <a:prstGeom prst="rect">
            <a:avLst/>
          </a:prstGeom>
          <a:noFill/>
        </p:spPr>
        <p:txBody>
          <a:bodyPr wrap="square" rtlCol="0">
            <a:spAutoFit/>
          </a:bodyPr>
          <a:lstStyle/>
          <a:p>
            <a:r>
              <a:rPr lang="en-US" sz="2800" dirty="0" smtClean="0"/>
              <a:t>District Standardization</a:t>
            </a:r>
            <a:endParaRPr lang="en-US" sz="2800" dirty="0"/>
          </a:p>
        </p:txBody>
      </p:sp>
      <p:sp>
        <p:nvSpPr>
          <p:cNvPr id="6" name="TextBox 5"/>
          <p:cNvSpPr txBox="1"/>
          <p:nvPr/>
        </p:nvSpPr>
        <p:spPr>
          <a:xfrm>
            <a:off x="5575852" y="5029200"/>
            <a:ext cx="3581400" cy="954107"/>
          </a:xfrm>
          <a:prstGeom prst="rect">
            <a:avLst/>
          </a:prstGeom>
          <a:noFill/>
        </p:spPr>
        <p:txBody>
          <a:bodyPr wrap="square" rtlCol="0">
            <a:spAutoFit/>
          </a:bodyPr>
          <a:lstStyle/>
          <a:p>
            <a:r>
              <a:rPr lang="en-US" sz="2800" dirty="0" smtClean="0"/>
              <a:t>Improvisation/site identity</a:t>
            </a:r>
            <a:endParaRPr lang="en-US" sz="2800" dirty="0"/>
          </a:p>
        </p:txBody>
      </p:sp>
      <p:sp>
        <p:nvSpPr>
          <p:cNvPr id="3" name="Rectangle 2"/>
          <p:cNvSpPr/>
          <p:nvPr/>
        </p:nvSpPr>
        <p:spPr>
          <a:xfrm>
            <a:off x="0" y="125870"/>
            <a:ext cx="9144000" cy="954107"/>
          </a:xfrm>
          <a:prstGeom prst="rect">
            <a:avLst/>
          </a:prstGeom>
        </p:spPr>
        <p:txBody>
          <a:bodyPr wrap="square">
            <a:spAutoFit/>
          </a:bodyPr>
          <a:lstStyle/>
          <a:p>
            <a:r>
              <a:rPr lang="en-US" sz="2800" b="1" dirty="0"/>
              <a:t>Highly Reliable Organization- eliminating the variables that cause inconsistencies</a:t>
            </a:r>
          </a:p>
        </p:txBody>
      </p:sp>
      <p:sp>
        <p:nvSpPr>
          <p:cNvPr id="5" name="TextBox 4"/>
          <p:cNvSpPr txBox="1"/>
          <p:nvPr/>
        </p:nvSpPr>
        <p:spPr>
          <a:xfrm>
            <a:off x="7239000" y="3041302"/>
            <a:ext cx="1777448" cy="1384995"/>
          </a:xfrm>
          <a:prstGeom prst="rect">
            <a:avLst/>
          </a:prstGeom>
          <a:noFill/>
        </p:spPr>
        <p:txBody>
          <a:bodyPr wrap="square" rtlCol="0">
            <a:spAutoFit/>
          </a:bodyPr>
          <a:lstStyle/>
          <a:p>
            <a:r>
              <a:rPr lang="en-US" sz="2800" b="1" dirty="0" smtClean="0">
                <a:solidFill>
                  <a:srgbClr val="FF0000"/>
                </a:solidFill>
              </a:rPr>
              <a:t>This is your charge</a:t>
            </a:r>
            <a:endParaRPr lang="en-US" sz="2800" b="1" dirty="0">
              <a:solidFill>
                <a:srgbClr val="FF0000"/>
              </a:solidFill>
            </a:endParaRPr>
          </a:p>
        </p:txBody>
      </p:sp>
      <p:sp>
        <p:nvSpPr>
          <p:cNvPr id="7" name="Down Arrow 6"/>
          <p:cNvSpPr/>
          <p:nvPr/>
        </p:nvSpPr>
        <p:spPr>
          <a:xfrm rot="1384779">
            <a:off x="7366553" y="4370876"/>
            <a:ext cx="405848" cy="602903"/>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4694173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7"/>
                                        </p:tgtEl>
                                        <p:attrNameLst>
                                          <p:attrName>style.visibility</p:attrName>
                                        </p:attrNameLst>
                                      </p:cBhvr>
                                      <p:to>
                                        <p:strVal val="visible"/>
                                      </p:to>
                                    </p:set>
                                    <p:anim calcmode="lin" valueType="num">
                                      <p:cBhvr additive="base">
                                        <p:cTn id="13" dur="500" fill="hold"/>
                                        <p:tgtEl>
                                          <p:spTgt spid="7"/>
                                        </p:tgtEl>
                                        <p:attrNameLst>
                                          <p:attrName>ppt_x</p:attrName>
                                        </p:attrNameLst>
                                      </p:cBhvr>
                                      <p:tavLst>
                                        <p:tav tm="0">
                                          <p:val>
                                            <p:strVal val="#ppt_x"/>
                                          </p:val>
                                        </p:tav>
                                        <p:tav tm="100000">
                                          <p:val>
                                            <p:strVal val="#ppt_x"/>
                                          </p:val>
                                        </p:tav>
                                      </p:tavLst>
                                    </p:anim>
                                    <p:anim calcmode="lin" valueType="num">
                                      <p:cBhvr additive="base">
                                        <p:cTn id="14" dur="500" fill="hold"/>
                                        <p:tgtEl>
                                          <p:spTgt spid="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7" grpId="0" animBg="1"/>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0070C0"/>
                </a:solidFill>
              </a:rPr>
              <a:t>FY13 District Goals</a:t>
            </a:r>
            <a:endParaRPr lang="en-US" dirty="0">
              <a:solidFill>
                <a:srgbClr val="0070C0"/>
              </a:solidFill>
            </a:endParaRPr>
          </a:p>
        </p:txBody>
      </p:sp>
      <p:sp>
        <p:nvSpPr>
          <p:cNvPr id="3" name="Content Placeholder 2"/>
          <p:cNvSpPr>
            <a:spLocks noGrp="1"/>
          </p:cNvSpPr>
          <p:nvPr>
            <p:ph idx="1"/>
          </p:nvPr>
        </p:nvSpPr>
        <p:spPr/>
        <p:txBody>
          <a:bodyPr>
            <a:normAutofit lnSpcReduction="10000"/>
          </a:bodyPr>
          <a:lstStyle/>
          <a:p>
            <a:r>
              <a:rPr lang="en-US" dirty="0"/>
              <a:t>KPBSD, in partnership with our richly diverse communities, will increase student engagement by implementing </a:t>
            </a:r>
            <a:r>
              <a:rPr lang="en-US" b="1" dirty="0"/>
              <a:t>effective instructional practices with embedded, Next Generation Learning Skills </a:t>
            </a:r>
            <a:r>
              <a:rPr lang="en-US" dirty="0"/>
              <a:t>District-wide</a:t>
            </a:r>
            <a:r>
              <a:rPr lang="en-US" dirty="0" smtClean="0"/>
              <a:t>.</a:t>
            </a:r>
          </a:p>
          <a:p>
            <a:pPr indent="0">
              <a:buNone/>
            </a:pPr>
            <a:endParaRPr lang="en-US" b="1" dirty="0" smtClean="0"/>
          </a:p>
          <a:p>
            <a:r>
              <a:rPr lang="en-US" dirty="0"/>
              <a:t>KPBSD, in partnership with our richly diverse communities, will increase student achievement by being responsive to individual student needs through </a:t>
            </a:r>
            <a:r>
              <a:rPr lang="en-US" b="1" dirty="0"/>
              <a:t>structured collaborative practices </a:t>
            </a:r>
            <a:r>
              <a:rPr lang="en-US" dirty="0"/>
              <a:t>District-wide.</a:t>
            </a:r>
          </a:p>
        </p:txBody>
      </p:sp>
      <p:cxnSp>
        <p:nvCxnSpPr>
          <p:cNvPr id="5" name="Straight Connector 4"/>
          <p:cNvCxnSpPr/>
          <p:nvPr/>
        </p:nvCxnSpPr>
        <p:spPr>
          <a:xfrm>
            <a:off x="0" y="1143000"/>
            <a:ext cx="9144000" cy="0"/>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09281856"/>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solidFill>
                  <a:srgbClr val="0070C0"/>
                </a:solidFill>
              </a:rPr>
              <a:t>Two goals serve as our foundation to help us improve</a:t>
            </a:r>
            <a:endParaRPr lang="en-US" dirty="0">
              <a:solidFill>
                <a:srgbClr val="0070C0"/>
              </a:solidFill>
            </a:endParaRPr>
          </a:p>
        </p:txBody>
      </p:sp>
      <p:sp>
        <p:nvSpPr>
          <p:cNvPr id="3" name="Content Placeholder 2"/>
          <p:cNvSpPr>
            <a:spLocks noGrp="1"/>
          </p:cNvSpPr>
          <p:nvPr>
            <p:ph idx="1"/>
          </p:nvPr>
        </p:nvSpPr>
        <p:spPr>
          <a:xfrm>
            <a:off x="533400" y="1935480"/>
            <a:ext cx="8229600" cy="4389120"/>
          </a:xfrm>
        </p:spPr>
        <p:txBody>
          <a:bodyPr/>
          <a:lstStyle/>
          <a:p>
            <a:endParaRPr lang="en-US" dirty="0"/>
          </a:p>
        </p:txBody>
      </p:sp>
      <p:sp>
        <p:nvSpPr>
          <p:cNvPr id="4" name="Can 3"/>
          <p:cNvSpPr/>
          <p:nvPr/>
        </p:nvSpPr>
        <p:spPr>
          <a:xfrm>
            <a:off x="1447800" y="3048000"/>
            <a:ext cx="1905000" cy="2971800"/>
          </a:xfrm>
          <a:prstGeom prst="can">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Can 4"/>
          <p:cNvSpPr/>
          <p:nvPr/>
        </p:nvSpPr>
        <p:spPr>
          <a:xfrm>
            <a:off x="5257800" y="3124200"/>
            <a:ext cx="1905000" cy="2971800"/>
          </a:xfrm>
          <a:prstGeom prst="can">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rgbClr val="FFFF00"/>
                </a:solidFill>
              </a:rPr>
              <a:t>Collaboration</a:t>
            </a:r>
            <a:endParaRPr lang="en-US" dirty="0">
              <a:solidFill>
                <a:srgbClr val="FFFF00"/>
              </a:solidFill>
            </a:endParaRPr>
          </a:p>
        </p:txBody>
      </p:sp>
      <p:sp>
        <p:nvSpPr>
          <p:cNvPr id="6" name="Oval 5"/>
          <p:cNvSpPr/>
          <p:nvPr/>
        </p:nvSpPr>
        <p:spPr>
          <a:xfrm>
            <a:off x="533400" y="2514600"/>
            <a:ext cx="7772400" cy="1143000"/>
          </a:xfrm>
          <a:prstGeom prst="ellipse">
            <a:avLst/>
          </a:prstGeom>
          <a:solidFill>
            <a:srgbClr val="0070C0"/>
          </a:solidFill>
          <a:ln>
            <a:solidFill>
              <a:schemeClr val="accent3">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rgbClr val="FFFF00"/>
                </a:solidFill>
              </a:rPr>
              <a:t>District and Site Improvements</a:t>
            </a:r>
          </a:p>
          <a:p>
            <a:pPr algn="ctr"/>
            <a:r>
              <a:rPr lang="en-US" dirty="0" smtClean="0">
                <a:solidFill>
                  <a:srgbClr val="FFFF00"/>
                </a:solidFill>
              </a:rPr>
              <a:t>Must have a shared vision</a:t>
            </a:r>
            <a:endParaRPr lang="en-US" dirty="0">
              <a:solidFill>
                <a:srgbClr val="FFFF00"/>
              </a:solidFill>
            </a:endParaRPr>
          </a:p>
        </p:txBody>
      </p:sp>
      <p:sp>
        <p:nvSpPr>
          <p:cNvPr id="7" name="TextBox 6"/>
          <p:cNvSpPr txBox="1"/>
          <p:nvPr/>
        </p:nvSpPr>
        <p:spPr>
          <a:xfrm>
            <a:off x="1600200" y="4572000"/>
            <a:ext cx="1600200" cy="646331"/>
          </a:xfrm>
          <a:prstGeom prst="rect">
            <a:avLst/>
          </a:prstGeom>
          <a:solidFill>
            <a:srgbClr val="0070C0"/>
          </a:solidFill>
        </p:spPr>
        <p:txBody>
          <a:bodyPr wrap="square" rtlCol="0">
            <a:spAutoFit/>
          </a:bodyPr>
          <a:lstStyle/>
          <a:p>
            <a:r>
              <a:rPr lang="en-US" dirty="0" smtClean="0">
                <a:solidFill>
                  <a:srgbClr val="FFFF00"/>
                </a:solidFill>
              </a:rPr>
              <a:t>Effective Instruction</a:t>
            </a:r>
            <a:endParaRPr lang="en-US" dirty="0">
              <a:solidFill>
                <a:srgbClr val="FFFF00"/>
              </a:solidFill>
            </a:endParaRPr>
          </a:p>
        </p:txBody>
      </p:sp>
    </p:spTree>
    <p:extLst>
      <p:ext uri="{BB962C8B-B14F-4D97-AF65-F5344CB8AC3E}">
        <p14:creationId xmlns:p14="http://schemas.microsoft.com/office/powerpoint/2010/main" val="642222519"/>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endParaRPr lang="en-US" dirty="0"/>
          </a:p>
          <a:p>
            <a:endParaRPr lang="en-US" dirty="0"/>
          </a:p>
          <a:p>
            <a:endParaRPr lang="en-US" dirty="0" smtClean="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r>
              <a:rPr lang="en-US" dirty="0" smtClean="0"/>
              <a:t>- </a:t>
            </a:r>
            <a:r>
              <a:rPr lang="en-US" dirty="0"/>
              <a:t>Charles Koch</a:t>
            </a:r>
          </a:p>
        </p:txBody>
      </p:sp>
      <p:sp>
        <p:nvSpPr>
          <p:cNvPr id="2" name="Title 1"/>
          <p:cNvSpPr>
            <a:spLocks noGrp="1"/>
          </p:cNvSpPr>
          <p:nvPr>
            <p:ph type="title"/>
          </p:nvPr>
        </p:nvSpPr>
        <p:spPr/>
        <p:txBody>
          <a:bodyPr>
            <a:normAutofit fontScale="90000"/>
          </a:bodyPr>
          <a:lstStyle/>
          <a:p>
            <a:r>
              <a:rPr lang="en-US" dirty="0" smtClean="0">
                <a:solidFill>
                  <a:srgbClr val="0070C0"/>
                </a:solidFill>
              </a:rPr>
              <a:t>A school vision is central to your improvement process</a:t>
            </a:r>
            <a:endParaRPr lang="en-US" dirty="0">
              <a:solidFill>
                <a:srgbClr val="0070C0"/>
              </a:solidFill>
            </a:endParaRPr>
          </a:p>
        </p:txBody>
      </p:sp>
      <p:sp>
        <p:nvSpPr>
          <p:cNvPr id="5" name="Rectangle 1"/>
          <p:cNvSpPr>
            <a:spLocks noChangeArrowheads="1"/>
          </p:cNvSpPr>
          <p:nvPr/>
        </p:nvSpPr>
        <p:spPr bwMode="auto">
          <a:xfrm>
            <a:off x="457200" y="3236913"/>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6" name="Rectangle 5"/>
          <p:cNvSpPr/>
          <p:nvPr/>
        </p:nvSpPr>
        <p:spPr>
          <a:xfrm>
            <a:off x="228600" y="2309118"/>
            <a:ext cx="8401878" cy="1815882"/>
          </a:xfrm>
          <a:prstGeom prst="rect">
            <a:avLst/>
          </a:prstGeom>
        </p:spPr>
        <p:txBody>
          <a:bodyPr wrap="square">
            <a:spAutoFit/>
          </a:bodyPr>
          <a:lstStyle/>
          <a:p>
            <a:r>
              <a:rPr lang="en-US" sz="2800" dirty="0" smtClean="0"/>
              <a:t>“Our </a:t>
            </a:r>
            <a:r>
              <a:rPr lang="en-US" sz="2800" dirty="0"/>
              <a:t>vision controls the way we think and, therefore, the way we act... The vision we have of our job determines what we do and the opportunities we see or don't see."</a:t>
            </a:r>
          </a:p>
        </p:txBody>
      </p:sp>
      <p:cxnSp>
        <p:nvCxnSpPr>
          <p:cNvPr id="7" name="Straight Connector 6"/>
          <p:cNvCxnSpPr/>
          <p:nvPr/>
        </p:nvCxnSpPr>
        <p:spPr>
          <a:xfrm>
            <a:off x="76200" y="1676400"/>
            <a:ext cx="9067800" cy="0"/>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514061531"/>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85000" lnSpcReduction="20000"/>
          </a:bodyPr>
          <a:lstStyle/>
          <a:p>
            <a:r>
              <a:rPr lang="en-US" dirty="0" smtClean="0"/>
              <a:t>Highly Reliable Organizations – focus on not allowing failure</a:t>
            </a:r>
          </a:p>
          <a:p>
            <a:pPr marL="109728" indent="0">
              <a:buNone/>
            </a:pPr>
            <a:endParaRPr lang="en-US" dirty="0" smtClean="0"/>
          </a:p>
          <a:p>
            <a:r>
              <a:rPr lang="en-US" dirty="0" smtClean="0"/>
              <a:t>Collaborative Leadership Assessment- need to build teams to share in the evaluation process</a:t>
            </a:r>
          </a:p>
          <a:p>
            <a:pPr marL="109728" indent="0">
              <a:buNone/>
            </a:pPr>
            <a:endParaRPr lang="en-US" dirty="0" smtClean="0"/>
          </a:p>
          <a:p>
            <a:r>
              <a:rPr lang="en-US" dirty="0" smtClean="0"/>
              <a:t>Visible Learning-Continue to focus on what works for our students and not what works somewhere else</a:t>
            </a:r>
          </a:p>
          <a:p>
            <a:pPr marL="109728" indent="0">
              <a:buNone/>
            </a:pPr>
            <a:endParaRPr lang="en-US" dirty="0"/>
          </a:p>
          <a:p>
            <a:r>
              <a:rPr lang="en-US" dirty="0" smtClean="0"/>
              <a:t>Continued refinement of processes </a:t>
            </a:r>
            <a:r>
              <a:rPr lang="en-US" dirty="0" smtClean="0"/>
              <a:t>(reporting system) and </a:t>
            </a:r>
            <a:r>
              <a:rPr lang="en-US" dirty="0" smtClean="0"/>
              <a:t>building of internal capacity</a:t>
            </a:r>
          </a:p>
          <a:p>
            <a:pPr marL="109728" indent="0">
              <a:buNone/>
            </a:pPr>
            <a:endParaRPr lang="en-US" dirty="0" smtClean="0"/>
          </a:p>
          <a:p>
            <a:r>
              <a:rPr lang="en-US" dirty="0" smtClean="0"/>
              <a:t>Keep it </a:t>
            </a:r>
            <a:r>
              <a:rPr lang="en-US" dirty="0" smtClean="0"/>
              <a:t>smArt</a:t>
            </a:r>
            <a:r>
              <a:rPr lang="en-US" dirty="0" smtClean="0"/>
              <a:t>- make it attainable- continue to take small steps </a:t>
            </a:r>
            <a:endParaRPr lang="en-US" dirty="0"/>
          </a:p>
        </p:txBody>
      </p:sp>
      <p:sp>
        <p:nvSpPr>
          <p:cNvPr id="2" name="Title 1"/>
          <p:cNvSpPr>
            <a:spLocks noGrp="1"/>
          </p:cNvSpPr>
          <p:nvPr>
            <p:ph type="title"/>
          </p:nvPr>
        </p:nvSpPr>
        <p:spPr>
          <a:xfrm>
            <a:off x="457200" y="152400"/>
            <a:ext cx="8229600" cy="1143000"/>
          </a:xfrm>
        </p:spPr>
        <p:txBody>
          <a:bodyPr>
            <a:normAutofit fontScale="90000"/>
          </a:bodyPr>
          <a:lstStyle/>
          <a:p>
            <a:r>
              <a:rPr lang="en-US" sz="3200" dirty="0" smtClean="0">
                <a:solidFill>
                  <a:srgbClr val="0070C0"/>
                </a:solidFill>
              </a:rPr>
              <a:t>Our next steps–ensuring all students </a:t>
            </a:r>
            <a:r>
              <a:rPr lang="en-US" sz="3200" dirty="0" smtClean="0">
                <a:solidFill>
                  <a:srgbClr val="0070C0"/>
                </a:solidFill>
              </a:rPr>
              <a:t>learn- getting to the edge of the bell curve</a:t>
            </a:r>
            <a:endParaRPr lang="en-US" sz="3200" dirty="0">
              <a:solidFill>
                <a:srgbClr val="0070C0"/>
              </a:solidFill>
            </a:endParaRPr>
          </a:p>
        </p:txBody>
      </p:sp>
      <p:cxnSp>
        <p:nvCxnSpPr>
          <p:cNvPr id="5" name="Straight Connector 4"/>
          <p:cNvCxnSpPr/>
          <p:nvPr/>
        </p:nvCxnSpPr>
        <p:spPr>
          <a:xfrm>
            <a:off x="0" y="1219200"/>
            <a:ext cx="9144000" cy="0"/>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484952160"/>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304800" y="228600"/>
            <a:ext cx="8229600" cy="1143000"/>
          </a:xfrm>
        </p:spPr>
        <p:txBody>
          <a:bodyPr>
            <a:noAutofit/>
          </a:bodyPr>
          <a:lstStyle/>
          <a:p>
            <a:r>
              <a:rPr lang="en-US" sz="2800" dirty="0" smtClean="0">
                <a:solidFill>
                  <a:srgbClr val="0070C0"/>
                </a:solidFill>
              </a:rPr>
              <a:t>Your Leadership-Three behaviors of those who have success in uncertain environments *</a:t>
            </a:r>
            <a:endParaRPr lang="en-US" sz="2800" dirty="0">
              <a:solidFill>
                <a:srgbClr val="0070C0"/>
              </a:solidFill>
            </a:endParaRPr>
          </a:p>
        </p:txBody>
      </p:sp>
      <p:cxnSp>
        <p:nvCxnSpPr>
          <p:cNvPr id="5" name="Straight Connector 4"/>
          <p:cNvCxnSpPr/>
          <p:nvPr/>
        </p:nvCxnSpPr>
        <p:spPr>
          <a:xfrm>
            <a:off x="0" y="1143000"/>
            <a:ext cx="9144000" cy="0"/>
          </a:xfrm>
          <a:prstGeom prst="line">
            <a:avLst/>
          </a:prstGeom>
        </p:spPr>
        <p:style>
          <a:lnRef idx="1">
            <a:schemeClr val="accent1"/>
          </a:lnRef>
          <a:fillRef idx="0">
            <a:schemeClr val="accent1"/>
          </a:fillRef>
          <a:effectRef idx="0">
            <a:schemeClr val="accent1"/>
          </a:effectRef>
          <a:fontRef idx="minor">
            <a:schemeClr val="tx1"/>
          </a:fontRef>
        </p:style>
      </p:cxnSp>
      <p:sp>
        <p:nvSpPr>
          <p:cNvPr id="6" name="TextBox 5"/>
          <p:cNvSpPr txBox="1"/>
          <p:nvPr/>
        </p:nvSpPr>
        <p:spPr>
          <a:xfrm>
            <a:off x="0" y="1295400"/>
            <a:ext cx="8229600" cy="677108"/>
          </a:xfrm>
          <a:prstGeom prst="rect">
            <a:avLst/>
          </a:prstGeom>
          <a:noFill/>
        </p:spPr>
        <p:txBody>
          <a:bodyPr wrap="square" rtlCol="0">
            <a:spAutoFit/>
          </a:bodyPr>
          <a:lstStyle/>
          <a:p>
            <a:pPr marL="109728" indent="0">
              <a:buNone/>
            </a:pPr>
            <a:r>
              <a:rPr lang="en-US" sz="2000" b="1" dirty="0"/>
              <a:t>Fanatic Discipline </a:t>
            </a:r>
            <a:r>
              <a:rPr lang="en-US" dirty="0"/>
              <a:t>= “consistency of action” “inner will to do whatever it takes to create a great outcome, no matter how difficult” </a:t>
            </a:r>
          </a:p>
        </p:txBody>
      </p:sp>
      <p:sp>
        <p:nvSpPr>
          <p:cNvPr id="7" name="TextBox 6"/>
          <p:cNvSpPr txBox="1"/>
          <p:nvPr/>
        </p:nvSpPr>
        <p:spPr>
          <a:xfrm>
            <a:off x="76200" y="2514601"/>
            <a:ext cx="8534400" cy="1785104"/>
          </a:xfrm>
          <a:prstGeom prst="rect">
            <a:avLst/>
          </a:prstGeom>
          <a:noFill/>
        </p:spPr>
        <p:txBody>
          <a:bodyPr wrap="square" rtlCol="0">
            <a:spAutoFit/>
          </a:bodyPr>
          <a:lstStyle/>
          <a:p>
            <a:pPr marL="109728" indent="0">
              <a:buNone/>
            </a:pPr>
            <a:r>
              <a:rPr lang="en-US" sz="2000" b="1" dirty="0"/>
              <a:t>Productive Paranoia</a:t>
            </a:r>
            <a:r>
              <a:rPr lang="en-US" dirty="0"/>
              <a:t>= avoid the pitfalls of over-confidence and </a:t>
            </a:r>
            <a:r>
              <a:rPr lang="en-US" dirty="0" smtClean="0"/>
              <a:t>arrogance. Productive </a:t>
            </a:r>
            <a:r>
              <a:rPr lang="en-US" dirty="0"/>
              <a:t>paranoids are very different from classic paranoids, who see conspiracies around every corner.  Instead, they seek out talented people and build strong teams, in order to be prepared for the most difficult challenges.</a:t>
            </a:r>
          </a:p>
          <a:p>
            <a:endParaRPr lang="en-US" dirty="0"/>
          </a:p>
        </p:txBody>
      </p:sp>
      <p:sp>
        <p:nvSpPr>
          <p:cNvPr id="9" name="TextBox 8"/>
          <p:cNvSpPr txBox="1"/>
          <p:nvPr/>
        </p:nvSpPr>
        <p:spPr>
          <a:xfrm>
            <a:off x="121124" y="4724400"/>
            <a:ext cx="7772400" cy="1231106"/>
          </a:xfrm>
          <a:prstGeom prst="rect">
            <a:avLst/>
          </a:prstGeom>
          <a:noFill/>
        </p:spPr>
        <p:txBody>
          <a:bodyPr wrap="square" rtlCol="0">
            <a:spAutoFit/>
          </a:bodyPr>
          <a:lstStyle/>
          <a:p>
            <a:r>
              <a:rPr lang="en-US" sz="2000" b="1" dirty="0"/>
              <a:t>Empirical Creativity</a:t>
            </a:r>
            <a:r>
              <a:rPr lang="en-US" sz="2000" dirty="0"/>
              <a:t> </a:t>
            </a:r>
            <a:r>
              <a:rPr lang="en-US" sz="2000" dirty="0" smtClean="0"/>
              <a:t> -</a:t>
            </a:r>
            <a:r>
              <a:rPr lang="en-US" dirty="0" smtClean="0"/>
              <a:t>leaders </a:t>
            </a:r>
            <a:r>
              <a:rPr lang="en-US" dirty="0"/>
              <a:t>made a point of moving on new ideas (products, services, trends, </a:t>
            </a:r>
            <a:r>
              <a:rPr lang="en-US" dirty="0" smtClean="0"/>
              <a:t>etc.) </a:t>
            </a:r>
            <a:r>
              <a:rPr lang="en-US" dirty="0"/>
              <a:t>they had control over. </a:t>
            </a:r>
            <a:r>
              <a:rPr lang="en-US" dirty="0" smtClean="0"/>
              <a:t>First, do </a:t>
            </a:r>
            <a:r>
              <a:rPr lang="en-US" dirty="0"/>
              <a:t>the </a:t>
            </a:r>
            <a:r>
              <a:rPr lang="en-US" dirty="0" smtClean="0"/>
              <a:t>research and analyze </a:t>
            </a:r>
            <a:r>
              <a:rPr lang="en-US" dirty="0"/>
              <a:t>the data.</a:t>
            </a:r>
            <a:endParaRPr lang="en-US" b="1" dirty="0"/>
          </a:p>
          <a:p>
            <a:endParaRPr lang="en-US" dirty="0"/>
          </a:p>
        </p:txBody>
      </p:sp>
      <p:sp>
        <p:nvSpPr>
          <p:cNvPr id="2" name="TextBox 1"/>
          <p:cNvSpPr txBox="1"/>
          <p:nvPr/>
        </p:nvSpPr>
        <p:spPr>
          <a:xfrm>
            <a:off x="5410200" y="6096000"/>
            <a:ext cx="3599062" cy="369332"/>
          </a:xfrm>
          <a:prstGeom prst="rect">
            <a:avLst/>
          </a:prstGeom>
          <a:noFill/>
        </p:spPr>
        <p:txBody>
          <a:bodyPr wrap="none" rtlCol="0">
            <a:spAutoFit/>
          </a:bodyPr>
          <a:lstStyle/>
          <a:p>
            <a:r>
              <a:rPr lang="en-US" dirty="0" smtClean="0">
                <a:solidFill>
                  <a:schemeClr val="accent5"/>
                </a:solidFill>
              </a:rPr>
              <a:t>* Jim Collins – Great by Choice</a:t>
            </a:r>
            <a:endParaRPr lang="en-US" dirty="0">
              <a:solidFill>
                <a:schemeClr val="accent5"/>
              </a:solidFill>
            </a:endParaRPr>
          </a:p>
        </p:txBody>
      </p:sp>
    </p:spTree>
    <p:extLst>
      <p:ext uri="{BB962C8B-B14F-4D97-AF65-F5344CB8AC3E}">
        <p14:creationId xmlns:p14="http://schemas.microsoft.com/office/powerpoint/2010/main" val="37457214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7"/>
                                        </p:tgtEl>
                                        <p:attrNameLst>
                                          <p:attrName>style.visibility</p:attrName>
                                        </p:attrNameLst>
                                      </p:cBhvr>
                                      <p:to>
                                        <p:strVal val="visible"/>
                                      </p:to>
                                    </p:set>
                                    <p:anim calcmode="lin" valueType="num">
                                      <p:cBhvr additive="base">
                                        <p:cTn id="13" dur="500" fill="hold"/>
                                        <p:tgtEl>
                                          <p:spTgt spid="7"/>
                                        </p:tgtEl>
                                        <p:attrNameLst>
                                          <p:attrName>ppt_x</p:attrName>
                                        </p:attrNameLst>
                                      </p:cBhvr>
                                      <p:tavLst>
                                        <p:tav tm="0">
                                          <p:val>
                                            <p:strVal val="#ppt_x"/>
                                          </p:val>
                                        </p:tav>
                                        <p:tav tm="100000">
                                          <p:val>
                                            <p:strVal val="#ppt_x"/>
                                          </p:val>
                                        </p:tav>
                                      </p:tavLst>
                                    </p:anim>
                                    <p:anim calcmode="lin" valueType="num">
                                      <p:cBhvr additive="base">
                                        <p:cTn id="14"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9"/>
                                        </p:tgtEl>
                                        <p:attrNameLst>
                                          <p:attrName>style.visibility</p:attrName>
                                        </p:attrNameLst>
                                      </p:cBhvr>
                                      <p:to>
                                        <p:strVal val="visible"/>
                                      </p:to>
                                    </p:set>
                                    <p:anim calcmode="lin" valueType="num">
                                      <p:cBhvr additive="base">
                                        <p:cTn id="19" dur="500" fill="hold"/>
                                        <p:tgtEl>
                                          <p:spTgt spid="9"/>
                                        </p:tgtEl>
                                        <p:attrNameLst>
                                          <p:attrName>ppt_x</p:attrName>
                                        </p:attrNameLst>
                                      </p:cBhvr>
                                      <p:tavLst>
                                        <p:tav tm="0">
                                          <p:val>
                                            <p:strVal val="#ppt_x"/>
                                          </p:val>
                                        </p:tav>
                                        <p:tav tm="100000">
                                          <p:val>
                                            <p:strVal val="#ppt_x"/>
                                          </p:val>
                                        </p:tav>
                                      </p:tavLst>
                                    </p:anim>
                                    <p:anim calcmode="lin" valueType="num">
                                      <p:cBhvr additive="base">
                                        <p:cTn id="20" dur="500" fill="hold"/>
                                        <p:tgtEl>
                                          <p:spTgt spid="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P spid="9"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20000"/>
          </a:bodyPr>
          <a:lstStyle/>
          <a:p>
            <a:r>
              <a:rPr lang="en-US" dirty="0" smtClean="0"/>
              <a:t>Internal Processes- Yes</a:t>
            </a:r>
          </a:p>
          <a:p>
            <a:pPr lvl="1"/>
            <a:r>
              <a:rPr lang="en-US" dirty="0"/>
              <a:t>Collaboration</a:t>
            </a:r>
          </a:p>
          <a:p>
            <a:pPr lvl="1"/>
            <a:r>
              <a:rPr lang="en-US" dirty="0" smtClean="0"/>
              <a:t>Intervention</a:t>
            </a:r>
          </a:p>
          <a:p>
            <a:pPr lvl="1"/>
            <a:r>
              <a:rPr lang="en-US" dirty="0" smtClean="0"/>
              <a:t>Special Education</a:t>
            </a:r>
          </a:p>
          <a:p>
            <a:pPr lvl="1"/>
            <a:r>
              <a:rPr lang="en-US" dirty="0" smtClean="0"/>
              <a:t>Effective Instruction</a:t>
            </a:r>
          </a:p>
          <a:p>
            <a:pPr lvl="1"/>
            <a:r>
              <a:rPr lang="en-US" dirty="0" smtClean="0"/>
              <a:t>Curriculum </a:t>
            </a:r>
            <a:r>
              <a:rPr lang="en-US" dirty="0" smtClean="0"/>
              <a:t>Development</a:t>
            </a:r>
          </a:p>
          <a:p>
            <a:pPr lvl="1"/>
            <a:r>
              <a:rPr lang="en-US" dirty="0" smtClean="0"/>
              <a:t>Technology</a:t>
            </a:r>
          </a:p>
          <a:p>
            <a:pPr lvl="1"/>
            <a:r>
              <a:rPr lang="en-US" dirty="0" smtClean="0"/>
              <a:t>Professional Development</a:t>
            </a:r>
          </a:p>
          <a:p>
            <a:pPr lvl="1"/>
            <a:endParaRPr lang="en-US" dirty="0"/>
          </a:p>
          <a:p>
            <a:pPr lvl="1"/>
            <a:endParaRPr lang="en-US" dirty="0" smtClean="0"/>
          </a:p>
          <a:p>
            <a:r>
              <a:rPr lang="en-US" dirty="0" smtClean="0"/>
              <a:t>Student Results- Not Really</a:t>
            </a:r>
          </a:p>
          <a:p>
            <a:pPr lvl="1"/>
            <a:r>
              <a:rPr lang="en-US" dirty="0" smtClean="0"/>
              <a:t>SBAs (boys and girls)</a:t>
            </a:r>
          </a:p>
          <a:p>
            <a:pPr lvl="1"/>
            <a:r>
              <a:rPr lang="en-US" dirty="0" smtClean="0"/>
              <a:t>AYP</a:t>
            </a:r>
          </a:p>
          <a:p>
            <a:pPr lvl="1"/>
            <a:r>
              <a:rPr lang="en-US" dirty="0" smtClean="0"/>
              <a:t>Graduation Rate</a:t>
            </a:r>
            <a:endParaRPr lang="en-US" dirty="0"/>
          </a:p>
        </p:txBody>
      </p:sp>
      <p:sp>
        <p:nvSpPr>
          <p:cNvPr id="3" name="Title 2"/>
          <p:cNvSpPr>
            <a:spLocks noGrp="1"/>
          </p:cNvSpPr>
          <p:nvPr>
            <p:ph type="title"/>
          </p:nvPr>
        </p:nvSpPr>
        <p:spPr/>
        <p:txBody>
          <a:bodyPr>
            <a:normAutofit fontScale="90000"/>
          </a:bodyPr>
          <a:lstStyle/>
          <a:p>
            <a:r>
              <a:rPr lang="en-US" dirty="0" smtClean="0">
                <a:solidFill>
                  <a:srgbClr val="0070C0"/>
                </a:solidFill>
              </a:rPr>
              <a:t>One Year Later, Are We Stronger? Yes and Not Really</a:t>
            </a:r>
            <a:endParaRPr lang="en-US" dirty="0">
              <a:solidFill>
                <a:srgbClr val="0070C0"/>
              </a:solidFill>
            </a:endParaRPr>
          </a:p>
        </p:txBody>
      </p:sp>
      <p:cxnSp>
        <p:nvCxnSpPr>
          <p:cNvPr id="5" name="Straight Connector 4"/>
          <p:cNvCxnSpPr/>
          <p:nvPr/>
        </p:nvCxnSpPr>
        <p:spPr>
          <a:xfrm>
            <a:off x="0" y="1447800"/>
            <a:ext cx="9144000" cy="0"/>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1153362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anim calcmode="lin" valueType="num">
                                      <p:cBhvr additive="base">
                                        <p:cTn id="11"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2">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2">
                                            <p:txEl>
                                              <p:pRg st="2" end="2"/>
                                            </p:txEl>
                                          </p:spTgt>
                                        </p:tgtEl>
                                        <p:attrNameLst>
                                          <p:attrName>style.visibility</p:attrName>
                                        </p:attrNameLst>
                                      </p:cBhvr>
                                      <p:to>
                                        <p:strVal val="visible"/>
                                      </p:to>
                                    </p:set>
                                    <p:anim calcmode="lin" valueType="num">
                                      <p:cBhvr additive="base">
                                        <p:cTn id="15"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2">
                                            <p:txEl>
                                              <p:pRg st="2" end="2"/>
                                            </p:txEl>
                                          </p:spTgt>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par>
                                <p:cTn id="21" presetID="2" presetClass="entr" presetSubtype="4" fill="hold" grpId="0" nodeType="withEffect">
                                  <p:stCondLst>
                                    <p:cond delay="0"/>
                                  </p:stCondLst>
                                  <p:childTnLst>
                                    <p:set>
                                      <p:cBhvr>
                                        <p:cTn id="22" dur="1" fill="hold">
                                          <p:stCondLst>
                                            <p:cond delay="0"/>
                                          </p:stCondLst>
                                        </p:cTn>
                                        <p:tgtEl>
                                          <p:spTgt spid="2">
                                            <p:txEl>
                                              <p:pRg st="4" end="4"/>
                                            </p:txEl>
                                          </p:spTgt>
                                        </p:tgtEl>
                                        <p:attrNameLst>
                                          <p:attrName>style.visibility</p:attrName>
                                        </p:attrNameLst>
                                      </p:cBhvr>
                                      <p:to>
                                        <p:strVal val="visible"/>
                                      </p:to>
                                    </p:set>
                                    <p:anim calcmode="lin" valueType="num">
                                      <p:cBhvr additive="base">
                                        <p:cTn id="23"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2">
                                            <p:txEl>
                                              <p:pRg st="4" end="4"/>
                                            </p:txEl>
                                          </p:spTgt>
                                        </p:tgtEl>
                                        <p:attrNameLst>
                                          <p:attrName>ppt_y</p:attrName>
                                        </p:attrNameLst>
                                      </p:cBhvr>
                                      <p:tavLst>
                                        <p:tav tm="0">
                                          <p:val>
                                            <p:strVal val="1+#ppt_h/2"/>
                                          </p:val>
                                        </p:tav>
                                        <p:tav tm="100000">
                                          <p:val>
                                            <p:strVal val="#ppt_y"/>
                                          </p:val>
                                        </p:tav>
                                      </p:tavLst>
                                    </p:anim>
                                  </p:childTnLst>
                                </p:cTn>
                              </p:par>
                              <p:par>
                                <p:cTn id="25" presetID="2" presetClass="entr" presetSubtype="4" fill="hold" grpId="0" nodeType="withEffect">
                                  <p:stCondLst>
                                    <p:cond delay="0"/>
                                  </p:stCondLst>
                                  <p:childTnLst>
                                    <p:set>
                                      <p:cBhvr>
                                        <p:cTn id="26" dur="1" fill="hold">
                                          <p:stCondLst>
                                            <p:cond delay="0"/>
                                          </p:stCondLst>
                                        </p:cTn>
                                        <p:tgtEl>
                                          <p:spTgt spid="2">
                                            <p:txEl>
                                              <p:pRg st="5" end="5"/>
                                            </p:txEl>
                                          </p:spTgt>
                                        </p:tgtEl>
                                        <p:attrNameLst>
                                          <p:attrName>style.visibility</p:attrName>
                                        </p:attrNameLst>
                                      </p:cBhvr>
                                      <p:to>
                                        <p:strVal val="visible"/>
                                      </p:to>
                                    </p:set>
                                    <p:anim calcmode="lin" valueType="num">
                                      <p:cBhvr additive="base">
                                        <p:cTn id="2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2">
                                            <p:txEl>
                                              <p:pRg st="5" end="5"/>
                                            </p:txEl>
                                          </p:spTgt>
                                        </p:tgtEl>
                                        <p:attrNameLst>
                                          <p:attrName>ppt_y</p:attrName>
                                        </p:attrNameLst>
                                      </p:cBhvr>
                                      <p:tavLst>
                                        <p:tav tm="0">
                                          <p:val>
                                            <p:strVal val="1+#ppt_h/2"/>
                                          </p:val>
                                        </p:tav>
                                        <p:tav tm="100000">
                                          <p:val>
                                            <p:strVal val="#ppt_y"/>
                                          </p:val>
                                        </p:tav>
                                      </p:tavLst>
                                    </p:anim>
                                  </p:childTnLst>
                                </p:cTn>
                              </p:par>
                              <p:par>
                                <p:cTn id="29" presetID="2" presetClass="entr" presetSubtype="4" fill="hold" grpId="0" nodeType="withEffect">
                                  <p:stCondLst>
                                    <p:cond delay="0"/>
                                  </p:stCondLst>
                                  <p:childTnLst>
                                    <p:set>
                                      <p:cBhvr>
                                        <p:cTn id="30" dur="1" fill="hold">
                                          <p:stCondLst>
                                            <p:cond delay="0"/>
                                          </p:stCondLst>
                                        </p:cTn>
                                        <p:tgtEl>
                                          <p:spTgt spid="2">
                                            <p:txEl>
                                              <p:pRg st="6" end="6"/>
                                            </p:txEl>
                                          </p:spTgt>
                                        </p:tgtEl>
                                        <p:attrNameLst>
                                          <p:attrName>style.visibility</p:attrName>
                                        </p:attrNameLst>
                                      </p:cBhvr>
                                      <p:to>
                                        <p:strVal val="visible"/>
                                      </p:to>
                                    </p:set>
                                    <p:anim calcmode="lin" valueType="num">
                                      <p:cBhvr additive="base">
                                        <p:cTn id="31"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6" end="6"/>
                                            </p:txEl>
                                          </p:spTgt>
                                        </p:tgtEl>
                                        <p:attrNameLst>
                                          <p:attrName>ppt_y</p:attrName>
                                        </p:attrNameLst>
                                      </p:cBhvr>
                                      <p:tavLst>
                                        <p:tav tm="0">
                                          <p:val>
                                            <p:strVal val="1+#ppt_h/2"/>
                                          </p:val>
                                        </p:tav>
                                        <p:tav tm="100000">
                                          <p:val>
                                            <p:strVal val="#ppt_y"/>
                                          </p:val>
                                        </p:tav>
                                      </p:tavLst>
                                    </p:anim>
                                  </p:childTnLst>
                                </p:cTn>
                              </p:par>
                              <p:par>
                                <p:cTn id="33" presetID="2" presetClass="entr" presetSubtype="4" fill="hold" grpId="0" nodeType="withEffect">
                                  <p:stCondLst>
                                    <p:cond delay="0"/>
                                  </p:stCondLst>
                                  <p:childTnLst>
                                    <p:set>
                                      <p:cBhvr>
                                        <p:cTn id="34" dur="1" fill="hold">
                                          <p:stCondLst>
                                            <p:cond delay="0"/>
                                          </p:stCondLst>
                                        </p:cTn>
                                        <p:tgtEl>
                                          <p:spTgt spid="2">
                                            <p:txEl>
                                              <p:pRg st="7" end="7"/>
                                            </p:txEl>
                                          </p:spTgt>
                                        </p:tgtEl>
                                        <p:attrNameLst>
                                          <p:attrName>style.visibility</p:attrName>
                                        </p:attrNameLst>
                                      </p:cBhvr>
                                      <p:to>
                                        <p:strVal val="visible"/>
                                      </p:to>
                                    </p:set>
                                    <p:anim calcmode="lin" valueType="num">
                                      <p:cBhvr additive="base">
                                        <p:cTn id="35"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2" presetClass="entr" presetSubtype="4" fill="hold" grpId="0" nodeType="clickEffect">
                                  <p:stCondLst>
                                    <p:cond delay="0"/>
                                  </p:stCondLst>
                                  <p:childTnLst>
                                    <p:set>
                                      <p:cBhvr>
                                        <p:cTn id="40" dur="1" fill="hold">
                                          <p:stCondLst>
                                            <p:cond delay="0"/>
                                          </p:stCondLst>
                                        </p:cTn>
                                        <p:tgtEl>
                                          <p:spTgt spid="2">
                                            <p:txEl>
                                              <p:pRg st="10" end="10"/>
                                            </p:txEl>
                                          </p:spTgt>
                                        </p:tgtEl>
                                        <p:attrNameLst>
                                          <p:attrName>style.visibility</p:attrName>
                                        </p:attrNameLst>
                                      </p:cBhvr>
                                      <p:to>
                                        <p:strVal val="visible"/>
                                      </p:to>
                                    </p:set>
                                    <p:anim calcmode="lin" valueType="num">
                                      <p:cBhvr additive="base">
                                        <p:cTn id="41" dur="500" fill="hold"/>
                                        <p:tgtEl>
                                          <p:spTgt spid="2">
                                            <p:txEl>
                                              <p:pRg st="10" end="10"/>
                                            </p:txEl>
                                          </p:spTgt>
                                        </p:tgtEl>
                                        <p:attrNameLst>
                                          <p:attrName>ppt_x</p:attrName>
                                        </p:attrNameLst>
                                      </p:cBhvr>
                                      <p:tavLst>
                                        <p:tav tm="0">
                                          <p:val>
                                            <p:strVal val="#ppt_x"/>
                                          </p:val>
                                        </p:tav>
                                        <p:tav tm="100000">
                                          <p:val>
                                            <p:strVal val="#ppt_x"/>
                                          </p:val>
                                        </p:tav>
                                      </p:tavLst>
                                    </p:anim>
                                    <p:anim calcmode="lin" valueType="num">
                                      <p:cBhvr additive="base">
                                        <p:cTn id="42" dur="500" fill="hold"/>
                                        <p:tgtEl>
                                          <p:spTgt spid="2">
                                            <p:txEl>
                                              <p:pRg st="10" end="10"/>
                                            </p:txEl>
                                          </p:spTgt>
                                        </p:tgtEl>
                                        <p:attrNameLst>
                                          <p:attrName>ppt_y</p:attrName>
                                        </p:attrNameLst>
                                      </p:cBhvr>
                                      <p:tavLst>
                                        <p:tav tm="0">
                                          <p:val>
                                            <p:strVal val="1+#ppt_h/2"/>
                                          </p:val>
                                        </p:tav>
                                        <p:tav tm="100000">
                                          <p:val>
                                            <p:strVal val="#ppt_y"/>
                                          </p:val>
                                        </p:tav>
                                      </p:tavLst>
                                    </p:anim>
                                  </p:childTnLst>
                                </p:cTn>
                              </p:par>
                              <p:par>
                                <p:cTn id="43" presetID="2" presetClass="entr" presetSubtype="4" fill="hold" grpId="0" nodeType="withEffect">
                                  <p:stCondLst>
                                    <p:cond delay="0"/>
                                  </p:stCondLst>
                                  <p:childTnLst>
                                    <p:set>
                                      <p:cBhvr>
                                        <p:cTn id="44" dur="1" fill="hold">
                                          <p:stCondLst>
                                            <p:cond delay="0"/>
                                          </p:stCondLst>
                                        </p:cTn>
                                        <p:tgtEl>
                                          <p:spTgt spid="2">
                                            <p:txEl>
                                              <p:pRg st="11" end="11"/>
                                            </p:txEl>
                                          </p:spTgt>
                                        </p:tgtEl>
                                        <p:attrNameLst>
                                          <p:attrName>style.visibility</p:attrName>
                                        </p:attrNameLst>
                                      </p:cBhvr>
                                      <p:to>
                                        <p:strVal val="visible"/>
                                      </p:to>
                                    </p:set>
                                    <p:anim calcmode="lin" valueType="num">
                                      <p:cBhvr additive="base">
                                        <p:cTn id="45" dur="500" fill="hold"/>
                                        <p:tgtEl>
                                          <p:spTgt spid="2">
                                            <p:txEl>
                                              <p:pRg st="11" end="11"/>
                                            </p:txEl>
                                          </p:spTgt>
                                        </p:tgtEl>
                                        <p:attrNameLst>
                                          <p:attrName>ppt_x</p:attrName>
                                        </p:attrNameLst>
                                      </p:cBhvr>
                                      <p:tavLst>
                                        <p:tav tm="0">
                                          <p:val>
                                            <p:strVal val="#ppt_x"/>
                                          </p:val>
                                        </p:tav>
                                        <p:tav tm="100000">
                                          <p:val>
                                            <p:strVal val="#ppt_x"/>
                                          </p:val>
                                        </p:tav>
                                      </p:tavLst>
                                    </p:anim>
                                    <p:anim calcmode="lin" valueType="num">
                                      <p:cBhvr additive="base">
                                        <p:cTn id="46" dur="500" fill="hold"/>
                                        <p:tgtEl>
                                          <p:spTgt spid="2">
                                            <p:txEl>
                                              <p:pRg st="11" end="11"/>
                                            </p:txEl>
                                          </p:spTgt>
                                        </p:tgtEl>
                                        <p:attrNameLst>
                                          <p:attrName>ppt_y</p:attrName>
                                        </p:attrNameLst>
                                      </p:cBhvr>
                                      <p:tavLst>
                                        <p:tav tm="0">
                                          <p:val>
                                            <p:strVal val="1+#ppt_h/2"/>
                                          </p:val>
                                        </p:tav>
                                        <p:tav tm="100000">
                                          <p:val>
                                            <p:strVal val="#ppt_y"/>
                                          </p:val>
                                        </p:tav>
                                      </p:tavLst>
                                    </p:anim>
                                  </p:childTnLst>
                                </p:cTn>
                              </p:par>
                              <p:par>
                                <p:cTn id="47" presetID="2" presetClass="entr" presetSubtype="4" fill="hold" grpId="0" nodeType="withEffect">
                                  <p:stCondLst>
                                    <p:cond delay="0"/>
                                  </p:stCondLst>
                                  <p:childTnLst>
                                    <p:set>
                                      <p:cBhvr>
                                        <p:cTn id="48" dur="1" fill="hold">
                                          <p:stCondLst>
                                            <p:cond delay="0"/>
                                          </p:stCondLst>
                                        </p:cTn>
                                        <p:tgtEl>
                                          <p:spTgt spid="2">
                                            <p:txEl>
                                              <p:pRg st="12" end="12"/>
                                            </p:txEl>
                                          </p:spTgt>
                                        </p:tgtEl>
                                        <p:attrNameLst>
                                          <p:attrName>style.visibility</p:attrName>
                                        </p:attrNameLst>
                                      </p:cBhvr>
                                      <p:to>
                                        <p:strVal val="visible"/>
                                      </p:to>
                                    </p:set>
                                    <p:anim calcmode="lin" valueType="num">
                                      <p:cBhvr additive="base">
                                        <p:cTn id="49" dur="500" fill="hold"/>
                                        <p:tgtEl>
                                          <p:spTgt spid="2">
                                            <p:txEl>
                                              <p:pRg st="12" end="12"/>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
                                            <p:txEl>
                                              <p:pRg st="12" end="12"/>
                                            </p:txEl>
                                          </p:spTgt>
                                        </p:tgtEl>
                                        <p:attrNameLst>
                                          <p:attrName>ppt_y</p:attrName>
                                        </p:attrNameLst>
                                      </p:cBhvr>
                                      <p:tavLst>
                                        <p:tav tm="0">
                                          <p:val>
                                            <p:strVal val="1+#ppt_h/2"/>
                                          </p:val>
                                        </p:tav>
                                        <p:tav tm="100000">
                                          <p:val>
                                            <p:strVal val="#ppt_y"/>
                                          </p:val>
                                        </p:tav>
                                      </p:tavLst>
                                    </p:anim>
                                  </p:childTnLst>
                                </p:cTn>
                              </p:par>
                              <p:par>
                                <p:cTn id="51" presetID="2" presetClass="entr" presetSubtype="4" fill="hold" grpId="0" nodeType="withEffect">
                                  <p:stCondLst>
                                    <p:cond delay="0"/>
                                  </p:stCondLst>
                                  <p:childTnLst>
                                    <p:set>
                                      <p:cBhvr>
                                        <p:cTn id="52" dur="1" fill="hold">
                                          <p:stCondLst>
                                            <p:cond delay="0"/>
                                          </p:stCondLst>
                                        </p:cTn>
                                        <p:tgtEl>
                                          <p:spTgt spid="2">
                                            <p:txEl>
                                              <p:pRg st="13" end="13"/>
                                            </p:txEl>
                                          </p:spTgt>
                                        </p:tgtEl>
                                        <p:attrNameLst>
                                          <p:attrName>style.visibility</p:attrName>
                                        </p:attrNameLst>
                                      </p:cBhvr>
                                      <p:to>
                                        <p:strVal val="visible"/>
                                      </p:to>
                                    </p:set>
                                    <p:anim calcmode="lin" valueType="num">
                                      <p:cBhvr additive="base">
                                        <p:cTn id="53" dur="500" fill="hold"/>
                                        <p:tgtEl>
                                          <p:spTgt spid="2">
                                            <p:txEl>
                                              <p:pRg st="13" end="13"/>
                                            </p:txEl>
                                          </p:spTgt>
                                        </p:tgtEl>
                                        <p:attrNameLst>
                                          <p:attrName>ppt_x</p:attrName>
                                        </p:attrNameLst>
                                      </p:cBhvr>
                                      <p:tavLst>
                                        <p:tav tm="0">
                                          <p:val>
                                            <p:strVal val="#ppt_x"/>
                                          </p:val>
                                        </p:tav>
                                        <p:tav tm="100000">
                                          <p:val>
                                            <p:strVal val="#ppt_x"/>
                                          </p:val>
                                        </p:tav>
                                      </p:tavLst>
                                    </p:anim>
                                    <p:anim calcmode="lin" valueType="num">
                                      <p:cBhvr additive="base">
                                        <p:cTn id="54" dur="500" fill="hold"/>
                                        <p:tgtEl>
                                          <p:spTgt spid="2">
                                            <p:txEl>
                                              <p:pRg st="13" end="1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ASTE vs. Principals Conference</a:t>
            </a:r>
          </a:p>
          <a:p>
            <a:pPr marL="109728" indent="0">
              <a:buNone/>
            </a:pPr>
            <a:endParaRPr lang="en-US" dirty="0" smtClean="0"/>
          </a:p>
          <a:p>
            <a:r>
              <a:rPr lang="en-US" dirty="0" smtClean="0"/>
              <a:t>Health Plan Open Enrollment ends August 31</a:t>
            </a:r>
          </a:p>
          <a:p>
            <a:pPr marL="109728" indent="0">
              <a:buNone/>
            </a:pPr>
            <a:endParaRPr lang="en-US" dirty="0" smtClean="0"/>
          </a:p>
          <a:p>
            <a:r>
              <a:rPr lang="en-US" dirty="0" smtClean="0"/>
              <a:t>ESEA Waiver</a:t>
            </a:r>
          </a:p>
          <a:p>
            <a:pPr marL="109728" indent="0">
              <a:buNone/>
            </a:pPr>
            <a:endParaRPr lang="en-US" dirty="0" smtClean="0"/>
          </a:p>
          <a:p>
            <a:r>
              <a:rPr lang="en-US" dirty="0" smtClean="0"/>
              <a:t>Purpose and scope of evaluation- proposed new regulations</a:t>
            </a:r>
            <a:endParaRPr lang="en-US" dirty="0"/>
          </a:p>
        </p:txBody>
      </p:sp>
      <p:sp>
        <p:nvSpPr>
          <p:cNvPr id="3" name="Title 2"/>
          <p:cNvSpPr>
            <a:spLocks noGrp="1"/>
          </p:cNvSpPr>
          <p:nvPr>
            <p:ph type="title"/>
          </p:nvPr>
        </p:nvSpPr>
        <p:spPr/>
        <p:txBody>
          <a:bodyPr/>
          <a:lstStyle/>
          <a:p>
            <a:r>
              <a:rPr lang="en-US" dirty="0" smtClean="0"/>
              <a:t>General</a:t>
            </a:r>
            <a:endParaRPr lang="en-US" dirty="0"/>
          </a:p>
        </p:txBody>
      </p:sp>
    </p:spTree>
    <p:extLst>
      <p:ext uri="{BB962C8B-B14F-4D97-AF65-F5344CB8AC3E}">
        <p14:creationId xmlns:p14="http://schemas.microsoft.com/office/powerpoint/2010/main" val="2976277616"/>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752600"/>
            <a:ext cx="8229600" cy="4525963"/>
          </a:xfrm>
        </p:spPr>
        <p:txBody>
          <a:bodyPr/>
          <a:lstStyle/>
          <a:p>
            <a:pPr marL="109728" indent="0">
              <a:buNone/>
            </a:pPr>
            <a:r>
              <a:rPr lang="en-US" dirty="0"/>
              <a:t>A key piece is later in the article where the family’s lawyer is quoted “I’ve got to find out what the school district knew and what they did not do once they knew about it”.  </a:t>
            </a:r>
          </a:p>
          <a:p>
            <a:pPr marL="109728" indent="0">
              <a:buNone/>
            </a:pPr>
            <a:r>
              <a:rPr lang="en-US" dirty="0"/>
              <a:t> </a:t>
            </a:r>
          </a:p>
        </p:txBody>
      </p:sp>
      <p:sp>
        <p:nvSpPr>
          <p:cNvPr id="2" name="Title 1"/>
          <p:cNvSpPr>
            <a:spLocks noGrp="1"/>
          </p:cNvSpPr>
          <p:nvPr>
            <p:ph type="title"/>
          </p:nvPr>
        </p:nvSpPr>
        <p:spPr/>
        <p:txBody>
          <a:bodyPr>
            <a:normAutofit fontScale="90000"/>
          </a:bodyPr>
          <a:lstStyle/>
          <a:p>
            <a:r>
              <a:rPr lang="en-US" dirty="0" smtClean="0">
                <a:solidFill>
                  <a:srgbClr val="0070C0"/>
                </a:solidFill>
              </a:rPr>
              <a:t>Don’t Let Your Legal Guard Down</a:t>
            </a:r>
            <a:endParaRPr lang="en-US" dirty="0">
              <a:solidFill>
                <a:srgbClr val="0070C0"/>
              </a:solidFill>
            </a:endParaRPr>
          </a:p>
        </p:txBody>
      </p:sp>
      <p:cxnSp>
        <p:nvCxnSpPr>
          <p:cNvPr id="5" name="Straight Connector 4"/>
          <p:cNvCxnSpPr/>
          <p:nvPr/>
        </p:nvCxnSpPr>
        <p:spPr>
          <a:xfrm>
            <a:off x="0" y="1219200"/>
            <a:ext cx="9144000" cy="0"/>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284468702"/>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1676400" y="1447800"/>
            <a:ext cx="6758360" cy="4495800"/>
          </a:xfrm>
        </p:spPr>
      </p:pic>
      <p:sp>
        <p:nvSpPr>
          <p:cNvPr id="3" name="Title 2"/>
          <p:cNvSpPr>
            <a:spLocks noGrp="1"/>
          </p:cNvSpPr>
          <p:nvPr>
            <p:ph type="title"/>
          </p:nvPr>
        </p:nvSpPr>
        <p:spPr/>
        <p:txBody>
          <a:bodyPr>
            <a:normAutofit fontScale="90000"/>
          </a:bodyPr>
          <a:lstStyle/>
          <a:p>
            <a:pPr marL="109728" indent="0" algn="ctr"/>
            <a:r>
              <a:rPr lang="en-US" dirty="0"/>
              <a:t/>
            </a:r>
            <a:br>
              <a:rPr lang="en-US" dirty="0"/>
            </a:br>
            <a:r>
              <a:rPr lang="en-US" sz="6700" dirty="0"/>
              <a:t>Be Bold!</a:t>
            </a:r>
            <a:br>
              <a:rPr lang="en-US" sz="6700" dirty="0"/>
            </a:br>
            <a:endParaRPr lang="en-US" sz="6700" dirty="0"/>
          </a:p>
        </p:txBody>
      </p:sp>
    </p:spTree>
    <p:extLst>
      <p:ext uri="{BB962C8B-B14F-4D97-AF65-F5344CB8AC3E}">
        <p14:creationId xmlns:p14="http://schemas.microsoft.com/office/powerpoint/2010/main" val="1346813535"/>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US" sz="2400" dirty="0" smtClean="0"/>
              <a:t>Douglas Hayman, Tustumena</a:t>
            </a:r>
          </a:p>
          <a:p>
            <a:pPr marL="109728" indent="0">
              <a:buNone/>
            </a:pPr>
            <a:endParaRPr lang="en-US" sz="2400" dirty="0" smtClean="0"/>
          </a:p>
          <a:p>
            <a:r>
              <a:rPr lang="en-US" sz="2400" dirty="0" smtClean="0"/>
              <a:t>Michael </a:t>
            </a:r>
            <a:r>
              <a:rPr lang="en-US" sz="2400" dirty="0"/>
              <a:t>Hanson, Intervention and </a:t>
            </a:r>
            <a:r>
              <a:rPr lang="en-US" sz="2400" dirty="0" smtClean="0"/>
              <a:t>Hope</a:t>
            </a:r>
          </a:p>
          <a:p>
            <a:pPr marL="109728" indent="0">
              <a:buNone/>
            </a:pPr>
            <a:endParaRPr lang="en-US" sz="2400" dirty="0" smtClean="0"/>
          </a:p>
          <a:p>
            <a:r>
              <a:rPr lang="en-US" sz="2400" dirty="0" smtClean="0"/>
              <a:t>Nancy Kleine, Nanwalek</a:t>
            </a:r>
          </a:p>
          <a:p>
            <a:pPr marL="109728" indent="0">
              <a:buNone/>
            </a:pPr>
            <a:endParaRPr lang="en-US" sz="2400" dirty="0" smtClean="0"/>
          </a:p>
          <a:p>
            <a:r>
              <a:rPr lang="en-US" sz="2400" dirty="0" smtClean="0"/>
              <a:t>Michelle Thomason, Professional Development</a:t>
            </a:r>
            <a:endParaRPr lang="en-US" sz="2400" dirty="0"/>
          </a:p>
        </p:txBody>
      </p:sp>
      <p:sp>
        <p:nvSpPr>
          <p:cNvPr id="3" name="Title 2"/>
          <p:cNvSpPr>
            <a:spLocks noGrp="1"/>
          </p:cNvSpPr>
          <p:nvPr>
            <p:ph type="title"/>
          </p:nvPr>
        </p:nvSpPr>
        <p:spPr/>
        <p:txBody>
          <a:bodyPr/>
          <a:lstStyle/>
          <a:p>
            <a:r>
              <a:rPr lang="en-US" dirty="0" smtClean="0"/>
              <a:t>KPBSD’s New Administrators</a:t>
            </a:r>
            <a:endParaRPr lang="en-US" dirty="0"/>
          </a:p>
        </p:txBody>
      </p:sp>
    </p:spTree>
    <p:extLst>
      <p:ext uri="{BB962C8B-B14F-4D97-AF65-F5344CB8AC3E}">
        <p14:creationId xmlns:p14="http://schemas.microsoft.com/office/powerpoint/2010/main" val="142881415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0" y="1371600"/>
            <a:ext cx="8534400" cy="4495800"/>
          </a:xfrm>
        </p:spPr>
        <p:txBody>
          <a:bodyPr>
            <a:noAutofit/>
          </a:bodyPr>
          <a:lstStyle/>
          <a:p>
            <a:r>
              <a:rPr lang="en-US" sz="2000" dirty="0" smtClean="0"/>
              <a:t>We are far more sophisticated at many of our schools with processes tied to collaboration.  But, some teachers still view this as a waste of time-meetings must have structure with outcomes. </a:t>
            </a:r>
            <a:r>
              <a:rPr lang="en-US" sz="2000" b="1" dirty="0" smtClean="0"/>
              <a:t>Your job is to ensure that the time is well used</a:t>
            </a:r>
          </a:p>
          <a:p>
            <a:endParaRPr lang="en-US" sz="2000" dirty="0"/>
          </a:p>
          <a:p>
            <a:r>
              <a:rPr lang="en-US" sz="2000" dirty="0" smtClean="0"/>
              <a:t>You should guide your staff in the processes used to learn from one another.  Collaboration teams need to actively seek solutions to problems through a problem </a:t>
            </a:r>
            <a:r>
              <a:rPr lang="en-US" sz="2000" dirty="0"/>
              <a:t>solving </a:t>
            </a:r>
            <a:r>
              <a:rPr lang="en-US" sz="2000" dirty="0" smtClean="0"/>
              <a:t>process</a:t>
            </a:r>
          </a:p>
          <a:p>
            <a:endParaRPr lang="en-US" sz="2000" dirty="0"/>
          </a:p>
          <a:p>
            <a:r>
              <a:rPr lang="en-US" sz="2000" dirty="0" smtClean="0"/>
              <a:t>Can’t </a:t>
            </a:r>
            <a:r>
              <a:rPr lang="en-US" sz="2000" dirty="0"/>
              <a:t>expect that effective collaboration will just happen.  Must be deliberate in training how to work together (set norms </a:t>
            </a:r>
            <a:r>
              <a:rPr lang="en-US" sz="2000" dirty="0" smtClean="0"/>
              <a:t>etc.)</a:t>
            </a:r>
          </a:p>
          <a:p>
            <a:pPr marL="109728" indent="0">
              <a:buNone/>
            </a:pPr>
            <a:endParaRPr lang="en-US" sz="2000" dirty="0" smtClean="0"/>
          </a:p>
          <a:p>
            <a:r>
              <a:rPr lang="en-US" sz="2000" dirty="0" smtClean="0"/>
              <a:t>Time for collaboration that does not change classroom practice is a waste of time</a:t>
            </a:r>
          </a:p>
          <a:p>
            <a:pPr marL="109728" indent="0">
              <a:buNone/>
            </a:pPr>
            <a:endParaRPr lang="en-US" sz="2000" dirty="0" smtClean="0"/>
          </a:p>
        </p:txBody>
      </p:sp>
      <p:sp>
        <p:nvSpPr>
          <p:cNvPr id="2" name="Title 1"/>
          <p:cNvSpPr>
            <a:spLocks noGrp="1"/>
          </p:cNvSpPr>
          <p:nvPr>
            <p:ph type="title"/>
          </p:nvPr>
        </p:nvSpPr>
        <p:spPr>
          <a:xfrm>
            <a:off x="0" y="0"/>
            <a:ext cx="9067800" cy="1143000"/>
          </a:xfrm>
        </p:spPr>
        <p:txBody>
          <a:bodyPr>
            <a:normAutofit/>
          </a:bodyPr>
          <a:lstStyle/>
          <a:p>
            <a:r>
              <a:rPr lang="en-US" sz="3200" dirty="0">
                <a:solidFill>
                  <a:srgbClr val="0070C0"/>
                </a:solidFill>
              </a:rPr>
              <a:t>C</a:t>
            </a:r>
            <a:r>
              <a:rPr lang="en-US" sz="3200" dirty="0" smtClean="0">
                <a:solidFill>
                  <a:srgbClr val="0070C0"/>
                </a:solidFill>
              </a:rPr>
              <a:t>ollaboration- taking another step forward.</a:t>
            </a:r>
            <a:endParaRPr lang="en-US" sz="3200" dirty="0">
              <a:solidFill>
                <a:srgbClr val="0070C0"/>
              </a:solidFill>
            </a:endParaRPr>
          </a:p>
        </p:txBody>
      </p:sp>
      <p:cxnSp>
        <p:nvCxnSpPr>
          <p:cNvPr id="5" name="Straight Connector 4"/>
          <p:cNvCxnSpPr/>
          <p:nvPr/>
        </p:nvCxnSpPr>
        <p:spPr>
          <a:xfrm>
            <a:off x="0" y="990600"/>
            <a:ext cx="9144000" cy="0"/>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418980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additive="base">
                                        <p:cTn id="19"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6" end="6"/>
                                            </p:txEl>
                                          </p:spTgt>
                                        </p:tgtEl>
                                        <p:attrNameLst>
                                          <p:attrName>style.visibility</p:attrName>
                                        </p:attrNameLst>
                                      </p:cBhvr>
                                      <p:to>
                                        <p:strVal val="visible"/>
                                      </p:to>
                                    </p:set>
                                    <p:anim calcmode="lin" valueType="num">
                                      <p:cBhvr additive="base">
                                        <p:cTn id="25"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52400" y="609600"/>
            <a:ext cx="4800600" cy="5334000"/>
          </a:xfrm>
        </p:spPr>
        <p:txBody>
          <a:bodyPr>
            <a:normAutofit fontScale="70000" lnSpcReduction="20000"/>
          </a:bodyPr>
          <a:lstStyle/>
          <a:p>
            <a:r>
              <a:rPr lang="en-US" dirty="0" smtClean="0"/>
              <a:t>Processes for helping our struggling students are tighter. </a:t>
            </a:r>
          </a:p>
          <a:p>
            <a:pPr marL="109728" indent="0">
              <a:buNone/>
            </a:pPr>
            <a:r>
              <a:rPr lang="en-US" dirty="0" smtClean="0"/>
              <a:t> </a:t>
            </a:r>
          </a:p>
          <a:p>
            <a:r>
              <a:rPr lang="en-US" dirty="0" smtClean="0"/>
              <a:t>Need to avoid making intervention too independent of core classroom instruction</a:t>
            </a:r>
          </a:p>
          <a:p>
            <a:endParaRPr lang="en-US" dirty="0" smtClean="0"/>
          </a:p>
          <a:p>
            <a:pPr marL="109728" indent="0">
              <a:buNone/>
            </a:pPr>
            <a:endParaRPr lang="en-US" dirty="0" smtClean="0"/>
          </a:p>
          <a:p>
            <a:endParaRPr lang="en-US" dirty="0"/>
          </a:p>
          <a:p>
            <a:endParaRPr lang="en-US" dirty="0" smtClean="0"/>
          </a:p>
          <a:p>
            <a:endParaRPr lang="en-US" dirty="0"/>
          </a:p>
          <a:p>
            <a:endParaRPr lang="en-US" dirty="0" smtClean="0"/>
          </a:p>
          <a:p>
            <a:pPr marL="109728" indent="0">
              <a:buNone/>
            </a:pPr>
            <a:endParaRPr lang="en-US" dirty="0" smtClean="0"/>
          </a:p>
          <a:p>
            <a:r>
              <a:rPr lang="en-US" dirty="0" smtClean="0"/>
              <a:t>Greater degree of sophistication with working with the myriad of challenges</a:t>
            </a:r>
          </a:p>
          <a:p>
            <a:pPr marL="109728" indent="0">
              <a:buNone/>
            </a:pPr>
            <a:endParaRPr lang="en-US" dirty="0" smtClean="0"/>
          </a:p>
          <a:p>
            <a:r>
              <a:rPr lang="en-US" dirty="0" smtClean="0"/>
              <a:t>Continual refinement of training and application of training</a:t>
            </a:r>
            <a:endParaRPr lang="en-US" dirty="0"/>
          </a:p>
        </p:txBody>
      </p:sp>
      <p:sp>
        <p:nvSpPr>
          <p:cNvPr id="3" name="Title 2"/>
          <p:cNvSpPr>
            <a:spLocks noGrp="1"/>
          </p:cNvSpPr>
          <p:nvPr>
            <p:ph type="title"/>
          </p:nvPr>
        </p:nvSpPr>
        <p:spPr>
          <a:xfrm>
            <a:off x="152400" y="-228600"/>
            <a:ext cx="8229600" cy="1143000"/>
          </a:xfrm>
        </p:spPr>
        <p:txBody>
          <a:bodyPr>
            <a:normAutofit/>
          </a:bodyPr>
          <a:lstStyle/>
          <a:p>
            <a:r>
              <a:rPr lang="en-US" sz="3600" dirty="0" smtClean="0">
                <a:solidFill>
                  <a:srgbClr val="0070C0"/>
                </a:solidFill>
              </a:rPr>
              <a:t>Intervention</a:t>
            </a:r>
            <a:endParaRPr lang="en-US" sz="3600" dirty="0">
              <a:solidFill>
                <a:srgbClr val="0070C0"/>
              </a:solidFill>
            </a:endParaRPr>
          </a:p>
        </p:txBody>
      </p:sp>
      <p:sp>
        <p:nvSpPr>
          <p:cNvPr id="4" name="Title 2"/>
          <p:cNvSpPr txBox="1">
            <a:spLocks/>
          </p:cNvSpPr>
          <p:nvPr/>
        </p:nvSpPr>
        <p:spPr>
          <a:xfrm>
            <a:off x="-30480" y="3124200"/>
            <a:ext cx="8229600" cy="1143000"/>
          </a:xfrm>
          <a:prstGeom prst="rect">
            <a:avLst/>
          </a:prstGeom>
        </p:spPr>
        <p:txBody>
          <a:bodyPr vert="horz" rtlCol="0" anchor="ctr">
            <a:normAutofit/>
            <a:scene3d>
              <a:camera prst="orthographicFront"/>
              <a:lightRig rig="soft" dir="t"/>
            </a:scene3d>
            <a:sp3d prstMaterial="softEdge">
              <a:bevelT w="25400" h="25400"/>
            </a:sp3d>
          </a:bodyPr>
          <a:lst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a:lstStyle>
          <a:p>
            <a:r>
              <a:rPr lang="en-US" sz="3600" dirty="0" smtClean="0">
                <a:solidFill>
                  <a:srgbClr val="0070C0"/>
                </a:solidFill>
              </a:rPr>
              <a:t>Special Education</a:t>
            </a:r>
            <a:endParaRPr lang="en-US" sz="3600" dirty="0">
              <a:solidFill>
                <a:srgbClr val="0070C0"/>
              </a:solidFill>
            </a:endParaRPr>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334000" y="1508760"/>
            <a:ext cx="3276600" cy="2946665"/>
          </a:xfrm>
          <a:prstGeom prst="rect">
            <a:avLst/>
          </a:prstGeom>
        </p:spPr>
      </p:pic>
      <p:sp>
        <p:nvSpPr>
          <p:cNvPr id="6" name="Isosceles Triangle 5"/>
          <p:cNvSpPr/>
          <p:nvPr/>
        </p:nvSpPr>
        <p:spPr>
          <a:xfrm>
            <a:off x="5867400" y="2209800"/>
            <a:ext cx="2209800" cy="1345449"/>
          </a:xfrm>
          <a:prstGeom prst="triangle">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29828474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04800" y="381000"/>
            <a:ext cx="8229600" cy="5410200"/>
          </a:xfrm>
        </p:spPr>
        <p:txBody>
          <a:bodyPr>
            <a:normAutofit fontScale="70000" lnSpcReduction="20000"/>
          </a:bodyPr>
          <a:lstStyle/>
          <a:p>
            <a:pPr marL="109728" indent="0">
              <a:buNone/>
            </a:pPr>
            <a:r>
              <a:rPr lang="en-US" sz="3600" dirty="0" smtClean="0">
                <a:solidFill>
                  <a:srgbClr val="0070C0"/>
                </a:solidFill>
              </a:rPr>
              <a:t>Effective </a:t>
            </a:r>
            <a:r>
              <a:rPr lang="en-US" sz="3600" dirty="0" smtClean="0">
                <a:solidFill>
                  <a:srgbClr val="0070C0"/>
                </a:solidFill>
              </a:rPr>
              <a:t>Instruction Evaluation</a:t>
            </a:r>
            <a:endParaRPr lang="en-US" sz="3600" dirty="0" smtClean="0">
              <a:solidFill>
                <a:srgbClr val="0070C0"/>
              </a:solidFill>
            </a:endParaRPr>
          </a:p>
          <a:p>
            <a:pPr marL="109728" indent="0">
              <a:buNone/>
            </a:pPr>
            <a:r>
              <a:rPr lang="en-US" dirty="0"/>
              <a:t>W</a:t>
            </a:r>
            <a:r>
              <a:rPr lang="en-US" dirty="0" smtClean="0"/>
              <a:t>e took the plunge, now refining processes.  But feedback is all over the place.  You need to be secure and efficient in your processes for evaluation. </a:t>
            </a:r>
          </a:p>
          <a:p>
            <a:pPr marL="109728" indent="0">
              <a:buNone/>
            </a:pPr>
            <a:endParaRPr lang="en-US" dirty="0"/>
          </a:p>
          <a:p>
            <a:pPr marL="109728" indent="0">
              <a:buNone/>
            </a:pPr>
            <a:r>
              <a:rPr lang="en-US" sz="3600" dirty="0" smtClean="0">
                <a:solidFill>
                  <a:srgbClr val="0070C0"/>
                </a:solidFill>
              </a:rPr>
              <a:t>Curriculum Development</a:t>
            </a:r>
          </a:p>
          <a:p>
            <a:pPr marL="109728" indent="0">
              <a:buNone/>
            </a:pPr>
            <a:r>
              <a:rPr lang="en-US" dirty="0" smtClean="0"/>
              <a:t>K-12 continuum, common assessments, 2 year process</a:t>
            </a:r>
          </a:p>
          <a:p>
            <a:pPr marL="109728" indent="0">
              <a:buNone/>
            </a:pPr>
            <a:r>
              <a:rPr lang="en-US" dirty="0" smtClean="0"/>
              <a:t>Math revision is </a:t>
            </a:r>
            <a:r>
              <a:rPr lang="en-US" dirty="0" smtClean="0"/>
              <a:t>underway</a:t>
            </a:r>
          </a:p>
          <a:p>
            <a:pPr marL="109728" indent="0">
              <a:buNone/>
            </a:pPr>
            <a:endParaRPr lang="en-US" dirty="0">
              <a:solidFill>
                <a:schemeClr val="accent4"/>
              </a:solidFill>
            </a:endParaRPr>
          </a:p>
          <a:p>
            <a:pPr marL="109728" indent="0">
              <a:buNone/>
            </a:pPr>
            <a:r>
              <a:rPr lang="en-US" sz="3500" dirty="0" smtClean="0">
                <a:solidFill>
                  <a:schemeClr val="accent4"/>
                </a:solidFill>
              </a:rPr>
              <a:t>Technology</a:t>
            </a:r>
            <a:endParaRPr lang="en-US" sz="3500" dirty="0">
              <a:solidFill>
                <a:schemeClr val="accent4"/>
              </a:solidFill>
            </a:endParaRPr>
          </a:p>
          <a:p>
            <a:pPr marL="109728" indent="0">
              <a:buNone/>
            </a:pPr>
            <a:r>
              <a:rPr lang="en-US" sz="2600" dirty="0" smtClean="0"/>
              <a:t>Internal network and support better all the time</a:t>
            </a:r>
          </a:p>
          <a:p>
            <a:pPr marL="109728" indent="0">
              <a:buNone/>
            </a:pPr>
            <a:r>
              <a:rPr lang="en-US" sz="2600" dirty="0" smtClean="0"/>
              <a:t>Data analysis (electronic) improving</a:t>
            </a:r>
          </a:p>
          <a:p>
            <a:pPr marL="109728" indent="0">
              <a:buNone/>
            </a:pPr>
            <a:r>
              <a:rPr lang="en-US" sz="2600" dirty="0" smtClean="0"/>
              <a:t>Instructional use of technology better</a:t>
            </a:r>
          </a:p>
          <a:p>
            <a:pPr marL="109728" indent="0">
              <a:buNone/>
            </a:pPr>
            <a:endParaRPr lang="en-US" sz="3600" dirty="0"/>
          </a:p>
          <a:p>
            <a:pPr marL="109728" indent="0">
              <a:buNone/>
            </a:pPr>
            <a:r>
              <a:rPr lang="en-US" sz="3600" dirty="0" smtClean="0">
                <a:solidFill>
                  <a:schemeClr val="accent4"/>
                </a:solidFill>
              </a:rPr>
              <a:t>Professional Development</a:t>
            </a:r>
          </a:p>
          <a:p>
            <a:pPr marL="109728" indent="0">
              <a:buNone/>
            </a:pPr>
            <a:r>
              <a:rPr lang="en-US" sz="2600" dirty="0" smtClean="0"/>
              <a:t>Tighter processes</a:t>
            </a:r>
          </a:p>
          <a:p>
            <a:pPr marL="109728" indent="0">
              <a:buNone/>
            </a:pPr>
            <a:r>
              <a:rPr lang="en-US" sz="2600" dirty="0" smtClean="0"/>
              <a:t>Example of Partnership with Discovery</a:t>
            </a:r>
            <a:endParaRPr lang="en-US" sz="2600" dirty="0"/>
          </a:p>
        </p:txBody>
      </p:sp>
    </p:spTree>
    <p:extLst>
      <p:ext uri="{BB962C8B-B14F-4D97-AF65-F5344CB8AC3E}">
        <p14:creationId xmlns:p14="http://schemas.microsoft.com/office/powerpoint/2010/main" val="149058783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1476582022"/>
              </p:ext>
            </p:extLst>
          </p:nvPr>
        </p:nvGraphicFramePr>
        <p:xfrm>
          <a:off x="0" y="76200"/>
          <a:ext cx="8915400" cy="571500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94038215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1" name="Content Placeholder 10"/>
          <p:cNvGraphicFramePr>
            <a:graphicFrameLocks noGrp="1"/>
          </p:cNvGraphicFramePr>
          <p:nvPr>
            <p:ph idx="1"/>
            <p:extLst>
              <p:ext uri="{D42A27DB-BD31-4B8C-83A1-F6EECF244321}">
                <p14:modId xmlns:p14="http://schemas.microsoft.com/office/powerpoint/2010/main" val="243623561"/>
              </p:ext>
            </p:extLst>
          </p:nvPr>
        </p:nvGraphicFramePr>
        <p:xfrm>
          <a:off x="-36443" y="152400"/>
          <a:ext cx="9144000" cy="6019800"/>
        </p:xfrm>
        <a:graphic>
          <a:graphicData uri="http://schemas.openxmlformats.org/drawingml/2006/chart">
            <c:chart xmlns:c="http://schemas.openxmlformats.org/drawingml/2006/chart" xmlns:r="http://schemas.openxmlformats.org/officeDocument/2006/relationships" r:id="rId2"/>
          </a:graphicData>
        </a:graphic>
      </p:graphicFrame>
      <p:sp>
        <p:nvSpPr>
          <p:cNvPr id="4" name="TextBox 3"/>
          <p:cNvSpPr txBox="1"/>
          <p:nvPr/>
        </p:nvSpPr>
        <p:spPr>
          <a:xfrm>
            <a:off x="1931465" y="1979711"/>
            <a:ext cx="755335" cy="307777"/>
          </a:xfrm>
          <a:prstGeom prst="rect">
            <a:avLst/>
          </a:prstGeom>
          <a:noFill/>
        </p:spPr>
        <p:txBody>
          <a:bodyPr wrap="none" rtlCol="0">
            <a:spAutoFit/>
          </a:bodyPr>
          <a:lstStyle/>
          <a:p>
            <a:r>
              <a:rPr lang="en-US" sz="1400" dirty="0" smtClean="0"/>
              <a:t>N=5327</a:t>
            </a:r>
            <a:endParaRPr lang="en-US" sz="1400" dirty="0"/>
          </a:p>
        </p:txBody>
      </p:sp>
      <p:sp>
        <p:nvSpPr>
          <p:cNvPr id="8" name="TextBox 7"/>
          <p:cNvSpPr txBox="1"/>
          <p:nvPr/>
        </p:nvSpPr>
        <p:spPr>
          <a:xfrm>
            <a:off x="4114800" y="2631708"/>
            <a:ext cx="755335" cy="307777"/>
          </a:xfrm>
          <a:prstGeom prst="rect">
            <a:avLst/>
          </a:prstGeom>
          <a:noFill/>
        </p:spPr>
        <p:txBody>
          <a:bodyPr wrap="none" rtlCol="0">
            <a:spAutoFit/>
          </a:bodyPr>
          <a:lstStyle/>
          <a:p>
            <a:r>
              <a:rPr lang="en-US" sz="1400" dirty="0" smtClean="0"/>
              <a:t>N=5323</a:t>
            </a:r>
            <a:endParaRPr lang="en-US" sz="1400" dirty="0"/>
          </a:p>
        </p:txBody>
      </p:sp>
      <p:sp>
        <p:nvSpPr>
          <p:cNvPr id="9" name="TextBox 8"/>
          <p:cNvSpPr txBox="1"/>
          <p:nvPr/>
        </p:nvSpPr>
        <p:spPr>
          <a:xfrm>
            <a:off x="6324600" y="3276600"/>
            <a:ext cx="755335" cy="307777"/>
          </a:xfrm>
          <a:prstGeom prst="rect">
            <a:avLst/>
          </a:prstGeom>
          <a:noFill/>
        </p:spPr>
        <p:txBody>
          <a:bodyPr wrap="none" rtlCol="0">
            <a:spAutoFit/>
          </a:bodyPr>
          <a:lstStyle/>
          <a:p>
            <a:r>
              <a:rPr lang="en-US" sz="1400" dirty="0" smtClean="0"/>
              <a:t>N=5341</a:t>
            </a:r>
            <a:endParaRPr lang="en-US" sz="1400" dirty="0"/>
          </a:p>
        </p:txBody>
      </p:sp>
    </p:spTree>
    <p:extLst>
      <p:ext uri="{BB962C8B-B14F-4D97-AF65-F5344CB8AC3E}">
        <p14:creationId xmlns:p14="http://schemas.microsoft.com/office/powerpoint/2010/main" val="182087386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2136847274"/>
              </p:ext>
            </p:extLst>
          </p:nvPr>
        </p:nvGraphicFramePr>
        <p:xfrm>
          <a:off x="381000" y="990600"/>
          <a:ext cx="8534400" cy="5029200"/>
        </p:xfrm>
        <a:graphic>
          <a:graphicData uri="http://schemas.openxmlformats.org/drawingml/2006/chart">
            <c:chart xmlns:c="http://schemas.openxmlformats.org/drawingml/2006/chart" xmlns:r="http://schemas.openxmlformats.org/officeDocument/2006/relationships" r:id="rId2"/>
          </a:graphicData>
        </a:graphic>
      </p:graphicFrame>
      <p:sp>
        <p:nvSpPr>
          <p:cNvPr id="2" name="Title 1"/>
          <p:cNvSpPr>
            <a:spLocks noGrp="1"/>
          </p:cNvSpPr>
          <p:nvPr>
            <p:ph type="title"/>
          </p:nvPr>
        </p:nvSpPr>
        <p:spPr/>
        <p:txBody>
          <a:bodyPr>
            <a:normAutofit fontScale="90000"/>
          </a:bodyPr>
          <a:lstStyle/>
          <a:p>
            <a:r>
              <a:rPr lang="en-US" dirty="0" smtClean="0"/>
              <a:t>2012 SBA Average Scale Score by Grade</a:t>
            </a:r>
            <a:endParaRPr lang="en-US" dirty="0"/>
          </a:p>
        </p:txBody>
      </p:sp>
    </p:spTree>
    <p:extLst>
      <p:ext uri="{BB962C8B-B14F-4D97-AF65-F5344CB8AC3E}">
        <p14:creationId xmlns:p14="http://schemas.microsoft.com/office/powerpoint/2010/main" val="11306545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0-#ppt_w/2"/>
                                          </p:val>
                                        </p:tav>
                                        <p:tav tm="100000">
                                          <p:val>
                                            <p:strVal val="#ppt_x"/>
                                          </p:val>
                                        </p:tav>
                                      </p:tavLst>
                                    </p:anim>
                                    <p:anim calcmode="lin" valueType="num">
                                      <p:cBhvr additive="base">
                                        <p:cTn id="8" dur="500" fill="hold"/>
                                        <p:tgtEl>
                                          <p:spTgt spid="4"/>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4" grpId="0">
        <p:bldAsOne/>
      </p:bldGraphic>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1821</TotalTime>
  <Words>1111</Words>
  <Application>Microsoft Office PowerPoint</Application>
  <PresentationFormat>On-screen Show (4:3)</PresentationFormat>
  <Paragraphs>229</Paragraphs>
  <Slides>33</Slides>
  <Notes>2</Notes>
  <HiddenSlides>0</HiddenSlides>
  <MMClips>0</MMClips>
  <ScaleCrop>false</ScaleCrop>
  <HeadingPairs>
    <vt:vector size="4" baseType="variant">
      <vt:variant>
        <vt:lpstr>Theme</vt:lpstr>
      </vt:variant>
      <vt:variant>
        <vt:i4>1</vt:i4>
      </vt:variant>
      <vt:variant>
        <vt:lpstr>Slide Titles</vt:lpstr>
      </vt:variant>
      <vt:variant>
        <vt:i4>33</vt:i4>
      </vt:variant>
    </vt:vector>
  </HeadingPairs>
  <TitlesOfParts>
    <vt:vector size="34" baseType="lpstr">
      <vt:lpstr>Concourse</vt:lpstr>
      <vt:lpstr>Using Effective Instruction To Ensure That All Students Learn</vt:lpstr>
      <vt:lpstr>Today’s Presentation</vt:lpstr>
      <vt:lpstr>One Year Later, Are We Stronger? Yes and Not Really</vt:lpstr>
      <vt:lpstr>Collaboration- taking another step forward.</vt:lpstr>
      <vt:lpstr>Intervention</vt:lpstr>
      <vt:lpstr>PowerPoint Presentation</vt:lpstr>
      <vt:lpstr>PowerPoint Presentation</vt:lpstr>
      <vt:lpstr>PowerPoint Presentation</vt:lpstr>
      <vt:lpstr>2012 SBA Average Scale Score by Grade</vt:lpstr>
      <vt:lpstr>2012 SBA % Proficient by Grade</vt:lpstr>
      <vt:lpstr>Take Aways from FY12 Data</vt:lpstr>
      <vt:lpstr>Alaska Native Student Scores Going Down</vt:lpstr>
      <vt:lpstr>Students With Disabilities -Mixed Scores</vt:lpstr>
      <vt:lpstr>Economically Disadvantaged Students Mixed Scores</vt:lpstr>
      <vt:lpstr>PowerPoint Presentation</vt:lpstr>
      <vt:lpstr>PowerPoint Presentation</vt:lpstr>
      <vt:lpstr>PowerPoint Presentation</vt:lpstr>
      <vt:lpstr>AYP-AMOs stayed the same</vt:lpstr>
      <vt:lpstr>Graduation Rate Improving</vt:lpstr>
      <vt:lpstr>Looking Ahead-what are we doing to make us stronger?</vt:lpstr>
      <vt:lpstr>             Strategic Plan</vt:lpstr>
      <vt:lpstr>My expectations of you</vt:lpstr>
      <vt:lpstr>Expectations (continued)</vt:lpstr>
      <vt:lpstr>An HRO depends on attaining the right balance</vt:lpstr>
      <vt:lpstr>FY13 District Goals</vt:lpstr>
      <vt:lpstr>Two goals serve as our foundation to help us improve</vt:lpstr>
      <vt:lpstr>A school vision is central to your improvement process</vt:lpstr>
      <vt:lpstr>Our next steps–ensuring all students learn- getting to the edge of the bell curve</vt:lpstr>
      <vt:lpstr>Your Leadership-Three behaviors of those who have success in uncertain environments *</vt:lpstr>
      <vt:lpstr>General</vt:lpstr>
      <vt:lpstr>Don’t Let Your Legal Guard Down</vt:lpstr>
      <vt:lpstr> Be Bold! </vt:lpstr>
      <vt:lpstr>KPBSD’s New Administrators</vt:lpstr>
    </vt:vector>
  </TitlesOfParts>
  <Company>KPBSD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e10056</dc:creator>
  <cp:lastModifiedBy>e10056</cp:lastModifiedBy>
  <cp:revision>150</cp:revision>
  <dcterms:created xsi:type="dcterms:W3CDTF">2012-05-30T03:48:14Z</dcterms:created>
  <dcterms:modified xsi:type="dcterms:W3CDTF">2012-08-02T15:38:18Z</dcterms:modified>
</cp:coreProperties>
</file>