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sldIdLst>
    <p:sldId id="287" r:id="rId2"/>
    <p:sldId id="256" r:id="rId3"/>
    <p:sldId id="273" r:id="rId4"/>
    <p:sldId id="309" r:id="rId5"/>
    <p:sldId id="281" r:id="rId6"/>
    <p:sldId id="282" r:id="rId7"/>
    <p:sldId id="275" r:id="rId8"/>
    <p:sldId id="290" r:id="rId9"/>
    <p:sldId id="268" r:id="rId10"/>
    <p:sldId id="284" r:id="rId11"/>
    <p:sldId id="283" r:id="rId12"/>
    <p:sldId id="292" r:id="rId13"/>
    <p:sldId id="293" r:id="rId14"/>
    <p:sldId id="297" r:id="rId15"/>
    <p:sldId id="295" r:id="rId16"/>
    <p:sldId id="296" r:id="rId17"/>
    <p:sldId id="302" r:id="rId18"/>
    <p:sldId id="311" r:id="rId19"/>
    <p:sldId id="276" r:id="rId20"/>
    <p:sldId id="277" r:id="rId21"/>
    <p:sldId id="279" r:id="rId22"/>
    <p:sldId id="278" r:id="rId23"/>
    <p:sldId id="280" r:id="rId24"/>
    <p:sldId id="285" r:id="rId25"/>
    <p:sldId id="286" r:id="rId26"/>
    <p:sldId id="266" r:id="rId27"/>
    <p:sldId id="270" r:id="rId28"/>
    <p:sldId id="271" r:id="rId29"/>
    <p:sldId id="258" r:id="rId30"/>
    <p:sldId id="294" r:id="rId31"/>
    <p:sldId id="298" r:id="rId32"/>
    <p:sldId id="291" r:id="rId33"/>
    <p:sldId id="310" r:id="rId34"/>
    <p:sldId id="300" r:id="rId35"/>
    <p:sldId id="303" r:id="rId36"/>
    <p:sldId id="289" r:id="rId37"/>
    <p:sldId id="308" r:id="rId38"/>
    <p:sldId id="312" r:id="rId39"/>
    <p:sldId id="299" r:id="rId40"/>
    <p:sldId id="301" r:id="rId41"/>
    <p:sldId id="272" r:id="rId42"/>
    <p:sldId id="306" r:id="rId43"/>
    <p:sldId id="288" r:id="rId44"/>
    <p:sldId id="304" r:id="rId45"/>
    <p:sldId id="305" r:id="rId4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14" y="-2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375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e10056\Local%20Settings\Temporary%20Internet%20Files\Content.Outlook\23LMT0RZ\Copy%20of%20SBA%20Percent%20Proficient%20Comparison%2009-12%20(2)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my\data$\e10056\Documents\Assessment%20Data\SBA%20Overall%20by%20Gender%207-12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my\data$\e10056\Documents\Assessment%20Data\FY12\SBA_2008%20-%202012%20Avg%20Scale%20Scores%20July23,2012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Book2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my\data$\e10056\Documents\Assessment%20Data\2011%20SBA%20Score%20by%20grade%20June%2011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my\data$\e10056\Documents\Assessment%20Data\SBA%20Overall%20by%20Gender%207-12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e10056\Local%20Settings\Temporary%20Internet%20Files\Content.Outlook\23LMT0RZ\SBA%20Overall%20by%20Gender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e10056\Local%20Settings\Temporary%20Internet%20Files\Content.Outlook\23LMT0RZ\SBA%20Overall%20by%20Gender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my\data$\e10056\Documents\Assessment%20Data\SBA%20Overall%20by%20Gender%207-12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e10056\Local%20Settings\Temporary%20Internet%20Files\Content.Outlook\23LMT0RZ\SBA%20Overall%20by%20Gender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FY09 - FY12 </a:t>
            </a:r>
          </a:p>
          <a:p>
            <a:pPr>
              <a:defRPr/>
            </a:pPr>
            <a:r>
              <a:rPr lang="en-US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SBA Percent Proficient</a:t>
            </a:r>
          </a:p>
        </c:rich>
      </c:tx>
      <c:layout>
        <c:manualLayout>
          <c:xMode val="edge"/>
          <c:yMode val="edge"/>
          <c:x val="0.28922437579917892"/>
          <c:y val="2.6666666666666668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Sheet2!$A$4</c:f>
              <c:strCache>
                <c:ptCount val="1"/>
                <c:pt idx="0">
                  <c:v>FY09</c:v>
                </c:pt>
              </c:strCache>
            </c:strRef>
          </c:tx>
          <c:invertIfNegative val="0"/>
          <c:cat>
            <c:strRef>
              <c:f>Sheet2!$B$3:$D$3</c:f>
              <c:strCache>
                <c:ptCount val="3"/>
                <c:pt idx="0">
                  <c:v>Reading</c:v>
                </c:pt>
                <c:pt idx="1">
                  <c:v>Writing</c:v>
                </c:pt>
                <c:pt idx="2">
                  <c:v>Math</c:v>
                </c:pt>
              </c:strCache>
            </c:strRef>
          </c:cat>
          <c:val>
            <c:numRef>
              <c:f>Sheet2!$B$4:$D$4</c:f>
              <c:numCache>
                <c:formatCode>General</c:formatCode>
                <c:ptCount val="3"/>
                <c:pt idx="0">
                  <c:v>88.8</c:v>
                </c:pt>
                <c:pt idx="1">
                  <c:v>85.1</c:v>
                </c:pt>
                <c:pt idx="2">
                  <c:v>76.900000000000006</c:v>
                </c:pt>
              </c:numCache>
            </c:numRef>
          </c:val>
        </c:ser>
        <c:ser>
          <c:idx val="1"/>
          <c:order val="1"/>
          <c:tx>
            <c:strRef>
              <c:f>Sheet2!$A$5</c:f>
              <c:strCache>
                <c:ptCount val="1"/>
                <c:pt idx="0">
                  <c:v>FY10</c:v>
                </c:pt>
              </c:strCache>
            </c:strRef>
          </c:tx>
          <c:invertIfNegative val="0"/>
          <c:cat>
            <c:strRef>
              <c:f>Sheet2!$B$3:$D$3</c:f>
              <c:strCache>
                <c:ptCount val="3"/>
                <c:pt idx="0">
                  <c:v>Reading</c:v>
                </c:pt>
                <c:pt idx="1">
                  <c:v>Writing</c:v>
                </c:pt>
                <c:pt idx="2">
                  <c:v>Math</c:v>
                </c:pt>
              </c:strCache>
            </c:strRef>
          </c:cat>
          <c:val>
            <c:numRef>
              <c:f>Sheet2!$B$5:$D$5</c:f>
              <c:numCache>
                <c:formatCode>General</c:formatCode>
                <c:ptCount val="3"/>
                <c:pt idx="0">
                  <c:v>90.1</c:v>
                </c:pt>
                <c:pt idx="1">
                  <c:v>83</c:v>
                </c:pt>
                <c:pt idx="2">
                  <c:v>79.099999999999994</c:v>
                </c:pt>
              </c:numCache>
            </c:numRef>
          </c:val>
        </c:ser>
        <c:ser>
          <c:idx val="2"/>
          <c:order val="2"/>
          <c:tx>
            <c:strRef>
              <c:f>Sheet2!$A$6</c:f>
              <c:strCache>
                <c:ptCount val="1"/>
                <c:pt idx="0">
                  <c:v>FY11</c:v>
                </c:pt>
              </c:strCache>
            </c:strRef>
          </c:tx>
          <c:invertIfNegative val="0"/>
          <c:cat>
            <c:strRef>
              <c:f>Sheet2!$B$3:$D$3</c:f>
              <c:strCache>
                <c:ptCount val="3"/>
                <c:pt idx="0">
                  <c:v>Reading</c:v>
                </c:pt>
                <c:pt idx="1">
                  <c:v>Writing</c:v>
                </c:pt>
                <c:pt idx="2">
                  <c:v>Math</c:v>
                </c:pt>
              </c:strCache>
            </c:strRef>
          </c:cat>
          <c:val>
            <c:numRef>
              <c:f>Sheet2!$B$6:$D$6</c:f>
              <c:numCache>
                <c:formatCode>General</c:formatCode>
                <c:ptCount val="3"/>
                <c:pt idx="0">
                  <c:v>88.4</c:v>
                </c:pt>
                <c:pt idx="1">
                  <c:v>84.4</c:v>
                </c:pt>
                <c:pt idx="2">
                  <c:v>79.599999999999994</c:v>
                </c:pt>
              </c:numCache>
            </c:numRef>
          </c:val>
        </c:ser>
        <c:ser>
          <c:idx val="3"/>
          <c:order val="3"/>
          <c:tx>
            <c:strRef>
              <c:f>Sheet2!$A$7</c:f>
              <c:strCache>
                <c:ptCount val="1"/>
                <c:pt idx="0">
                  <c:v>FY12</c:v>
                </c:pt>
              </c:strCache>
            </c:strRef>
          </c:tx>
          <c:invertIfNegative val="0"/>
          <c:cat>
            <c:strRef>
              <c:f>Sheet2!$B$3:$D$3</c:f>
              <c:strCache>
                <c:ptCount val="3"/>
                <c:pt idx="0">
                  <c:v>Reading</c:v>
                </c:pt>
                <c:pt idx="1">
                  <c:v>Writing</c:v>
                </c:pt>
                <c:pt idx="2">
                  <c:v>Math</c:v>
                </c:pt>
              </c:strCache>
            </c:strRef>
          </c:cat>
          <c:val>
            <c:numRef>
              <c:f>Sheet2!$B$7:$D$7</c:f>
              <c:numCache>
                <c:formatCode>General</c:formatCode>
                <c:ptCount val="3"/>
                <c:pt idx="0">
                  <c:v>88.7</c:v>
                </c:pt>
                <c:pt idx="1">
                  <c:v>83.6</c:v>
                </c:pt>
                <c:pt idx="2">
                  <c:v>77.900000000000006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8547584"/>
        <c:axId val="418549120"/>
      </c:barChart>
      <c:catAx>
        <c:axId val="4185475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 b="1" i="0" baseline="0"/>
            </a:pPr>
            <a:endParaRPr lang="en-US"/>
          </a:p>
        </c:txPr>
        <c:crossAx val="418549120"/>
        <c:crosses val="autoZero"/>
        <c:auto val="1"/>
        <c:lblAlgn val="ctr"/>
        <c:lblOffset val="100"/>
        <c:noMultiLvlLbl val="0"/>
      </c:catAx>
      <c:valAx>
        <c:axId val="4185491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spPr>
          <a:noFill/>
        </c:spPr>
        <c:txPr>
          <a:bodyPr/>
          <a:lstStyle/>
          <a:p>
            <a:pPr>
              <a:defRPr sz="1200" b="1" i="0" baseline="0"/>
            </a:pPr>
            <a:endParaRPr lang="en-US"/>
          </a:p>
        </c:txPr>
        <c:crossAx val="41854758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pivotSource>
    <c:name>[SBA Overall by Gender 7-12.xlsx]Sheet1!PivotTable3</c:name>
    <c:fmtId val="8"/>
  </c:pivotSource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Math SBA </a:t>
            </a:r>
            <a:r>
              <a:rPr lang="en-US" sz="1800" dirty="0" smtClean="0"/>
              <a:t>Male/Female </a:t>
            </a:r>
            <a:r>
              <a:rPr lang="en-US" sz="1800" b="1" i="0" baseline="0" dirty="0" smtClean="0">
                <a:effectLst/>
              </a:rPr>
              <a:t>Average </a:t>
            </a:r>
            <a:r>
              <a:rPr lang="en-US" sz="1800" b="1" i="0" baseline="0" dirty="0">
                <a:effectLst/>
              </a:rPr>
              <a:t>Scale Scores</a:t>
            </a:r>
            <a:endParaRPr lang="en-US" sz="1800" dirty="0">
              <a:effectLst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 dirty="0"/>
          </a:p>
        </c:rich>
      </c:tx>
      <c:layout>
        <c:manualLayout>
          <c:xMode val="edge"/>
          <c:yMode val="edge"/>
          <c:x val="0.13814222440944882"/>
          <c:y val="2.3148148148148147E-2"/>
        </c:manualLayout>
      </c:layout>
      <c:overlay val="0"/>
    </c:title>
    <c:autoTitleDeleted val="0"/>
    <c:pivotFmts>
      <c:pivotFmt>
        <c:idx val="0"/>
      </c:pivotFmt>
      <c:pivotFmt>
        <c:idx val="1"/>
      </c:pivotFmt>
      <c:pivotFmt>
        <c:idx val="2"/>
        <c:spPr>
          <a:ln>
            <a:solidFill>
              <a:schemeClr val="accent2">
                <a:lumMod val="40000"/>
                <a:lumOff val="60000"/>
              </a:schemeClr>
            </a:solidFill>
          </a:ln>
        </c:spPr>
        <c:marker>
          <c:symbol val="circle"/>
          <c:size val="4"/>
          <c:spPr>
            <a:solidFill>
              <a:schemeClr val="accent2">
                <a:lumMod val="75000"/>
              </a:schemeClr>
            </a:solidFill>
            <a:ln>
              <a:noFill/>
            </a:ln>
          </c:spPr>
        </c:marker>
      </c:pivotFmt>
      <c:pivotFmt>
        <c:idx val="3"/>
        <c:spPr>
          <a:ln>
            <a:solidFill>
              <a:schemeClr val="accent1">
                <a:lumMod val="60000"/>
                <a:lumOff val="40000"/>
              </a:schemeClr>
            </a:solidFill>
          </a:ln>
        </c:spPr>
        <c:marker>
          <c:symbol val="circle"/>
          <c:size val="4"/>
          <c:spPr>
            <a:solidFill>
              <a:schemeClr val="accent1">
                <a:lumMod val="75000"/>
              </a:schemeClr>
            </a:solidFill>
            <a:ln>
              <a:noFill/>
            </a:ln>
          </c:spPr>
        </c:marker>
      </c:pivotFmt>
      <c:pivotFmt>
        <c:idx val="4"/>
        <c:spPr>
          <a:ln>
            <a:solidFill>
              <a:schemeClr val="accent2">
                <a:lumMod val="40000"/>
                <a:lumOff val="60000"/>
              </a:schemeClr>
            </a:solidFill>
          </a:ln>
        </c:spPr>
        <c:marker>
          <c:symbol val="circle"/>
          <c:size val="4"/>
          <c:spPr>
            <a:solidFill>
              <a:schemeClr val="accent2">
                <a:lumMod val="75000"/>
              </a:schemeClr>
            </a:solidFill>
            <a:ln>
              <a:noFill/>
            </a:ln>
          </c:spPr>
        </c:marker>
      </c:pivotFmt>
      <c:pivotFmt>
        <c:idx val="5"/>
        <c:spPr>
          <a:ln>
            <a:solidFill>
              <a:schemeClr val="accent1">
                <a:lumMod val="60000"/>
                <a:lumOff val="40000"/>
              </a:schemeClr>
            </a:solidFill>
          </a:ln>
        </c:spPr>
        <c:marker>
          <c:symbol val="circle"/>
          <c:size val="4"/>
          <c:spPr>
            <a:solidFill>
              <a:schemeClr val="accent1">
                <a:lumMod val="75000"/>
              </a:schemeClr>
            </a:solidFill>
            <a:ln>
              <a:noFill/>
            </a:ln>
          </c:spPr>
        </c:marker>
      </c:pivotFmt>
      <c:pivotFmt>
        <c:idx val="6"/>
        <c:spPr>
          <a:ln>
            <a:solidFill>
              <a:schemeClr val="accent2">
                <a:lumMod val="40000"/>
                <a:lumOff val="60000"/>
              </a:schemeClr>
            </a:solidFill>
          </a:ln>
        </c:spPr>
        <c:marker>
          <c:symbol val="circle"/>
          <c:size val="4"/>
          <c:spPr>
            <a:solidFill>
              <a:schemeClr val="accent2">
                <a:lumMod val="75000"/>
              </a:schemeClr>
            </a:solidFill>
            <a:ln>
              <a:noFill/>
            </a:ln>
          </c:spPr>
        </c:marker>
      </c:pivotFmt>
      <c:pivotFmt>
        <c:idx val="7"/>
        <c:spPr>
          <a:ln>
            <a:solidFill>
              <a:schemeClr val="accent1">
                <a:lumMod val="60000"/>
                <a:lumOff val="40000"/>
              </a:schemeClr>
            </a:solidFill>
          </a:ln>
        </c:spPr>
        <c:marker>
          <c:symbol val="circle"/>
          <c:size val="4"/>
          <c:spPr>
            <a:solidFill>
              <a:schemeClr val="accent1">
                <a:lumMod val="75000"/>
              </a:schemeClr>
            </a:solidFill>
            <a:ln>
              <a:noFill/>
            </a:ln>
          </c:spPr>
        </c:marker>
      </c:pivotFmt>
    </c:pivotFmts>
    <c:plotArea>
      <c:layout/>
      <c:lineChart>
        <c:grouping val="standard"/>
        <c:varyColors val="0"/>
        <c:ser>
          <c:idx val="0"/>
          <c:order val="0"/>
          <c:tx>
            <c:strRef>
              <c:f>Sheet1!$Q$1:$Q$2</c:f>
              <c:strCache>
                <c:ptCount val="1"/>
                <c:pt idx="0">
                  <c:v>Female</c:v>
                </c:pt>
              </c:strCache>
            </c:strRef>
          </c:tx>
          <c:spPr>
            <a:ln>
              <a:solidFill>
                <a:schemeClr val="accent2">
                  <a:lumMod val="40000"/>
                  <a:lumOff val="60000"/>
                </a:schemeClr>
              </a:solidFill>
            </a:ln>
          </c:spPr>
          <c:marker>
            <c:symbol val="circle"/>
            <c:size val="4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</c:spPr>
          </c:marker>
          <c:cat>
            <c:strRef>
              <c:f>Sheet1!$P$3:$P$10</c:f>
              <c:strCache>
                <c:ptCount val="8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</c:strCache>
            </c:strRef>
          </c:cat>
          <c:val>
            <c:numRef>
              <c:f>Sheet1!$Q$3:$Q$10</c:f>
              <c:numCache>
                <c:formatCode>General</c:formatCode>
                <c:ptCount val="8"/>
                <c:pt idx="0">
                  <c:v>344.39162499999998</c:v>
                </c:pt>
                <c:pt idx="1">
                  <c:v>345.08242899999999</c:v>
                </c:pt>
                <c:pt idx="2">
                  <c:v>357.228095</c:v>
                </c:pt>
                <c:pt idx="3">
                  <c:v>357.05683900000002</c:v>
                </c:pt>
                <c:pt idx="4">
                  <c:v>352.11927900000001</c:v>
                </c:pt>
                <c:pt idx="5">
                  <c:v>361.58132499999999</c:v>
                </c:pt>
                <c:pt idx="6">
                  <c:v>363.554059</c:v>
                </c:pt>
                <c:pt idx="7">
                  <c:v>362.39145300000001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Sheet1!$R$1:$R$2</c:f>
              <c:strCache>
                <c:ptCount val="1"/>
                <c:pt idx="0">
                  <c:v>Male</c:v>
                </c:pt>
              </c:strCache>
            </c:strRef>
          </c:tx>
          <c:spPr>
            <a:ln>
              <a:solidFill>
                <a:schemeClr val="accent1">
                  <a:lumMod val="60000"/>
                  <a:lumOff val="40000"/>
                </a:schemeClr>
              </a:solidFill>
            </a:ln>
          </c:spPr>
          <c:marker>
            <c:symbol val="circle"/>
            <c:size val="4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</c:spPr>
          </c:marker>
          <c:cat>
            <c:strRef>
              <c:f>Sheet1!$P$3:$P$10</c:f>
              <c:strCache>
                <c:ptCount val="8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</c:strCache>
            </c:strRef>
          </c:cat>
          <c:val>
            <c:numRef>
              <c:f>Sheet1!$R$3:$R$10</c:f>
              <c:numCache>
                <c:formatCode>General</c:formatCode>
                <c:ptCount val="8"/>
                <c:pt idx="0">
                  <c:v>341.20100300000001</c:v>
                </c:pt>
                <c:pt idx="1">
                  <c:v>343.78125999999997</c:v>
                </c:pt>
                <c:pt idx="2">
                  <c:v>355.35724099999999</c:v>
                </c:pt>
                <c:pt idx="3">
                  <c:v>356.95546100000001</c:v>
                </c:pt>
                <c:pt idx="4">
                  <c:v>351.22408799999999</c:v>
                </c:pt>
                <c:pt idx="5">
                  <c:v>360.104647</c:v>
                </c:pt>
                <c:pt idx="6">
                  <c:v>362.81183700000003</c:v>
                </c:pt>
                <c:pt idx="7">
                  <c:v>361.15441099999998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18953088"/>
        <c:axId val="418963456"/>
      </c:lineChart>
      <c:catAx>
        <c:axId val="41895308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en-US"/>
          </a:p>
        </c:txPr>
        <c:crossAx val="418963456"/>
        <c:crosses val="autoZero"/>
        <c:auto val="1"/>
        <c:lblAlgn val="ctr"/>
        <c:lblOffset val="100"/>
        <c:noMultiLvlLbl val="0"/>
      </c:catAx>
      <c:valAx>
        <c:axId val="4189634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1895308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SBA Average </a:t>
            </a:r>
            <a:r>
              <a:rPr 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Scale </a:t>
            </a: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Score 2009-2012</a:t>
            </a:r>
            <a:r>
              <a:rPr lang="en-US" sz="2800" baseline="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2800" baseline="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KPBSD District-Wide</a:t>
            </a:r>
          </a:p>
        </c:rich>
      </c:tx>
      <c:layout>
        <c:manualLayout>
          <c:xMode val="edge"/>
          <c:yMode val="edge"/>
          <c:x val="0.17119444444444445"/>
          <c:y val="3.621665171600385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7.3571741032370949E-2"/>
          <c:y val="0.27673161899066417"/>
          <c:w val="0.69836023622047239"/>
          <c:h val="0.58748067949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Sheet1!$A$3</c:f>
              <c:strCache>
                <c:ptCount val="1"/>
                <c:pt idx="0">
                  <c:v>2008-2009</c:v>
                </c:pt>
              </c:strCache>
            </c:strRef>
          </c:tx>
          <c:invertIfNegative val="0"/>
          <c:cat>
            <c:strRef>
              <c:f>Sheet1!$B$1:$D$2</c:f>
              <c:strCache>
                <c:ptCount val="3"/>
                <c:pt idx="0">
                  <c:v>Reading</c:v>
                </c:pt>
                <c:pt idx="1">
                  <c:v>Writing </c:v>
                </c:pt>
                <c:pt idx="2">
                  <c:v>Math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  <c:pt idx="0">
                  <c:v>382.49</c:v>
                </c:pt>
                <c:pt idx="1">
                  <c:v>371.06</c:v>
                </c:pt>
                <c:pt idx="2">
                  <c:v>351.66</c:v>
                </c:pt>
              </c:numCache>
            </c:numRef>
          </c:val>
        </c:ser>
        <c:ser>
          <c:idx val="1"/>
          <c:order val="1"/>
          <c:tx>
            <c:strRef>
              <c:f>Sheet1!$A$4</c:f>
              <c:strCache>
                <c:ptCount val="1"/>
                <c:pt idx="0">
                  <c:v>2009-2010</c:v>
                </c:pt>
              </c:strCache>
            </c:strRef>
          </c:tx>
          <c:invertIfNegative val="0"/>
          <c:cat>
            <c:strRef>
              <c:f>Sheet1!$B$1:$D$2</c:f>
              <c:strCache>
                <c:ptCount val="3"/>
                <c:pt idx="0">
                  <c:v>Reading</c:v>
                </c:pt>
                <c:pt idx="1">
                  <c:v>Writing </c:v>
                </c:pt>
                <c:pt idx="2">
                  <c:v>Math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  <c:pt idx="0">
                  <c:v>387.49</c:v>
                </c:pt>
                <c:pt idx="1">
                  <c:v>372.22</c:v>
                </c:pt>
                <c:pt idx="2">
                  <c:v>360.82</c:v>
                </c:pt>
              </c:numCache>
            </c:numRef>
          </c:val>
        </c:ser>
        <c:ser>
          <c:idx val="2"/>
          <c:order val="2"/>
          <c:tx>
            <c:strRef>
              <c:f>Sheet1!$A$5</c:f>
              <c:strCache>
                <c:ptCount val="1"/>
                <c:pt idx="0">
                  <c:v>2010-2011</c:v>
                </c:pt>
              </c:strCache>
            </c:strRef>
          </c:tx>
          <c:invertIfNegative val="0"/>
          <c:cat>
            <c:strRef>
              <c:f>Sheet1!$B$1:$D$2</c:f>
              <c:strCache>
                <c:ptCount val="3"/>
                <c:pt idx="0">
                  <c:v>Reading</c:v>
                </c:pt>
                <c:pt idx="1">
                  <c:v>Writing </c:v>
                </c:pt>
                <c:pt idx="2">
                  <c:v>Math</c:v>
                </c:pt>
              </c:strCache>
            </c:strRef>
          </c:cat>
          <c:val>
            <c:numRef>
              <c:f>Sheet1!$B$5:$D$5</c:f>
              <c:numCache>
                <c:formatCode>General</c:formatCode>
                <c:ptCount val="3"/>
                <c:pt idx="0">
                  <c:v>389.74</c:v>
                </c:pt>
                <c:pt idx="1">
                  <c:v>375.29</c:v>
                </c:pt>
                <c:pt idx="2">
                  <c:v>363.7</c:v>
                </c:pt>
              </c:numCache>
            </c:numRef>
          </c:val>
        </c:ser>
        <c:ser>
          <c:idx val="3"/>
          <c:order val="3"/>
          <c:tx>
            <c:strRef>
              <c:f>Sheet1!$A$6</c:f>
              <c:strCache>
                <c:ptCount val="1"/>
                <c:pt idx="0">
                  <c:v>2011-2012</c:v>
                </c:pt>
              </c:strCache>
            </c:strRef>
          </c:tx>
          <c:invertIfNegative val="0"/>
          <c:cat>
            <c:strRef>
              <c:f>Sheet1!$B$1:$D$2</c:f>
              <c:strCache>
                <c:ptCount val="3"/>
                <c:pt idx="0">
                  <c:v>Reading</c:v>
                </c:pt>
                <c:pt idx="1">
                  <c:v>Writing </c:v>
                </c:pt>
                <c:pt idx="2">
                  <c:v>Math</c:v>
                </c:pt>
              </c:strCache>
            </c:strRef>
          </c:cat>
          <c:val>
            <c:numRef>
              <c:f>Sheet1!$B$6:$D$6</c:f>
              <c:numCache>
                <c:formatCode>General</c:formatCode>
                <c:ptCount val="3"/>
                <c:pt idx="0">
                  <c:v>390.6</c:v>
                </c:pt>
                <c:pt idx="1">
                  <c:v>375.5</c:v>
                </c:pt>
                <c:pt idx="2">
                  <c:v>361.8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8580352"/>
        <c:axId val="418581888"/>
      </c:barChart>
      <c:catAx>
        <c:axId val="418580352"/>
        <c:scaling>
          <c:orientation val="minMax"/>
        </c:scaling>
        <c:delete val="0"/>
        <c:axPos val="b"/>
        <c:majorTickMark val="none"/>
        <c:minorTickMark val="none"/>
        <c:tickLblPos val="nextTo"/>
        <c:crossAx val="418581888"/>
        <c:crosses val="autoZero"/>
        <c:auto val="1"/>
        <c:lblAlgn val="ctr"/>
        <c:lblOffset val="100"/>
        <c:noMultiLvlLbl val="0"/>
      </c:catAx>
      <c:valAx>
        <c:axId val="418581888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41858035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Sheet1!$C$4</c:f>
              <c:strCache>
                <c:ptCount val="1"/>
                <c:pt idx="0">
                  <c:v>Reading</c:v>
                </c:pt>
              </c:strCache>
            </c:strRef>
          </c:tx>
          <c:marker>
            <c:symbol val="none"/>
          </c:marker>
          <c:cat>
            <c:strRef>
              <c:f>Sheet1!$B$5:$B$12</c:f>
              <c:strCache>
                <c:ptCount val="8"/>
                <c:pt idx="0">
                  <c:v>Grade 3</c:v>
                </c:pt>
                <c:pt idx="1">
                  <c:v>Grade 4</c:v>
                </c:pt>
                <c:pt idx="2">
                  <c:v>Grade 5</c:v>
                </c:pt>
                <c:pt idx="3">
                  <c:v>Grade 6</c:v>
                </c:pt>
                <c:pt idx="4">
                  <c:v>Grade 7</c:v>
                </c:pt>
                <c:pt idx="5">
                  <c:v>Grade 8</c:v>
                </c:pt>
                <c:pt idx="6">
                  <c:v>Grade 9</c:v>
                </c:pt>
                <c:pt idx="7">
                  <c:v>Grade 10</c:v>
                </c:pt>
              </c:strCache>
            </c:strRef>
          </c:cat>
          <c:val>
            <c:numRef>
              <c:f>Sheet1!$C$5:$C$12</c:f>
              <c:numCache>
                <c:formatCode>General</c:formatCode>
                <c:ptCount val="8"/>
                <c:pt idx="0">
                  <c:v>88</c:v>
                </c:pt>
                <c:pt idx="1">
                  <c:v>84.91</c:v>
                </c:pt>
                <c:pt idx="2">
                  <c:v>89.8</c:v>
                </c:pt>
                <c:pt idx="3">
                  <c:v>86.94</c:v>
                </c:pt>
                <c:pt idx="4">
                  <c:v>87.84</c:v>
                </c:pt>
                <c:pt idx="5">
                  <c:v>92.1</c:v>
                </c:pt>
                <c:pt idx="6">
                  <c:v>90.68</c:v>
                </c:pt>
                <c:pt idx="7">
                  <c:v>89.37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Sheet1!$D$4</c:f>
              <c:strCache>
                <c:ptCount val="1"/>
                <c:pt idx="0">
                  <c:v>Writing</c:v>
                </c:pt>
              </c:strCache>
            </c:strRef>
          </c:tx>
          <c:marker>
            <c:symbol val="none"/>
          </c:marker>
          <c:cat>
            <c:strRef>
              <c:f>Sheet1!$B$5:$B$12</c:f>
              <c:strCache>
                <c:ptCount val="8"/>
                <c:pt idx="0">
                  <c:v>Grade 3</c:v>
                </c:pt>
                <c:pt idx="1">
                  <c:v>Grade 4</c:v>
                </c:pt>
                <c:pt idx="2">
                  <c:v>Grade 5</c:v>
                </c:pt>
                <c:pt idx="3">
                  <c:v>Grade 6</c:v>
                </c:pt>
                <c:pt idx="4">
                  <c:v>Grade 7</c:v>
                </c:pt>
                <c:pt idx="5">
                  <c:v>Grade 8</c:v>
                </c:pt>
                <c:pt idx="6">
                  <c:v>Grade 9</c:v>
                </c:pt>
                <c:pt idx="7">
                  <c:v>Grade 10</c:v>
                </c:pt>
              </c:strCache>
            </c:strRef>
          </c:cat>
          <c:val>
            <c:numRef>
              <c:f>Sheet1!$D$5:$D$12</c:f>
              <c:numCache>
                <c:formatCode>General</c:formatCode>
                <c:ptCount val="8"/>
                <c:pt idx="0">
                  <c:v>85</c:v>
                </c:pt>
                <c:pt idx="1">
                  <c:v>86.41</c:v>
                </c:pt>
                <c:pt idx="2">
                  <c:v>84.6</c:v>
                </c:pt>
                <c:pt idx="3">
                  <c:v>81.099999999999994</c:v>
                </c:pt>
                <c:pt idx="4">
                  <c:v>83.07</c:v>
                </c:pt>
                <c:pt idx="5">
                  <c:v>82.66</c:v>
                </c:pt>
                <c:pt idx="6">
                  <c:v>83.05</c:v>
                </c:pt>
                <c:pt idx="7">
                  <c:v>83.73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Sheet1!$E$4</c:f>
              <c:strCache>
                <c:ptCount val="1"/>
                <c:pt idx="0">
                  <c:v>Math</c:v>
                </c:pt>
              </c:strCache>
            </c:strRef>
          </c:tx>
          <c:marker>
            <c:symbol val="none"/>
          </c:marker>
          <c:cat>
            <c:strRef>
              <c:f>Sheet1!$B$5:$B$12</c:f>
              <c:strCache>
                <c:ptCount val="8"/>
                <c:pt idx="0">
                  <c:v>Grade 3</c:v>
                </c:pt>
                <c:pt idx="1">
                  <c:v>Grade 4</c:v>
                </c:pt>
                <c:pt idx="2">
                  <c:v>Grade 5</c:v>
                </c:pt>
                <c:pt idx="3">
                  <c:v>Grade 6</c:v>
                </c:pt>
                <c:pt idx="4">
                  <c:v>Grade 7</c:v>
                </c:pt>
                <c:pt idx="5">
                  <c:v>Grade 8</c:v>
                </c:pt>
                <c:pt idx="6">
                  <c:v>Grade 9</c:v>
                </c:pt>
                <c:pt idx="7">
                  <c:v>Grade 10</c:v>
                </c:pt>
              </c:strCache>
            </c:strRef>
          </c:cat>
          <c:val>
            <c:numRef>
              <c:f>Sheet1!$E$5:$E$12</c:f>
              <c:numCache>
                <c:formatCode>General</c:formatCode>
                <c:ptCount val="8"/>
                <c:pt idx="0">
                  <c:v>82</c:v>
                </c:pt>
                <c:pt idx="1">
                  <c:v>81.55</c:v>
                </c:pt>
                <c:pt idx="2">
                  <c:v>82.88</c:v>
                </c:pt>
                <c:pt idx="3">
                  <c:v>80.16</c:v>
                </c:pt>
                <c:pt idx="4">
                  <c:v>76.37</c:v>
                </c:pt>
                <c:pt idx="5">
                  <c:v>77.3</c:v>
                </c:pt>
                <c:pt idx="6">
                  <c:v>74.97</c:v>
                </c:pt>
                <c:pt idx="7">
                  <c:v>63.38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18622080"/>
        <c:axId val="418627968"/>
      </c:lineChart>
      <c:catAx>
        <c:axId val="41862208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418627968"/>
        <c:crosses val="autoZero"/>
        <c:auto val="1"/>
        <c:lblAlgn val="ctr"/>
        <c:lblOffset val="100"/>
        <c:noMultiLvlLbl val="0"/>
      </c:catAx>
      <c:valAx>
        <c:axId val="4186279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1862208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189292310683387E-2"/>
          <c:y val="0.18590121041643512"/>
          <c:w val="0.93392181880042768"/>
          <c:h val="0.75783319483610445"/>
        </c:manualLayout>
      </c:layout>
      <c:lineChart>
        <c:grouping val="standard"/>
        <c:varyColors val="0"/>
        <c:ser>
          <c:idx val="0"/>
          <c:order val="0"/>
          <c:tx>
            <c:strRef>
              <c:f>Sheet1!$B$3</c:f>
              <c:strCache>
                <c:ptCount val="1"/>
                <c:pt idx="0">
                  <c:v>Reading</c:v>
                </c:pt>
              </c:strCache>
            </c:strRef>
          </c:tx>
          <c:marker>
            <c:symbol val="none"/>
          </c:marker>
          <c:cat>
            <c:strRef>
              <c:f>Sheet1!$A$4:$A$11</c:f>
              <c:strCache>
                <c:ptCount val="8"/>
                <c:pt idx="0">
                  <c:v>Grade 3</c:v>
                </c:pt>
                <c:pt idx="1">
                  <c:v>Grade 4</c:v>
                </c:pt>
                <c:pt idx="2">
                  <c:v>Grade 5</c:v>
                </c:pt>
                <c:pt idx="3">
                  <c:v>Grade 6</c:v>
                </c:pt>
                <c:pt idx="4">
                  <c:v>Grade 7</c:v>
                </c:pt>
                <c:pt idx="5">
                  <c:v>Grade 8</c:v>
                </c:pt>
                <c:pt idx="6">
                  <c:v>Grade 9</c:v>
                </c:pt>
                <c:pt idx="7">
                  <c:v>Grade 10</c:v>
                </c:pt>
              </c:strCache>
            </c:strRef>
          </c:cat>
          <c:val>
            <c:numRef>
              <c:f>Sheet1!$B$4:$B$11</c:f>
              <c:numCache>
                <c:formatCode>General</c:formatCode>
                <c:ptCount val="8"/>
                <c:pt idx="0">
                  <c:v>400.40499999999997</c:v>
                </c:pt>
                <c:pt idx="1">
                  <c:v>393.654</c:v>
                </c:pt>
                <c:pt idx="2">
                  <c:v>395.47199999999998</c:v>
                </c:pt>
                <c:pt idx="3">
                  <c:v>379.66399999999999</c:v>
                </c:pt>
                <c:pt idx="4">
                  <c:v>387.98099999999999</c:v>
                </c:pt>
                <c:pt idx="5">
                  <c:v>398.82799999999997</c:v>
                </c:pt>
                <c:pt idx="6">
                  <c:v>396.02499999999998</c:v>
                </c:pt>
                <c:pt idx="7">
                  <c:v>371.892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Sheet1!$C$3</c:f>
              <c:strCache>
                <c:ptCount val="1"/>
                <c:pt idx="0">
                  <c:v>Writing</c:v>
                </c:pt>
              </c:strCache>
            </c:strRef>
          </c:tx>
          <c:marker>
            <c:symbol val="none"/>
          </c:marker>
          <c:val>
            <c:numRef>
              <c:f>Sheet1!$C$4:$C$11</c:f>
              <c:numCache>
                <c:formatCode>General</c:formatCode>
                <c:ptCount val="8"/>
                <c:pt idx="0">
                  <c:v>384.012</c:v>
                </c:pt>
                <c:pt idx="1">
                  <c:v>393.654</c:v>
                </c:pt>
                <c:pt idx="2">
                  <c:v>384.238</c:v>
                </c:pt>
                <c:pt idx="3">
                  <c:v>374.08699999999999</c:v>
                </c:pt>
                <c:pt idx="4">
                  <c:v>367.20499999999998</c:v>
                </c:pt>
                <c:pt idx="5">
                  <c:v>371.69099999999997</c:v>
                </c:pt>
                <c:pt idx="6">
                  <c:v>372.80200000000002</c:v>
                </c:pt>
                <c:pt idx="7">
                  <c:v>357.77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Sheet1!$D$3</c:f>
              <c:strCache>
                <c:ptCount val="1"/>
                <c:pt idx="0">
                  <c:v>Math</c:v>
                </c:pt>
              </c:strCache>
            </c:strRef>
          </c:tx>
          <c:marker>
            <c:symbol val="none"/>
          </c:marker>
          <c:val>
            <c:numRef>
              <c:f>Sheet1!$D$4:$D$11</c:f>
              <c:numCache>
                <c:formatCode>General</c:formatCode>
                <c:ptCount val="8"/>
                <c:pt idx="0">
                  <c:v>378.11500000000001</c:v>
                </c:pt>
                <c:pt idx="1">
                  <c:v>372.53800000000001</c:v>
                </c:pt>
                <c:pt idx="2">
                  <c:v>370.67899999999997</c:v>
                </c:pt>
                <c:pt idx="3">
                  <c:v>372.33499999999998</c:v>
                </c:pt>
                <c:pt idx="4">
                  <c:v>359.25099999999998</c:v>
                </c:pt>
                <c:pt idx="5">
                  <c:v>355.702</c:v>
                </c:pt>
                <c:pt idx="6">
                  <c:v>348.791</c:v>
                </c:pt>
                <c:pt idx="7">
                  <c:v>338.916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18986624"/>
        <c:axId val="419000704"/>
      </c:lineChart>
      <c:catAx>
        <c:axId val="41898662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419000704"/>
        <c:crosses val="autoZero"/>
        <c:auto val="1"/>
        <c:lblAlgn val="ctr"/>
        <c:lblOffset val="100"/>
        <c:noMultiLvlLbl val="0"/>
      </c:catAx>
      <c:valAx>
        <c:axId val="419000704"/>
        <c:scaling>
          <c:orientation val="minMax"/>
          <c:max val="450"/>
          <c:min val="3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189866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7854136288519491"/>
          <c:y val="0.23588394337293517"/>
          <c:w val="9.6767279090113734E-2"/>
          <c:h val="0.15222373669426817"/>
        </c:manualLayout>
      </c:layout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pivotSource>
    <c:name>[SBA Overall by Gender 7-12.xlsx]Sheet1!PivotTable1</c:name>
    <c:fmtId val="12"/>
  </c:pivotSource>
  <c:chart>
    <c:title>
      <c:tx>
        <c:rich>
          <a:bodyPr/>
          <a:lstStyle/>
          <a:p>
            <a:pPr>
              <a:defRPr/>
            </a:pPr>
            <a:r>
              <a:rPr lang="en-US" sz="1800" dirty="0"/>
              <a:t>Reading SBA Male/Female Average Scale</a:t>
            </a:r>
            <a:r>
              <a:rPr lang="en-US" sz="1800" baseline="0" dirty="0"/>
              <a:t> Scores</a:t>
            </a:r>
            <a:endParaRPr lang="en-US" sz="1800" dirty="0"/>
          </a:p>
        </c:rich>
      </c:tx>
      <c:layout/>
      <c:overlay val="0"/>
    </c:title>
    <c:autoTitleDeleted val="0"/>
    <c:pivotFmts>
      <c:pivotFmt>
        <c:idx val="0"/>
      </c:pivotFmt>
      <c:pivotFmt>
        <c:idx val="1"/>
      </c:pivotFmt>
      <c:pivotFmt>
        <c:idx val="2"/>
      </c:pivotFmt>
      <c:pivotFmt>
        <c:idx val="3"/>
      </c:pivotFmt>
      <c:pivotFmt>
        <c:idx val="4"/>
      </c:pivotFmt>
      <c:pivotFmt>
        <c:idx val="5"/>
      </c:pivotFmt>
      <c:pivotFmt>
        <c:idx val="6"/>
      </c:pivotFmt>
      <c:pivotFmt>
        <c:idx val="7"/>
      </c:pivotFmt>
      <c:pivotFmt>
        <c:idx val="8"/>
      </c:pivotFmt>
      <c:pivotFmt>
        <c:idx val="9"/>
      </c:pivotFmt>
      <c:pivotFmt>
        <c:idx val="10"/>
      </c:pivotFmt>
      <c:pivotFmt>
        <c:idx val="11"/>
      </c:pivotFmt>
      <c:pivotFmt>
        <c:idx val="12"/>
      </c:pivotFmt>
      <c:pivotFmt>
        <c:idx val="13"/>
      </c:pivotFmt>
      <c:pivotFmt>
        <c:idx val="14"/>
      </c:pivotFmt>
      <c:pivotFmt>
        <c:idx val="15"/>
      </c:pivotFmt>
      <c:pivotFmt>
        <c:idx val="16"/>
      </c:pivotFmt>
      <c:pivotFmt>
        <c:idx val="17"/>
        <c:spPr>
          <a:ln>
            <a:solidFill>
              <a:schemeClr val="accent1">
                <a:lumMod val="60000"/>
                <a:lumOff val="40000"/>
              </a:schemeClr>
            </a:solidFill>
          </a:ln>
        </c:spPr>
        <c:marker>
          <c:symbol val="circle"/>
          <c:size val="4"/>
          <c:spPr>
            <a:solidFill>
              <a:schemeClr val="accent1">
                <a:lumMod val="75000"/>
              </a:schemeClr>
            </a:solidFill>
          </c:spPr>
        </c:marker>
      </c:pivotFmt>
      <c:pivotFmt>
        <c:idx val="18"/>
        <c:spPr>
          <a:ln>
            <a:solidFill>
              <a:schemeClr val="accent2">
                <a:lumMod val="60000"/>
                <a:lumOff val="40000"/>
              </a:schemeClr>
            </a:solidFill>
          </a:ln>
        </c:spPr>
        <c:marker>
          <c:symbol val="circle"/>
          <c:size val="4"/>
          <c:spPr>
            <a:solidFill>
              <a:schemeClr val="accent2">
                <a:lumMod val="75000"/>
              </a:schemeClr>
            </a:solidFill>
            <a:ln>
              <a:noFill/>
            </a:ln>
          </c:spPr>
        </c:marker>
      </c:pivotFmt>
      <c:pivotFmt>
        <c:idx val="19"/>
        <c:spPr>
          <a:ln>
            <a:solidFill>
              <a:schemeClr val="accent2">
                <a:lumMod val="40000"/>
                <a:lumOff val="60000"/>
              </a:schemeClr>
            </a:solidFill>
          </a:ln>
        </c:spPr>
      </c:pivotFmt>
      <c:pivotFmt>
        <c:idx val="20"/>
        <c:spPr>
          <a:ln>
            <a:solidFill>
              <a:schemeClr val="accent2">
                <a:lumMod val="60000"/>
                <a:lumOff val="40000"/>
              </a:schemeClr>
            </a:solidFill>
          </a:ln>
        </c:spPr>
        <c:marker>
          <c:symbol val="circle"/>
          <c:size val="4"/>
          <c:spPr>
            <a:solidFill>
              <a:schemeClr val="accent2">
                <a:lumMod val="75000"/>
              </a:schemeClr>
            </a:solidFill>
            <a:ln>
              <a:noFill/>
            </a:ln>
          </c:spPr>
        </c:marker>
      </c:pivotFmt>
      <c:pivotFmt>
        <c:idx val="21"/>
        <c:spPr>
          <a:ln>
            <a:solidFill>
              <a:schemeClr val="accent2">
                <a:lumMod val="40000"/>
                <a:lumOff val="60000"/>
              </a:schemeClr>
            </a:solidFill>
          </a:ln>
        </c:spPr>
      </c:pivotFmt>
      <c:pivotFmt>
        <c:idx val="22"/>
        <c:spPr>
          <a:ln>
            <a:solidFill>
              <a:schemeClr val="accent1">
                <a:lumMod val="60000"/>
                <a:lumOff val="40000"/>
              </a:schemeClr>
            </a:solidFill>
          </a:ln>
        </c:spPr>
        <c:marker>
          <c:symbol val="circle"/>
          <c:size val="4"/>
          <c:spPr>
            <a:solidFill>
              <a:schemeClr val="accent1">
                <a:lumMod val="75000"/>
              </a:schemeClr>
            </a:solidFill>
          </c:spPr>
        </c:marker>
      </c:pivotFmt>
      <c:pivotFmt>
        <c:idx val="23"/>
        <c:spPr>
          <a:ln>
            <a:solidFill>
              <a:schemeClr val="accent2">
                <a:lumMod val="60000"/>
                <a:lumOff val="40000"/>
              </a:schemeClr>
            </a:solidFill>
          </a:ln>
        </c:spPr>
        <c:marker>
          <c:symbol val="circle"/>
          <c:size val="4"/>
          <c:spPr>
            <a:solidFill>
              <a:schemeClr val="accent2">
                <a:lumMod val="75000"/>
              </a:schemeClr>
            </a:solidFill>
            <a:ln>
              <a:noFill/>
            </a:ln>
          </c:spPr>
        </c:marker>
      </c:pivotFmt>
      <c:pivotFmt>
        <c:idx val="24"/>
        <c:spPr>
          <a:ln>
            <a:solidFill>
              <a:schemeClr val="accent2">
                <a:lumMod val="40000"/>
                <a:lumOff val="60000"/>
              </a:schemeClr>
            </a:solidFill>
          </a:ln>
        </c:spPr>
      </c:pivotFmt>
      <c:pivotFmt>
        <c:idx val="25"/>
        <c:spPr>
          <a:ln>
            <a:solidFill>
              <a:schemeClr val="accent1">
                <a:lumMod val="60000"/>
                <a:lumOff val="40000"/>
              </a:schemeClr>
            </a:solidFill>
          </a:ln>
        </c:spPr>
        <c:marker>
          <c:symbol val="circle"/>
          <c:size val="4"/>
          <c:spPr>
            <a:solidFill>
              <a:schemeClr val="accent1">
                <a:lumMod val="75000"/>
              </a:schemeClr>
            </a:solidFill>
          </c:spPr>
        </c:marker>
      </c:pivotFmt>
    </c:pivotFmts>
    <c:plotArea>
      <c:layout/>
      <c:lineChart>
        <c:grouping val="standard"/>
        <c:varyColors val="0"/>
        <c:ser>
          <c:idx val="0"/>
          <c:order val="0"/>
          <c:tx>
            <c:strRef>
              <c:f>Sheet1!$I$1:$I$2</c:f>
              <c:strCache>
                <c:ptCount val="1"/>
                <c:pt idx="0">
                  <c:v>Female</c:v>
                </c:pt>
              </c:strCache>
            </c:strRef>
          </c:tx>
          <c:spPr>
            <a:ln>
              <a:solidFill>
                <a:schemeClr val="accent2">
                  <a:lumMod val="60000"/>
                  <a:lumOff val="40000"/>
                </a:schemeClr>
              </a:solidFill>
            </a:ln>
          </c:spPr>
          <c:marker>
            <c:symbol val="circle"/>
            <c:size val="4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</c:spPr>
          </c:marker>
          <c:dPt>
            <c:idx val="5"/>
            <c:bubble3D val="0"/>
            <c:spPr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c:spPr>
          </c:dPt>
          <c:cat>
            <c:strRef>
              <c:f>Sheet1!$H$3:$H$10</c:f>
              <c:strCache>
                <c:ptCount val="8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</c:strCache>
            </c:strRef>
          </c:cat>
          <c:val>
            <c:numRef>
              <c:f>Sheet1!$I$3:$I$10</c:f>
              <c:numCache>
                <c:formatCode>General</c:formatCode>
                <c:ptCount val="8"/>
                <c:pt idx="0">
                  <c:v>383.375563</c:v>
                </c:pt>
                <c:pt idx="1">
                  <c:v>383.71010799999999</c:v>
                </c:pt>
                <c:pt idx="2">
                  <c:v>395.97790600000002</c:v>
                </c:pt>
                <c:pt idx="3">
                  <c:v>393.28154599999999</c:v>
                </c:pt>
                <c:pt idx="4">
                  <c:v>390.89179999999999</c:v>
                </c:pt>
                <c:pt idx="5">
                  <c:v>396.32944700000002</c:v>
                </c:pt>
                <c:pt idx="6">
                  <c:v>398.21072700000002</c:v>
                </c:pt>
                <c:pt idx="7">
                  <c:v>399.06080300000002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Sheet1!$J$1:$J$2</c:f>
              <c:strCache>
                <c:ptCount val="1"/>
                <c:pt idx="0">
                  <c:v>Male</c:v>
                </c:pt>
              </c:strCache>
            </c:strRef>
          </c:tx>
          <c:spPr>
            <a:ln>
              <a:solidFill>
                <a:schemeClr val="accent1">
                  <a:lumMod val="60000"/>
                  <a:lumOff val="40000"/>
                </a:schemeClr>
              </a:solidFill>
            </a:ln>
          </c:spPr>
          <c:marker>
            <c:symbol val="circle"/>
            <c:size val="4"/>
            <c:spPr>
              <a:solidFill>
                <a:schemeClr val="accent1">
                  <a:lumMod val="75000"/>
                </a:schemeClr>
              </a:solidFill>
            </c:spPr>
          </c:marker>
          <c:cat>
            <c:strRef>
              <c:f>Sheet1!$H$3:$H$10</c:f>
              <c:strCache>
                <c:ptCount val="8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</c:strCache>
            </c:strRef>
          </c:cat>
          <c:val>
            <c:numRef>
              <c:f>Sheet1!$J$3:$J$10</c:f>
              <c:numCache>
                <c:formatCode>General</c:formatCode>
                <c:ptCount val="8"/>
                <c:pt idx="0">
                  <c:v>363.63352600000002</c:v>
                </c:pt>
                <c:pt idx="1">
                  <c:v>366.312839</c:v>
                </c:pt>
                <c:pt idx="2">
                  <c:v>379.013778</c:v>
                </c:pt>
                <c:pt idx="3">
                  <c:v>377.143057</c:v>
                </c:pt>
                <c:pt idx="4">
                  <c:v>374.470125</c:v>
                </c:pt>
                <c:pt idx="5">
                  <c:v>379.15673700000002</c:v>
                </c:pt>
                <c:pt idx="6">
                  <c:v>381.67117200000001</c:v>
                </c:pt>
                <c:pt idx="7">
                  <c:v>382.50368700000001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19155968"/>
        <c:axId val="419157888"/>
      </c:lineChart>
      <c:catAx>
        <c:axId val="41915596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en-US"/>
          </a:p>
        </c:txPr>
        <c:crossAx val="419157888"/>
        <c:crosses val="autoZero"/>
        <c:auto val="1"/>
        <c:lblAlgn val="ctr"/>
        <c:lblOffset val="100"/>
        <c:noMultiLvlLbl val="0"/>
      </c:catAx>
      <c:valAx>
        <c:axId val="419157888"/>
        <c:scaling>
          <c:orientation val="minMax"/>
          <c:min val="300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41915596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[SBA Overall by Gender.xlsx]%PROF!PivotTable2</c:name>
    <c:fmtId val="-1"/>
  </c:pivotSource>
  <c:chart>
    <c:title>
      <c:tx>
        <c:rich>
          <a:bodyPr/>
          <a:lstStyle/>
          <a:p>
            <a:pPr>
              <a:defRPr/>
            </a:pPr>
            <a:r>
              <a:rPr lang="en-US" dirty="0"/>
              <a:t>Reading % Proficient</a:t>
            </a:r>
          </a:p>
        </c:rich>
      </c:tx>
      <c:layout/>
      <c:overlay val="0"/>
    </c:title>
    <c:autoTitleDeleted val="0"/>
    <c:pivotFmts>
      <c:pivotFmt>
        <c:idx val="0"/>
        <c:marker>
          <c:symbol val="circle"/>
          <c:size val="4"/>
          <c:spPr>
            <a:solidFill>
              <a:schemeClr val="accent2">
                <a:lumMod val="75000"/>
              </a:schemeClr>
            </a:solidFill>
            <a:ln>
              <a:noFill/>
            </a:ln>
          </c:spPr>
        </c:marker>
      </c:pivotFmt>
      <c:pivotFmt>
        <c:idx val="1"/>
        <c:marker>
          <c:symbol val="circle"/>
          <c:size val="4"/>
          <c:spPr>
            <a:solidFill>
              <a:schemeClr val="accent1">
                <a:lumMod val="75000"/>
              </a:schemeClr>
            </a:solidFill>
            <a:ln>
              <a:noFill/>
            </a:ln>
          </c:spPr>
        </c:marker>
      </c:pivotFmt>
      <c:pivotFmt>
        <c:idx val="2"/>
        <c:spPr>
          <a:ln>
            <a:solidFill>
              <a:schemeClr val="accent2">
                <a:lumMod val="40000"/>
                <a:lumOff val="60000"/>
              </a:schemeClr>
            </a:solidFill>
          </a:ln>
        </c:spPr>
        <c:marker>
          <c:symbol val="circle"/>
          <c:size val="4"/>
          <c:spPr>
            <a:solidFill>
              <a:schemeClr val="accent2">
                <a:lumMod val="75000"/>
              </a:schemeClr>
            </a:solidFill>
            <a:ln>
              <a:noFill/>
            </a:ln>
          </c:spPr>
        </c:marker>
      </c:pivotFmt>
      <c:pivotFmt>
        <c:idx val="3"/>
        <c:spPr>
          <a:ln>
            <a:solidFill>
              <a:schemeClr val="accent1">
                <a:lumMod val="60000"/>
                <a:lumOff val="40000"/>
              </a:schemeClr>
            </a:solidFill>
          </a:ln>
        </c:spPr>
        <c:marker>
          <c:symbol val="circle"/>
          <c:size val="4"/>
          <c:spPr>
            <a:solidFill>
              <a:schemeClr val="accent1">
                <a:lumMod val="75000"/>
              </a:schemeClr>
            </a:solidFill>
            <a:ln>
              <a:noFill/>
            </a:ln>
          </c:spPr>
        </c:marker>
      </c:pivotFmt>
      <c:pivotFmt>
        <c:idx val="4"/>
        <c:spPr>
          <a:ln>
            <a:solidFill>
              <a:schemeClr val="accent2">
                <a:lumMod val="40000"/>
                <a:lumOff val="60000"/>
              </a:schemeClr>
            </a:solidFill>
          </a:ln>
        </c:spPr>
        <c:marker>
          <c:symbol val="circle"/>
          <c:size val="4"/>
          <c:spPr>
            <a:solidFill>
              <a:schemeClr val="accent2">
                <a:lumMod val="75000"/>
              </a:schemeClr>
            </a:solidFill>
            <a:ln>
              <a:noFill/>
            </a:ln>
          </c:spPr>
        </c:marker>
      </c:pivotFmt>
      <c:pivotFmt>
        <c:idx val="5"/>
        <c:spPr>
          <a:ln>
            <a:solidFill>
              <a:schemeClr val="accent1">
                <a:lumMod val="60000"/>
                <a:lumOff val="40000"/>
              </a:schemeClr>
            </a:solidFill>
          </a:ln>
        </c:spPr>
        <c:marker>
          <c:symbol val="circle"/>
          <c:size val="4"/>
          <c:spPr>
            <a:solidFill>
              <a:schemeClr val="accent1">
                <a:lumMod val="75000"/>
              </a:schemeClr>
            </a:solidFill>
            <a:ln>
              <a:noFill/>
            </a:ln>
          </c:spPr>
        </c:marker>
      </c:pivotFmt>
      <c:pivotFmt>
        <c:idx val="6"/>
        <c:spPr>
          <a:ln>
            <a:solidFill>
              <a:schemeClr val="accent2">
                <a:lumMod val="40000"/>
                <a:lumOff val="60000"/>
              </a:schemeClr>
            </a:solidFill>
          </a:ln>
        </c:spPr>
        <c:marker>
          <c:symbol val="circle"/>
          <c:size val="4"/>
          <c:spPr>
            <a:solidFill>
              <a:schemeClr val="accent2">
                <a:lumMod val="75000"/>
              </a:schemeClr>
            </a:solidFill>
            <a:ln>
              <a:noFill/>
            </a:ln>
          </c:spPr>
        </c:marker>
      </c:pivotFmt>
      <c:pivotFmt>
        <c:idx val="7"/>
        <c:spPr>
          <a:ln>
            <a:solidFill>
              <a:schemeClr val="accent1">
                <a:lumMod val="60000"/>
                <a:lumOff val="40000"/>
              </a:schemeClr>
            </a:solidFill>
          </a:ln>
        </c:spPr>
        <c:marker>
          <c:symbol val="circle"/>
          <c:size val="4"/>
          <c:spPr>
            <a:solidFill>
              <a:schemeClr val="accent1">
                <a:lumMod val="75000"/>
              </a:schemeClr>
            </a:solidFill>
            <a:ln>
              <a:noFill/>
            </a:ln>
          </c:spPr>
        </c:marker>
      </c:pivotFmt>
    </c:pivotFmts>
    <c:plotArea>
      <c:layout/>
      <c:lineChart>
        <c:grouping val="standard"/>
        <c:varyColors val="0"/>
        <c:ser>
          <c:idx val="0"/>
          <c:order val="0"/>
          <c:tx>
            <c:strRef>
              <c:f>'%PROF'!$I$1:$I$2</c:f>
              <c:strCache>
                <c:ptCount val="1"/>
                <c:pt idx="0">
                  <c:v>Female</c:v>
                </c:pt>
              </c:strCache>
            </c:strRef>
          </c:tx>
          <c:spPr>
            <a:ln>
              <a:solidFill>
                <a:schemeClr val="accent2">
                  <a:lumMod val="40000"/>
                  <a:lumOff val="60000"/>
                </a:schemeClr>
              </a:solidFill>
            </a:ln>
          </c:spPr>
          <c:marker>
            <c:symbol val="circle"/>
            <c:size val="4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</c:spPr>
          </c:marker>
          <c:cat>
            <c:strRef>
              <c:f>'%PROF'!$H$3:$H$10</c:f>
              <c:strCache>
                <c:ptCount val="8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</c:strCache>
            </c:strRef>
          </c:cat>
          <c:val>
            <c:numRef>
              <c:f>'%PROF'!$I$3:$I$10</c:f>
              <c:numCache>
                <c:formatCode>General</c:formatCode>
                <c:ptCount val="8"/>
                <c:pt idx="0">
                  <c:v>90.24</c:v>
                </c:pt>
                <c:pt idx="1">
                  <c:v>90.79</c:v>
                </c:pt>
                <c:pt idx="2">
                  <c:v>92.5</c:v>
                </c:pt>
                <c:pt idx="3">
                  <c:v>92.3</c:v>
                </c:pt>
                <c:pt idx="4">
                  <c:v>91.5</c:v>
                </c:pt>
                <c:pt idx="5">
                  <c:v>93.34</c:v>
                </c:pt>
                <c:pt idx="6">
                  <c:v>91.23</c:v>
                </c:pt>
                <c:pt idx="7">
                  <c:v>91.28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'%PROF'!$J$1:$J$2</c:f>
              <c:strCache>
                <c:ptCount val="1"/>
                <c:pt idx="0">
                  <c:v>Male</c:v>
                </c:pt>
              </c:strCache>
            </c:strRef>
          </c:tx>
          <c:spPr>
            <a:ln>
              <a:solidFill>
                <a:schemeClr val="accent1">
                  <a:lumMod val="60000"/>
                  <a:lumOff val="40000"/>
                </a:schemeClr>
              </a:solidFill>
            </a:ln>
          </c:spPr>
          <c:marker>
            <c:symbol val="circle"/>
            <c:size val="4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</c:spPr>
          </c:marker>
          <c:cat>
            <c:strRef>
              <c:f>'%PROF'!$H$3:$H$10</c:f>
              <c:strCache>
                <c:ptCount val="8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</c:strCache>
            </c:strRef>
          </c:cat>
          <c:val>
            <c:numRef>
              <c:f>'%PROF'!$J$3:$J$10</c:f>
              <c:numCache>
                <c:formatCode>General</c:formatCode>
                <c:ptCount val="8"/>
                <c:pt idx="0">
                  <c:v>81.7</c:v>
                </c:pt>
                <c:pt idx="1">
                  <c:v>81.93</c:v>
                </c:pt>
                <c:pt idx="2">
                  <c:v>86.57</c:v>
                </c:pt>
                <c:pt idx="3">
                  <c:v>86.92</c:v>
                </c:pt>
                <c:pt idx="4">
                  <c:v>86.23</c:v>
                </c:pt>
                <c:pt idx="5">
                  <c:v>87.06</c:v>
                </c:pt>
                <c:pt idx="6">
                  <c:v>85.68</c:v>
                </c:pt>
                <c:pt idx="7">
                  <c:v>86.14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18734080"/>
        <c:axId val="418736000"/>
      </c:lineChart>
      <c:catAx>
        <c:axId val="41873408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en-US"/>
          </a:p>
        </c:txPr>
        <c:crossAx val="418736000"/>
        <c:crosses val="autoZero"/>
        <c:auto val="1"/>
        <c:lblAlgn val="ctr"/>
        <c:lblOffset val="100"/>
        <c:noMultiLvlLbl val="0"/>
      </c:catAx>
      <c:valAx>
        <c:axId val="418736000"/>
        <c:scaling>
          <c:orientation val="minMax"/>
          <c:max val="100"/>
          <c:min val="6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1873408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[SBA Overall by Gender.xlsx]%PROF!PivotTable3</c:name>
    <c:fmtId val="-1"/>
  </c:pivotSource>
  <c:chart>
    <c:title>
      <c:tx>
        <c:rich>
          <a:bodyPr/>
          <a:lstStyle/>
          <a:p>
            <a:pPr>
              <a:defRPr/>
            </a:pPr>
            <a:r>
              <a:rPr lang="en-US" dirty="0"/>
              <a:t>Writing % Proficient</a:t>
            </a:r>
          </a:p>
        </c:rich>
      </c:tx>
      <c:layout/>
      <c:overlay val="0"/>
    </c:title>
    <c:autoTitleDeleted val="0"/>
    <c:pivotFmts>
      <c:pivotFmt>
        <c:idx val="0"/>
        <c:marker>
          <c:symbol val="none"/>
        </c:marker>
      </c:pivotFmt>
      <c:pivotFmt>
        <c:idx val="1"/>
        <c:marker>
          <c:symbol val="none"/>
        </c:marker>
      </c:pivotFmt>
      <c:pivotFmt>
        <c:idx val="2"/>
        <c:spPr>
          <a:ln>
            <a:solidFill>
              <a:schemeClr val="accent2">
                <a:lumMod val="40000"/>
                <a:lumOff val="60000"/>
              </a:schemeClr>
            </a:solidFill>
          </a:ln>
        </c:spPr>
        <c:marker>
          <c:symbol val="circle"/>
          <c:size val="4"/>
          <c:spPr>
            <a:solidFill>
              <a:schemeClr val="accent2">
                <a:lumMod val="75000"/>
              </a:schemeClr>
            </a:solidFill>
            <a:ln>
              <a:noFill/>
            </a:ln>
          </c:spPr>
        </c:marker>
      </c:pivotFmt>
      <c:pivotFmt>
        <c:idx val="3"/>
        <c:spPr>
          <a:ln>
            <a:solidFill>
              <a:schemeClr val="accent1">
                <a:lumMod val="60000"/>
                <a:lumOff val="40000"/>
              </a:schemeClr>
            </a:solidFill>
          </a:ln>
        </c:spPr>
        <c:marker>
          <c:symbol val="circle"/>
          <c:size val="4"/>
          <c:spPr>
            <a:solidFill>
              <a:schemeClr val="accent1">
                <a:lumMod val="75000"/>
              </a:schemeClr>
            </a:solidFill>
            <a:ln>
              <a:noFill/>
            </a:ln>
          </c:spPr>
        </c:marker>
      </c:pivotFmt>
      <c:pivotFmt>
        <c:idx val="4"/>
        <c:spPr>
          <a:ln>
            <a:solidFill>
              <a:schemeClr val="accent2">
                <a:lumMod val="40000"/>
                <a:lumOff val="60000"/>
              </a:schemeClr>
            </a:solidFill>
          </a:ln>
        </c:spPr>
        <c:marker>
          <c:symbol val="circle"/>
          <c:size val="4"/>
          <c:spPr>
            <a:solidFill>
              <a:schemeClr val="accent2">
                <a:lumMod val="75000"/>
              </a:schemeClr>
            </a:solidFill>
            <a:ln>
              <a:noFill/>
            </a:ln>
          </c:spPr>
        </c:marker>
      </c:pivotFmt>
      <c:pivotFmt>
        <c:idx val="5"/>
        <c:spPr>
          <a:ln>
            <a:solidFill>
              <a:schemeClr val="accent1">
                <a:lumMod val="60000"/>
                <a:lumOff val="40000"/>
              </a:schemeClr>
            </a:solidFill>
          </a:ln>
        </c:spPr>
        <c:marker>
          <c:symbol val="circle"/>
          <c:size val="4"/>
          <c:spPr>
            <a:solidFill>
              <a:schemeClr val="accent1">
                <a:lumMod val="75000"/>
              </a:schemeClr>
            </a:solidFill>
            <a:ln>
              <a:noFill/>
            </a:ln>
          </c:spPr>
        </c:marker>
      </c:pivotFmt>
      <c:pivotFmt>
        <c:idx val="6"/>
        <c:spPr>
          <a:ln>
            <a:solidFill>
              <a:schemeClr val="accent2">
                <a:lumMod val="40000"/>
                <a:lumOff val="60000"/>
              </a:schemeClr>
            </a:solidFill>
          </a:ln>
        </c:spPr>
        <c:marker>
          <c:symbol val="circle"/>
          <c:size val="4"/>
          <c:spPr>
            <a:solidFill>
              <a:schemeClr val="accent2">
                <a:lumMod val="75000"/>
              </a:schemeClr>
            </a:solidFill>
            <a:ln>
              <a:noFill/>
            </a:ln>
          </c:spPr>
        </c:marker>
      </c:pivotFmt>
      <c:pivotFmt>
        <c:idx val="7"/>
        <c:spPr>
          <a:ln>
            <a:solidFill>
              <a:schemeClr val="accent1">
                <a:lumMod val="60000"/>
                <a:lumOff val="40000"/>
              </a:schemeClr>
            </a:solidFill>
          </a:ln>
        </c:spPr>
        <c:marker>
          <c:symbol val="circle"/>
          <c:size val="4"/>
          <c:spPr>
            <a:solidFill>
              <a:schemeClr val="accent1">
                <a:lumMod val="75000"/>
              </a:schemeClr>
            </a:solidFill>
            <a:ln>
              <a:noFill/>
            </a:ln>
          </c:spPr>
        </c:marker>
      </c:pivotFmt>
    </c:pivotFmts>
    <c:plotArea>
      <c:layout/>
      <c:lineChart>
        <c:grouping val="standard"/>
        <c:varyColors val="0"/>
        <c:ser>
          <c:idx val="0"/>
          <c:order val="0"/>
          <c:tx>
            <c:strRef>
              <c:f>'%PROF'!$M$1:$M$2</c:f>
              <c:strCache>
                <c:ptCount val="1"/>
                <c:pt idx="0">
                  <c:v>Female</c:v>
                </c:pt>
              </c:strCache>
            </c:strRef>
          </c:tx>
          <c:spPr>
            <a:ln>
              <a:solidFill>
                <a:schemeClr val="accent2">
                  <a:lumMod val="40000"/>
                  <a:lumOff val="60000"/>
                </a:schemeClr>
              </a:solidFill>
            </a:ln>
          </c:spPr>
          <c:marker>
            <c:symbol val="circle"/>
            <c:size val="4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</c:spPr>
          </c:marker>
          <c:cat>
            <c:strRef>
              <c:f>'%PROF'!$L$3:$L$10</c:f>
              <c:strCache>
                <c:ptCount val="8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</c:strCache>
            </c:strRef>
          </c:cat>
          <c:val>
            <c:numRef>
              <c:f>'%PROF'!$M$3:$M$10</c:f>
              <c:numCache>
                <c:formatCode>General</c:formatCode>
                <c:ptCount val="8"/>
                <c:pt idx="0">
                  <c:v>88.14</c:v>
                </c:pt>
                <c:pt idx="1">
                  <c:v>87.58</c:v>
                </c:pt>
                <c:pt idx="2">
                  <c:v>88.48</c:v>
                </c:pt>
                <c:pt idx="3">
                  <c:v>88.78</c:v>
                </c:pt>
                <c:pt idx="4">
                  <c:v>90.48</c:v>
                </c:pt>
                <c:pt idx="5">
                  <c:v>90.04</c:v>
                </c:pt>
                <c:pt idx="6">
                  <c:v>89.27</c:v>
                </c:pt>
                <c:pt idx="7">
                  <c:v>89.71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'%PROF'!$N$1:$N$2</c:f>
              <c:strCache>
                <c:ptCount val="1"/>
                <c:pt idx="0">
                  <c:v>Male</c:v>
                </c:pt>
              </c:strCache>
            </c:strRef>
          </c:tx>
          <c:spPr>
            <a:ln>
              <a:solidFill>
                <a:schemeClr val="accent1">
                  <a:lumMod val="60000"/>
                  <a:lumOff val="40000"/>
                </a:schemeClr>
              </a:solidFill>
            </a:ln>
          </c:spPr>
          <c:marker>
            <c:symbol val="circle"/>
            <c:size val="4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</c:spPr>
          </c:marker>
          <c:cat>
            <c:strRef>
              <c:f>'%PROF'!$L$3:$L$10</c:f>
              <c:strCache>
                <c:ptCount val="8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</c:strCache>
            </c:strRef>
          </c:cat>
          <c:val>
            <c:numRef>
              <c:f>'%PROF'!$N$3:$N$10</c:f>
              <c:numCache>
                <c:formatCode>General</c:formatCode>
                <c:ptCount val="8"/>
                <c:pt idx="0">
                  <c:v>73.81</c:v>
                </c:pt>
                <c:pt idx="1">
                  <c:v>73.52</c:v>
                </c:pt>
                <c:pt idx="2">
                  <c:v>77.069999999999993</c:v>
                </c:pt>
                <c:pt idx="3">
                  <c:v>76.94</c:v>
                </c:pt>
                <c:pt idx="4">
                  <c:v>80</c:v>
                </c:pt>
                <c:pt idx="5">
                  <c:v>76.45</c:v>
                </c:pt>
                <c:pt idx="6">
                  <c:v>79.8</c:v>
                </c:pt>
                <c:pt idx="7">
                  <c:v>77.739999999999995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18807808"/>
        <c:axId val="418809728"/>
      </c:lineChart>
      <c:catAx>
        <c:axId val="41880780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en-US"/>
          </a:p>
        </c:txPr>
        <c:crossAx val="418809728"/>
        <c:crosses val="autoZero"/>
        <c:auto val="1"/>
        <c:lblAlgn val="ctr"/>
        <c:lblOffset val="100"/>
        <c:noMultiLvlLbl val="0"/>
      </c:catAx>
      <c:valAx>
        <c:axId val="418809728"/>
        <c:scaling>
          <c:orientation val="minMax"/>
          <c:max val="100"/>
          <c:min val="6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1880780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pivotSource>
    <c:name>[SBA Overall by Gender 7-12.xlsx]Sheet1!PivotTable2</c:name>
    <c:fmtId val="8"/>
  </c:pivotSource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Writing SBA Male/Female</a:t>
            </a:r>
            <a:r>
              <a:rPr lang="en-US" sz="1800" b="1" i="0" baseline="0" dirty="0">
                <a:effectLst/>
              </a:rPr>
              <a:t>Average Scale Scores</a:t>
            </a:r>
            <a:endParaRPr lang="en-US" sz="1800" dirty="0">
              <a:effectLst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 sz="1800" dirty="0"/>
          </a:p>
        </c:rich>
      </c:tx>
      <c:layout/>
      <c:overlay val="0"/>
    </c:title>
    <c:autoTitleDeleted val="0"/>
    <c:pivotFmts>
      <c:pivotFmt>
        <c:idx val="0"/>
      </c:pivotFmt>
      <c:pivotFmt>
        <c:idx val="1"/>
      </c:pivotFmt>
      <c:pivotFmt>
        <c:idx val="2"/>
        <c:spPr>
          <a:ln>
            <a:solidFill>
              <a:schemeClr val="accent2">
                <a:lumMod val="40000"/>
                <a:lumOff val="60000"/>
              </a:schemeClr>
            </a:solidFill>
          </a:ln>
        </c:spPr>
        <c:marker>
          <c:symbol val="circle"/>
          <c:size val="4"/>
          <c:spPr>
            <a:solidFill>
              <a:schemeClr val="accent2">
                <a:lumMod val="75000"/>
              </a:schemeClr>
            </a:solidFill>
            <a:ln>
              <a:noFill/>
            </a:ln>
          </c:spPr>
        </c:marker>
      </c:pivotFmt>
      <c:pivotFmt>
        <c:idx val="3"/>
        <c:marker>
          <c:symbol val="circle"/>
          <c:size val="4"/>
          <c:spPr>
            <a:solidFill>
              <a:schemeClr val="accent1">
                <a:lumMod val="75000"/>
              </a:schemeClr>
            </a:solidFill>
          </c:spPr>
        </c:marker>
      </c:pivotFmt>
      <c:pivotFmt>
        <c:idx val="4"/>
        <c:spPr>
          <a:ln>
            <a:solidFill>
              <a:schemeClr val="accent2">
                <a:lumMod val="40000"/>
                <a:lumOff val="60000"/>
              </a:schemeClr>
            </a:solidFill>
          </a:ln>
        </c:spPr>
        <c:marker>
          <c:symbol val="circle"/>
          <c:size val="4"/>
          <c:spPr>
            <a:solidFill>
              <a:schemeClr val="accent2">
                <a:lumMod val="75000"/>
              </a:schemeClr>
            </a:solidFill>
            <a:ln>
              <a:noFill/>
            </a:ln>
          </c:spPr>
        </c:marker>
      </c:pivotFmt>
      <c:pivotFmt>
        <c:idx val="5"/>
        <c:marker>
          <c:symbol val="circle"/>
          <c:size val="4"/>
          <c:spPr>
            <a:solidFill>
              <a:schemeClr val="accent1">
                <a:lumMod val="75000"/>
              </a:schemeClr>
            </a:solidFill>
          </c:spPr>
        </c:marker>
      </c:pivotFmt>
      <c:pivotFmt>
        <c:idx val="6"/>
        <c:spPr>
          <a:ln>
            <a:solidFill>
              <a:schemeClr val="accent2">
                <a:lumMod val="40000"/>
                <a:lumOff val="60000"/>
              </a:schemeClr>
            </a:solidFill>
          </a:ln>
        </c:spPr>
        <c:marker>
          <c:symbol val="circle"/>
          <c:size val="4"/>
          <c:spPr>
            <a:solidFill>
              <a:schemeClr val="accent2">
                <a:lumMod val="75000"/>
              </a:schemeClr>
            </a:solidFill>
            <a:ln>
              <a:noFill/>
            </a:ln>
          </c:spPr>
        </c:marker>
      </c:pivotFmt>
      <c:pivotFmt>
        <c:idx val="7"/>
        <c:marker>
          <c:symbol val="circle"/>
          <c:size val="4"/>
          <c:spPr>
            <a:solidFill>
              <a:schemeClr val="accent1">
                <a:lumMod val="75000"/>
              </a:schemeClr>
            </a:solidFill>
          </c:spPr>
        </c:marker>
      </c:pivotFmt>
    </c:pivotFmts>
    <c:plotArea>
      <c:layout/>
      <c:lineChart>
        <c:grouping val="standard"/>
        <c:varyColors val="0"/>
        <c:ser>
          <c:idx val="0"/>
          <c:order val="0"/>
          <c:tx>
            <c:strRef>
              <c:f>Sheet1!$M$1:$M$2</c:f>
              <c:strCache>
                <c:ptCount val="1"/>
                <c:pt idx="0">
                  <c:v>Female</c:v>
                </c:pt>
              </c:strCache>
            </c:strRef>
          </c:tx>
          <c:spPr>
            <a:ln>
              <a:solidFill>
                <a:schemeClr val="accent2">
                  <a:lumMod val="40000"/>
                  <a:lumOff val="60000"/>
                </a:schemeClr>
              </a:solidFill>
            </a:ln>
          </c:spPr>
          <c:marker>
            <c:symbol val="circle"/>
            <c:size val="4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</c:spPr>
          </c:marker>
          <c:cat>
            <c:strRef>
              <c:f>Sheet1!$L$3:$L$10</c:f>
              <c:strCache>
                <c:ptCount val="8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</c:strCache>
            </c:strRef>
          </c:cat>
          <c:val>
            <c:numRef>
              <c:f>Sheet1!$M$3:$M$10</c:f>
              <c:numCache>
                <c:formatCode>General</c:formatCode>
                <c:ptCount val="8"/>
                <c:pt idx="0">
                  <c:v>376.12063999999998</c:v>
                </c:pt>
                <c:pt idx="1">
                  <c:v>379.09530599999999</c:v>
                </c:pt>
                <c:pt idx="2">
                  <c:v>387.61956500000002</c:v>
                </c:pt>
                <c:pt idx="3">
                  <c:v>386.10047400000002</c:v>
                </c:pt>
                <c:pt idx="4">
                  <c:v>386.94342399999999</c:v>
                </c:pt>
                <c:pt idx="5">
                  <c:v>389.73094300000002</c:v>
                </c:pt>
                <c:pt idx="6">
                  <c:v>390.74856199999999</c:v>
                </c:pt>
                <c:pt idx="7">
                  <c:v>391.88064200000002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Sheet1!$N$1:$N$2</c:f>
              <c:strCache>
                <c:ptCount val="1"/>
                <c:pt idx="0">
                  <c:v>Male</c:v>
                </c:pt>
              </c:strCache>
            </c:strRef>
          </c:tx>
          <c:marker>
            <c:symbol val="circle"/>
            <c:size val="4"/>
            <c:spPr>
              <a:solidFill>
                <a:schemeClr val="accent1">
                  <a:lumMod val="75000"/>
                </a:schemeClr>
              </a:solidFill>
            </c:spPr>
          </c:marker>
          <c:cat>
            <c:strRef>
              <c:f>Sheet1!$L$3:$L$10</c:f>
              <c:strCache>
                <c:ptCount val="8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</c:strCache>
            </c:strRef>
          </c:cat>
          <c:val>
            <c:numRef>
              <c:f>Sheet1!$N$3:$N$10</c:f>
              <c:numCache>
                <c:formatCode>General</c:formatCode>
                <c:ptCount val="8"/>
                <c:pt idx="0">
                  <c:v>342.65175399999998</c:v>
                </c:pt>
                <c:pt idx="1">
                  <c:v>345.37030700000003</c:v>
                </c:pt>
                <c:pt idx="2">
                  <c:v>355.60793100000001</c:v>
                </c:pt>
                <c:pt idx="3">
                  <c:v>352.19279599999999</c:v>
                </c:pt>
                <c:pt idx="4">
                  <c:v>355.87168400000002</c:v>
                </c:pt>
                <c:pt idx="5">
                  <c:v>355.76666599999999</c:v>
                </c:pt>
                <c:pt idx="6">
                  <c:v>360.56208900000001</c:v>
                </c:pt>
                <c:pt idx="7">
                  <c:v>359.633444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18846592"/>
        <c:axId val="418856960"/>
      </c:lineChart>
      <c:catAx>
        <c:axId val="41884659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en-US"/>
          </a:p>
        </c:txPr>
        <c:crossAx val="418856960"/>
        <c:crosses val="autoZero"/>
        <c:auto val="1"/>
        <c:lblAlgn val="ctr"/>
        <c:lblOffset val="100"/>
        <c:noMultiLvlLbl val="0"/>
      </c:catAx>
      <c:valAx>
        <c:axId val="418856960"/>
        <c:scaling>
          <c:orientation val="minMax"/>
          <c:max val="420"/>
          <c:min val="3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1884659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[SBA Overall by Gender.xlsx]%PROF!PivotTable4</c:name>
    <c:fmtId val="-1"/>
  </c:pivotSource>
  <c:chart>
    <c:title>
      <c:tx>
        <c:rich>
          <a:bodyPr/>
          <a:lstStyle/>
          <a:p>
            <a:pPr>
              <a:defRPr/>
            </a:pPr>
            <a:r>
              <a:rPr lang="en-US" dirty="0"/>
              <a:t>Math % Proficient</a:t>
            </a:r>
          </a:p>
        </c:rich>
      </c:tx>
      <c:layout/>
      <c:overlay val="0"/>
    </c:title>
    <c:autoTitleDeleted val="0"/>
    <c:pivotFmts>
      <c:pivotFmt>
        <c:idx val="0"/>
        <c:marker>
          <c:symbol val="circle"/>
          <c:size val="4"/>
          <c:spPr>
            <a:solidFill>
              <a:schemeClr val="accent2">
                <a:lumMod val="75000"/>
              </a:schemeClr>
            </a:solidFill>
            <a:ln>
              <a:noFill/>
            </a:ln>
          </c:spPr>
        </c:marker>
      </c:pivotFmt>
      <c:pivotFmt>
        <c:idx val="1"/>
        <c:marker>
          <c:symbol val="circle"/>
          <c:size val="4"/>
          <c:spPr>
            <a:solidFill>
              <a:schemeClr val="accent1">
                <a:lumMod val="75000"/>
              </a:schemeClr>
            </a:solidFill>
            <a:ln>
              <a:noFill/>
            </a:ln>
          </c:spPr>
        </c:marker>
      </c:pivotFmt>
      <c:pivotFmt>
        <c:idx val="2"/>
        <c:spPr>
          <a:ln>
            <a:solidFill>
              <a:schemeClr val="accent2">
                <a:lumMod val="40000"/>
                <a:lumOff val="60000"/>
              </a:schemeClr>
            </a:solidFill>
          </a:ln>
        </c:spPr>
        <c:marker>
          <c:symbol val="circle"/>
          <c:size val="4"/>
          <c:spPr>
            <a:solidFill>
              <a:schemeClr val="accent2">
                <a:lumMod val="75000"/>
              </a:schemeClr>
            </a:solidFill>
            <a:ln>
              <a:noFill/>
            </a:ln>
          </c:spPr>
        </c:marker>
      </c:pivotFmt>
      <c:pivotFmt>
        <c:idx val="3"/>
        <c:spPr>
          <a:ln>
            <a:solidFill>
              <a:schemeClr val="accent1">
                <a:lumMod val="60000"/>
                <a:lumOff val="40000"/>
              </a:schemeClr>
            </a:solidFill>
          </a:ln>
        </c:spPr>
        <c:marker>
          <c:symbol val="circle"/>
          <c:size val="4"/>
          <c:spPr>
            <a:solidFill>
              <a:schemeClr val="accent1">
                <a:lumMod val="75000"/>
              </a:schemeClr>
            </a:solidFill>
            <a:ln>
              <a:noFill/>
            </a:ln>
          </c:spPr>
        </c:marker>
      </c:pivotFmt>
      <c:pivotFmt>
        <c:idx val="4"/>
        <c:spPr>
          <a:ln>
            <a:solidFill>
              <a:schemeClr val="accent2">
                <a:lumMod val="40000"/>
                <a:lumOff val="60000"/>
              </a:schemeClr>
            </a:solidFill>
          </a:ln>
        </c:spPr>
        <c:marker>
          <c:symbol val="circle"/>
          <c:size val="4"/>
          <c:spPr>
            <a:solidFill>
              <a:schemeClr val="accent2">
                <a:lumMod val="75000"/>
              </a:schemeClr>
            </a:solidFill>
            <a:ln>
              <a:noFill/>
            </a:ln>
          </c:spPr>
        </c:marker>
      </c:pivotFmt>
      <c:pivotFmt>
        <c:idx val="5"/>
        <c:spPr>
          <a:ln>
            <a:solidFill>
              <a:schemeClr val="accent1">
                <a:lumMod val="60000"/>
                <a:lumOff val="40000"/>
              </a:schemeClr>
            </a:solidFill>
          </a:ln>
        </c:spPr>
        <c:marker>
          <c:symbol val="circle"/>
          <c:size val="4"/>
          <c:spPr>
            <a:solidFill>
              <a:schemeClr val="accent1">
                <a:lumMod val="75000"/>
              </a:schemeClr>
            </a:solidFill>
            <a:ln>
              <a:noFill/>
            </a:ln>
          </c:spPr>
        </c:marker>
      </c:pivotFmt>
      <c:pivotFmt>
        <c:idx val="6"/>
        <c:spPr>
          <a:ln>
            <a:solidFill>
              <a:schemeClr val="accent2">
                <a:lumMod val="40000"/>
                <a:lumOff val="60000"/>
              </a:schemeClr>
            </a:solidFill>
          </a:ln>
        </c:spPr>
        <c:marker>
          <c:symbol val="circle"/>
          <c:size val="4"/>
          <c:spPr>
            <a:solidFill>
              <a:schemeClr val="accent2">
                <a:lumMod val="75000"/>
              </a:schemeClr>
            </a:solidFill>
            <a:ln>
              <a:noFill/>
            </a:ln>
          </c:spPr>
        </c:marker>
      </c:pivotFmt>
      <c:pivotFmt>
        <c:idx val="7"/>
        <c:spPr>
          <a:ln>
            <a:solidFill>
              <a:schemeClr val="accent1">
                <a:lumMod val="60000"/>
                <a:lumOff val="40000"/>
              </a:schemeClr>
            </a:solidFill>
          </a:ln>
        </c:spPr>
        <c:marker>
          <c:symbol val="circle"/>
          <c:size val="4"/>
          <c:spPr>
            <a:solidFill>
              <a:schemeClr val="accent1">
                <a:lumMod val="75000"/>
              </a:schemeClr>
            </a:solidFill>
            <a:ln>
              <a:noFill/>
            </a:ln>
          </c:spPr>
        </c:marker>
      </c:pivotFmt>
    </c:pivotFmts>
    <c:plotArea>
      <c:layout/>
      <c:lineChart>
        <c:grouping val="standard"/>
        <c:varyColors val="0"/>
        <c:ser>
          <c:idx val="0"/>
          <c:order val="0"/>
          <c:tx>
            <c:strRef>
              <c:f>'%PROF'!$Q$1:$Q$2</c:f>
              <c:strCache>
                <c:ptCount val="1"/>
                <c:pt idx="0">
                  <c:v>Female</c:v>
                </c:pt>
              </c:strCache>
            </c:strRef>
          </c:tx>
          <c:spPr>
            <a:ln>
              <a:solidFill>
                <a:schemeClr val="accent2">
                  <a:lumMod val="40000"/>
                  <a:lumOff val="60000"/>
                </a:schemeClr>
              </a:solidFill>
            </a:ln>
          </c:spPr>
          <c:marker>
            <c:symbol val="circle"/>
            <c:size val="4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</c:spPr>
          </c:marker>
          <c:cat>
            <c:strRef>
              <c:f>'%PROF'!$P$3:$P$10</c:f>
              <c:strCache>
                <c:ptCount val="8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</c:strCache>
            </c:strRef>
          </c:cat>
          <c:val>
            <c:numRef>
              <c:f>'%PROF'!$Q$3:$Q$10</c:f>
              <c:numCache>
                <c:formatCode>General</c:formatCode>
                <c:ptCount val="8"/>
                <c:pt idx="0">
                  <c:v>72.33</c:v>
                </c:pt>
                <c:pt idx="1">
                  <c:v>72.489999999999995</c:v>
                </c:pt>
                <c:pt idx="2">
                  <c:v>79.11</c:v>
                </c:pt>
                <c:pt idx="3">
                  <c:v>79.349999999999994</c:v>
                </c:pt>
                <c:pt idx="4">
                  <c:v>77.64</c:v>
                </c:pt>
                <c:pt idx="5">
                  <c:v>80.8</c:v>
                </c:pt>
                <c:pt idx="6">
                  <c:v>80.760000000000005</c:v>
                </c:pt>
                <c:pt idx="7">
                  <c:v>78.56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'%PROF'!$R$1:$R$2</c:f>
              <c:strCache>
                <c:ptCount val="1"/>
                <c:pt idx="0">
                  <c:v>Male</c:v>
                </c:pt>
              </c:strCache>
            </c:strRef>
          </c:tx>
          <c:spPr>
            <a:ln>
              <a:solidFill>
                <a:schemeClr val="accent1">
                  <a:lumMod val="60000"/>
                  <a:lumOff val="40000"/>
                </a:schemeClr>
              </a:solidFill>
            </a:ln>
          </c:spPr>
          <c:marker>
            <c:symbol val="circle"/>
            <c:size val="4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</c:spPr>
          </c:marker>
          <c:cat>
            <c:strRef>
              <c:f>'%PROF'!$P$3:$P$10</c:f>
              <c:strCache>
                <c:ptCount val="8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</c:strCache>
            </c:strRef>
          </c:cat>
          <c:val>
            <c:numRef>
              <c:f>'%PROF'!$R$3:$R$10</c:f>
              <c:numCache>
                <c:formatCode>General</c:formatCode>
                <c:ptCount val="8"/>
                <c:pt idx="0">
                  <c:v>70.87</c:v>
                </c:pt>
                <c:pt idx="1">
                  <c:v>71.86</c:v>
                </c:pt>
                <c:pt idx="2">
                  <c:v>77.55</c:v>
                </c:pt>
                <c:pt idx="3">
                  <c:v>78.400000000000006</c:v>
                </c:pt>
                <c:pt idx="4">
                  <c:v>76.27</c:v>
                </c:pt>
                <c:pt idx="5">
                  <c:v>77.58</c:v>
                </c:pt>
                <c:pt idx="6">
                  <c:v>78.41</c:v>
                </c:pt>
                <c:pt idx="7">
                  <c:v>77.28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18916992"/>
        <c:axId val="418919168"/>
      </c:lineChart>
      <c:catAx>
        <c:axId val="41891699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en-US"/>
          </a:p>
        </c:txPr>
        <c:crossAx val="418919168"/>
        <c:crosses val="autoZero"/>
        <c:auto val="1"/>
        <c:lblAlgn val="ctr"/>
        <c:lblOffset val="100"/>
        <c:noMultiLvlLbl val="0"/>
      </c:catAx>
      <c:valAx>
        <c:axId val="418919168"/>
        <c:scaling>
          <c:orientation val="minMax"/>
          <c:max val="100"/>
          <c:min val="6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1891699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0.5625</cdr:x>
      <cdr:y>0.01515</cdr:y>
    </cdr:from>
    <cdr:to>
      <cdr:x>0.58415</cdr:x>
      <cdr:y>0.07635</cdr:y>
    </cdr:to>
    <cdr:sp macro="" textlink="">
      <cdr:nvSpPr>
        <cdr:cNvPr id="2" name="TextBox 4"/>
        <cdr:cNvSpPr txBox="1"/>
      </cdr:nvSpPr>
      <cdr:spPr>
        <a:xfrm xmlns:a="http://schemas.openxmlformats.org/drawingml/2006/main">
          <a:off x="4800600" y="76192"/>
          <a:ext cx="184731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sz="14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31F0B7-CF94-4534-9F12-93A25F5F5C48}" type="datetimeFigureOut">
              <a:rPr lang="en-US" smtClean="0"/>
              <a:t>8/13/2012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41993E-8DE3-4DA5-A971-E52014A49D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229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41993E-8DE3-4DA5-A971-E52014A49DFF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375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C9A3C3-03AE-46C1-940B-723DB8B90509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804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F03B9-6F15-4F95-9BD6-7C91E8FB2ABD}" type="datetimeFigureOut">
              <a:rPr lang="en-US" smtClean="0"/>
              <a:t>8/13/2012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8DBCE78-B942-4710-ACBC-7B9DA539149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F03B9-6F15-4F95-9BD6-7C91E8FB2ABD}" type="datetimeFigureOut">
              <a:rPr lang="en-US" smtClean="0"/>
              <a:t>8/13/2012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BCE78-B942-4710-ACBC-7B9DA539149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F03B9-6F15-4F95-9BD6-7C91E8FB2ABD}" type="datetimeFigureOut">
              <a:rPr lang="en-US" smtClean="0"/>
              <a:t>8/13/2012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BCE78-B942-4710-ACBC-7B9DA539149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F03B9-6F15-4F95-9BD6-7C91E8FB2ABD}" type="datetimeFigureOut">
              <a:rPr lang="en-US" smtClean="0"/>
              <a:t>8/13/2012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BCE78-B942-4710-ACBC-7B9DA539149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F03B9-6F15-4F95-9BD6-7C91E8FB2ABD}" type="datetimeFigureOut">
              <a:rPr lang="en-US" smtClean="0"/>
              <a:t>8/13/2012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BCE78-B942-4710-ACBC-7B9DA539149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F03B9-6F15-4F95-9BD6-7C91E8FB2ABD}" type="datetimeFigureOut">
              <a:rPr lang="en-US" smtClean="0"/>
              <a:t>8/13/2012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BCE78-B942-4710-ACBC-7B9DA539149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F03B9-6F15-4F95-9BD6-7C91E8FB2ABD}" type="datetimeFigureOut">
              <a:rPr lang="en-US" smtClean="0"/>
              <a:t>8/13/2012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BCE78-B942-4710-ACBC-7B9DA539149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F03B9-6F15-4F95-9BD6-7C91E8FB2ABD}" type="datetimeFigureOut">
              <a:rPr lang="en-US" smtClean="0"/>
              <a:t>8/13/2012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BCE78-B942-4710-ACBC-7B9DA539149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F03B9-6F15-4F95-9BD6-7C91E8FB2ABD}" type="datetimeFigureOut">
              <a:rPr lang="en-US" smtClean="0"/>
              <a:t>8/13/2012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BCE78-B942-4710-ACBC-7B9DA539149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F03B9-6F15-4F95-9BD6-7C91E8FB2ABD}" type="datetimeFigureOut">
              <a:rPr lang="en-US" smtClean="0"/>
              <a:t>8/13/2012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BCE78-B942-4710-ACBC-7B9DA539149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F03B9-6F15-4F95-9BD6-7C91E8FB2ABD}" type="datetimeFigureOut">
              <a:rPr lang="en-US" smtClean="0"/>
              <a:t>8/13/2012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BCE78-B942-4710-ACBC-7B9DA539149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334F03B9-6F15-4F95-9BD6-7C91E8FB2ABD}" type="datetimeFigureOut">
              <a:rPr lang="en-US" smtClean="0"/>
              <a:t>8/13/2012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28DBCE78-B942-4710-ACBC-7B9DA539149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Using Effective Instruction To Ensure That </a:t>
            </a:r>
            <a:r>
              <a:rPr lang="en-US" sz="4000" b="1" u="sng" dirty="0"/>
              <a:t>All</a:t>
            </a:r>
            <a:r>
              <a:rPr lang="en-US" sz="4000" b="1" dirty="0"/>
              <a:t> Students Learn</a:t>
            </a:r>
          </a:p>
        </p:txBody>
      </p:sp>
      <p:pic>
        <p:nvPicPr>
          <p:cNvPr id="2050" name="Picture 2" descr="\\99fs02\1835fa09$\Shared\00\District Office Shared\Steve and Pegge shared\Lunch friend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752600"/>
            <a:ext cx="5486400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953000" y="5617420"/>
            <a:ext cx="36348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Presentation to KPBSD Certified Staff</a:t>
            </a:r>
          </a:p>
          <a:p>
            <a:r>
              <a:rPr lang="en-US" dirty="0" smtClean="0"/>
              <a:t>Dr. Steve Atwater, Superintendent</a:t>
            </a:r>
          </a:p>
          <a:p>
            <a:r>
              <a:rPr lang="en-US" dirty="0" smtClean="0"/>
              <a:t>8-14-12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810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3600" b="1" dirty="0" smtClean="0"/>
              <a:t>Recognizing our staff with </a:t>
            </a:r>
            <a:br>
              <a:rPr lang="en-US" sz="3600" b="1" dirty="0" smtClean="0"/>
            </a:br>
            <a:r>
              <a:rPr lang="en-US" sz="3600" b="1" dirty="0" smtClean="0"/>
              <a:t>30 or more years with KPBSD</a:t>
            </a:r>
            <a:endParaRPr lang="en-US" sz="36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6248901"/>
              </p:ext>
            </p:extLst>
          </p:nvPr>
        </p:nvGraphicFramePr>
        <p:xfrm>
          <a:off x="228600" y="1447800"/>
          <a:ext cx="8915400" cy="51816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19702"/>
                <a:gridCol w="3566675"/>
                <a:gridCol w="1429023"/>
              </a:tblGrid>
              <a:tr h="688323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u="sng" strike="noStrike" dirty="0" smtClean="0">
                          <a:effectLst/>
                        </a:rPr>
                        <a:t>TEACHERS</a:t>
                      </a:r>
                      <a:endParaRPr lang="en-US" sz="2000" b="1" i="0" u="sng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u="none" strike="noStrike" dirty="0" smtClean="0">
                          <a:effectLst/>
                        </a:rPr>
                        <a:t>*Date of hire</a:t>
                      </a:r>
                      <a:endParaRPr lang="en-US" sz="2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34945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Kenai Central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Renee Henderson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(</a:t>
                      </a:r>
                      <a:r>
                        <a:rPr lang="en-US" sz="2000" u="none" strike="noStrike" dirty="0" smtClean="0">
                          <a:effectLst/>
                        </a:rPr>
                        <a:t>8/71</a:t>
                      </a:r>
                      <a:r>
                        <a:rPr lang="en-US" sz="2000" u="none" strike="noStrike" dirty="0">
                          <a:effectLst/>
                        </a:rPr>
                        <a:t>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945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McNeil Canyon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Deborah Piper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(</a:t>
                      </a:r>
                      <a:r>
                        <a:rPr lang="en-US" sz="2000" u="none" strike="noStrike" dirty="0" smtClean="0">
                          <a:effectLst/>
                        </a:rPr>
                        <a:t>8/76</a:t>
                      </a:r>
                      <a:r>
                        <a:rPr lang="en-US" sz="2000" u="none" strike="noStrike" dirty="0">
                          <a:effectLst/>
                        </a:rPr>
                        <a:t>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945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Nikolaevsk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Christine Normandin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(</a:t>
                      </a:r>
                      <a:r>
                        <a:rPr lang="en-US" sz="2000" u="none" strike="noStrike" dirty="0" smtClean="0">
                          <a:effectLst/>
                        </a:rPr>
                        <a:t>9/77</a:t>
                      </a:r>
                      <a:r>
                        <a:rPr lang="en-US" sz="2000" u="none" strike="noStrike" dirty="0">
                          <a:effectLst/>
                        </a:rPr>
                        <a:t>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945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Nikiski </a:t>
                      </a:r>
                      <a:r>
                        <a:rPr lang="en-US" sz="2000" u="none" strike="noStrike" dirty="0" smtClean="0">
                          <a:effectLst/>
                        </a:rPr>
                        <a:t>MS/HS.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Robert Bird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(</a:t>
                      </a:r>
                      <a:r>
                        <a:rPr lang="en-US" sz="2000" u="none" strike="noStrike" dirty="0" smtClean="0">
                          <a:effectLst/>
                        </a:rPr>
                        <a:t>8/78</a:t>
                      </a:r>
                      <a:r>
                        <a:rPr lang="en-US" sz="2000" u="none" strike="noStrike" dirty="0">
                          <a:effectLst/>
                        </a:rPr>
                        <a:t>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945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Kenai Middle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Rosemary Bird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(</a:t>
                      </a:r>
                      <a:r>
                        <a:rPr lang="en-US" sz="2000" u="none" strike="noStrike" dirty="0" smtClean="0">
                          <a:effectLst/>
                        </a:rPr>
                        <a:t>9/78</a:t>
                      </a:r>
                      <a:r>
                        <a:rPr lang="en-US" sz="2000" u="none" strike="noStrike" dirty="0">
                          <a:effectLst/>
                        </a:rPr>
                        <a:t>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945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Nikiski </a:t>
                      </a:r>
                      <a:r>
                        <a:rPr lang="en-US" sz="2000" u="none" strike="noStrike" dirty="0" smtClean="0">
                          <a:effectLst/>
                        </a:rPr>
                        <a:t>MS./HS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Vern Kornstad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(</a:t>
                      </a:r>
                      <a:r>
                        <a:rPr lang="en-US" sz="2000" u="none" strike="noStrike" dirty="0" smtClean="0">
                          <a:effectLst/>
                        </a:rPr>
                        <a:t>9/80</a:t>
                      </a:r>
                      <a:r>
                        <a:rPr lang="en-US" sz="2000" u="none" strike="noStrike" dirty="0">
                          <a:effectLst/>
                        </a:rPr>
                        <a:t>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945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 smtClean="0">
                          <a:effectLst/>
                        </a:rPr>
                        <a:t>SoHi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Rick Matiya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(</a:t>
                      </a:r>
                      <a:r>
                        <a:rPr lang="en-US" sz="2000" u="none" strike="noStrike" dirty="0" smtClean="0">
                          <a:effectLst/>
                        </a:rPr>
                        <a:t>8/82</a:t>
                      </a:r>
                      <a:r>
                        <a:rPr lang="en-US" sz="2000" u="none" strike="noStrike" dirty="0">
                          <a:effectLst/>
                        </a:rPr>
                        <a:t>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945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sng" strike="noStrike" dirty="0">
                          <a:effectLst/>
                        </a:rPr>
                        <a:t>SUPPORT</a:t>
                      </a:r>
                      <a:endParaRPr lang="en-US" sz="2000" b="1" i="0" u="sng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945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Kenai Alternative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Kelly Bishop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(</a:t>
                      </a:r>
                      <a:r>
                        <a:rPr lang="en-US" sz="2000" u="none" strike="noStrike" dirty="0" smtClean="0">
                          <a:effectLst/>
                        </a:rPr>
                        <a:t>10/78</a:t>
                      </a:r>
                      <a:r>
                        <a:rPr lang="en-US" sz="2000" u="none" strike="noStrike" dirty="0">
                          <a:effectLst/>
                        </a:rPr>
                        <a:t>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945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District Office - Admin Services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Nancy Spooner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(</a:t>
                      </a:r>
                      <a:r>
                        <a:rPr lang="en-US" sz="2000" u="none" strike="noStrike" dirty="0" smtClean="0">
                          <a:effectLst/>
                        </a:rPr>
                        <a:t>12/80</a:t>
                      </a:r>
                      <a:r>
                        <a:rPr lang="en-US" sz="2000" u="none" strike="noStrike" dirty="0">
                          <a:effectLst/>
                        </a:rPr>
                        <a:t>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945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Susan B. English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Sandy Geagel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(</a:t>
                      </a:r>
                      <a:r>
                        <a:rPr lang="en-US" sz="2000" u="none" strike="noStrike" dirty="0" smtClean="0">
                          <a:effectLst/>
                        </a:rPr>
                        <a:t>8/81</a:t>
                      </a:r>
                      <a:r>
                        <a:rPr lang="en-US" sz="2000" u="none" strike="noStrike" dirty="0">
                          <a:effectLst/>
                        </a:rPr>
                        <a:t>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649256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sng" strike="noStrike" dirty="0" smtClean="0">
                          <a:effectLst/>
                        </a:rPr>
                        <a:t>ADMINISTRATOR</a:t>
                      </a:r>
                    </a:p>
                    <a:p>
                      <a:pPr algn="l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District Office Human Resources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Tim Peterson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(9/80)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3" name="Right Arrow 2"/>
          <p:cNvSpPr/>
          <p:nvPr/>
        </p:nvSpPr>
        <p:spPr>
          <a:xfrm>
            <a:off x="6577947" y="2057400"/>
            <a:ext cx="978408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105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9050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000" b="1" dirty="0" smtClean="0"/>
              <a:t>Looking Back, One Year Later Are We A Stronger District?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362200"/>
            <a:ext cx="8229600" cy="3916363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</a:rPr>
              <a:t>Review our internal processes</a:t>
            </a:r>
          </a:p>
          <a:p>
            <a:r>
              <a:rPr lang="en-US" sz="4000" b="1" dirty="0" smtClean="0">
                <a:solidFill>
                  <a:schemeClr val="tx1"/>
                </a:solidFill>
              </a:rPr>
              <a:t>Review SBA data for the whole district</a:t>
            </a:r>
          </a:p>
          <a:p>
            <a:r>
              <a:rPr lang="en-US" sz="4000" b="1" dirty="0" smtClean="0">
                <a:solidFill>
                  <a:schemeClr val="tx1"/>
                </a:solidFill>
              </a:rPr>
              <a:t>Review SBA data for boys and girls- reading and writing</a:t>
            </a:r>
          </a:p>
        </p:txBody>
      </p:sp>
    </p:spTree>
    <p:extLst>
      <p:ext uri="{BB962C8B-B14F-4D97-AF65-F5344CB8AC3E}">
        <p14:creationId xmlns:p14="http://schemas.microsoft.com/office/powerpoint/2010/main" val="3992829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600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3600" b="1" dirty="0" smtClean="0"/>
              <a:t>Are we stronger? Yes, internal </a:t>
            </a:r>
            <a:r>
              <a:rPr lang="en-US" sz="3600" b="1" dirty="0"/>
              <a:t>p</a:t>
            </a:r>
            <a:r>
              <a:rPr lang="en-US" sz="3600" b="1" dirty="0" smtClean="0"/>
              <a:t>rocesses (standardization) are better than they were</a:t>
            </a:r>
            <a:endParaRPr lang="en-US" sz="3600" b="1" dirty="0"/>
          </a:p>
        </p:txBody>
      </p:sp>
      <p:sp>
        <p:nvSpPr>
          <p:cNvPr id="16" name="Notched Right Arrow 15"/>
          <p:cNvSpPr/>
          <p:nvPr/>
        </p:nvSpPr>
        <p:spPr>
          <a:xfrm>
            <a:off x="5196385" y="2211279"/>
            <a:ext cx="3581400" cy="2438400"/>
          </a:xfrm>
          <a:prstGeom prst="notched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6515100" y="3373329"/>
            <a:ext cx="1066800" cy="11430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5847522" y="3671887"/>
            <a:ext cx="838200" cy="123825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5847522" y="3124200"/>
            <a:ext cx="838200" cy="5715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7447452" y="3510753"/>
            <a:ext cx="838200" cy="5715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6681471" y="3636479"/>
            <a:ext cx="838200" cy="35408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874643" y="2080736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BEFORE	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5981700" y="2087855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TODAY	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208722" y="4800600"/>
            <a:ext cx="8915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Management software, assessment dashboard, curriculum development, recruitment, critical review of programs, instructional technology, professional development, communication, effective instruction and evaluation</a:t>
            </a:r>
            <a:endParaRPr lang="en-US" sz="2400" b="1" dirty="0"/>
          </a:p>
        </p:txBody>
      </p:sp>
      <p:cxnSp>
        <p:nvCxnSpPr>
          <p:cNvPr id="31" name="Straight Arrow Connector 30"/>
          <p:cNvCxnSpPr/>
          <p:nvPr/>
        </p:nvCxnSpPr>
        <p:spPr>
          <a:xfrm flipV="1">
            <a:off x="455543" y="2743200"/>
            <a:ext cx="838200" cy="5715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1524000" y="2895600"/>
            <a:ext cx="838200" cy="5715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V="1">
            <a:off x="1236382" y="3505200"/>
            <a:ext cx="646043" cy="331896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V="1">
            <a:off x="6914052" y="3078281"/>
            <a:ext cx="1066800" cy="11430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V="1">
            <a:off x="609600" y="3048000"/>
            <a:ext cx="608561" cy="692633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1524000" y="3124200"/>
            <a:ext cx="838200" cy="260591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701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393468" cy="1219200"/>
          </a:xfrm>
        </p:spPr>
        <p:txBody>
          <a:bodyPr/>
          <a:lstStyle/>
          <a:p>
            <a:r>
              <a:rPr lang="en-US" b="1" dirty="0" smtClean="0"/>
              <a:t>Curriculum Development</a:t>
            </a: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1724300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 smtClean="0"/>
              <a:t>Before</a:t>
            </a:r>
            <a:endParaRPr lang="en-US" sz="2400" b="1" u="sng" dirty="0"/>
          </a:p>
        </p:txBody>
      </p:sp>
      <p:sp>
        <p:nvSpPr>
          <p:cNvPr id="5" name="TextBox 4"/>
          <p:cNvSpPr txBox="1"/>
          <p:nvPr/>
        </p:nvSpPr>
        <p:spPr>
          <a:xfrm>
            <a:off x="6096000" y="1735968"/>
            <a:ext cx="869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 smtClean="0"/>
              <a:t>Now</a:t>
            </a:r>
            <a:endParaRPr lang="en-US" sz="2400" b="1" u="sng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609600" y="2933679"/>
            <a:ext cx="1066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310554" y="2969965"/>
            <a:ext cx="330919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09600" y="3992648"/>
            <a:ext cx="15935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No Pacing</a:t>
            </a:r>
            <a:endParaRPr lang="en-US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4831273" y="3962399"/>
            <a:ext cx="41793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Curriculum paced by quarter</a:t>
            </a:r>
            <a:endParaRPr lang="en-US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5139850" y="3043535"/>
            <a:ext cx="35621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K                                     12</a:t>
            </a:r>
            <a:endParaRPr lang="en-US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609600" y="4967043"/>
            <a:ext cx="29867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Resources disjointed</a:t>
            </a:r>
            <a:endParaRPr lang="en-US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4967977" y="4782376"/>
            <a:ext cx="40426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K-12 approach to resources</a:t>
            </a:r>
          </a:p>
          <a:p>
            <a:r>
              <a:rPr lang="en-US" sz="2400" dirty="0" smtClean="0"/>
              <a:t>= common vocab, continuity</a:t>
            </a:r>
            <a:endParaRPr lang="en-US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576470" y="6018645"/>
            <a:ext cx="36695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Disjointed accountability </a:t>
            </a:r>
            <a:endParaRPr lang="en-US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4812612" y="6017566"/>
            <a:ext cx="38972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End of quarter assessments</a:t>
            </a:r>
            <a:endParaRPr lang="en-US" sz="2400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4343400" y="2376100"/>
            <a:ext cx="0" cy="42577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40027" y="2195015"/>
            <a:ext cx="872520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Written in </a:t>
            </a:r>
            <a:r>
              <a:rPr lang="en-US" sz="2400" dirty="0" smtClean="0"/>
              <a:t>segments                         Written </a:t>
            </a:r>
            <a:r>
              <a:rPr lang="en-US" sz="2400" dirty="0"/>
              <a:t>in K-12 continuum</a:t>
            </a:r>
          </a:p>
          <a:p>
            <a:endParaRPr lang="en-US" dirty="0"/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1066800" y="3071149"/>
            <a:ext cx="1066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1524000" y="3238479"/>
            <a:ext cx="1066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7343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219200"/>
          </a:xfrm>
        </p:spPr>
        <p:txBody>
          <a:bodyPr/>
          <a:lstStyle/>
          <a:p>
            <a:r>
              <a:rPr lang="en-US" b="1" dirty="0" smtClean="0"/>
              <a:t>Technology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3600" b="1" dirty="0" smtClean="0">
                <a:solidFill>
                  <a:schemeClr val="tx1"/>
                </a:solidFill>
              </a:rPr>
              <a:t>In last three years amount of hardware in our schools has grown enormously</a:t>
            </a:r>
          </a:p>
          <a:p>
            <a:pPr marL="0" indent="0">
              <a:buNone/>
            </a:pPr>
            <a:endParaRPr lang="en-US" sz="36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3600" b="1" dirty="0" smtClean="0">
                <a:solidFill>
                  <a:schemeClr val="tx1"/>
                </a:solidFill>
              </a:rPr>
              <a:t>Management software is much better</a:t>
            </a:r>
          </a:p>
          <a:p>
            <a:pPr marL="0" indent="0">
              <a:buNone/>
            </a:pPr>
            <a:endParaRPr lang="en-US" sz="36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3600" b="1" dirty="0" smtClean="0">
                <a:solidFill>
                  <a:schemeClr val="tx1"/>
                </a:solidFill>
              </a:rPr>
              <a:t>Electronic assessment of data (dashboard)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468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54314" y="134648"/>
            <a:ext cx="73789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Intervention Alert Bar in PowerSchool</a:t>
            </a:r>
            <a:endParaRPr lang="en-US" sz="32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43600" y="5628751"/>
            <a:ext cx="26182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Thanks to David Henson for making this possible</a:t>
            </a:r>
            <a:endParaRPr lang="en-US" b="1" dirty="0">
              <a:solidFill>
                <a:schemeClr val="tx2"/>
              </a:solidFill>
            </a:endParaRPr>
          </a:p>
        </p:txBody>
      </p:sp>
      <p:pic>
        <p:nvPicPr>
          <p:cNvPr id="5" name="Picture 2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6314" y="719423"/>
            <a:ext cx="5370286" cy="1510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28985" y="2229469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 </a:t>
            </a:r>
          </a:p>
          <a:p>
            <a:pPr marL="0" lvl="0" indent="0">
              <a:buNone/>
            </a:pPr>
            <a:r>
              <a:rPr lang="en-US" b="1" dirty="0" smtClean="0"/>
              <a:t>1. Behind </a:t>
            </a:r>
            <a:r>
              <a:rPr lang="en-US" b="1" dirty="0"/>
              <a:t>on graduation credits</a:t>
            </a:r>
          </a:p>
          <a:p>
            <a:pPr marL="0" lvl="0" indent="0">
              <a:buNone/>
            </a:pPr>
            <a:r>
              <a:rPr lang="en-US" b="1" dirty="0" smtClean="0"/>
              <a:t>2. Core </a:t>
            </a:r>
            <a:r>
              <a:rPr lang="en-US" b="1" dirty="0"/>
              <a:t>course failures</a:t>
            </a:r>
          </a:p>
          <a:p>
            <a:pPr marL="0" lvl="0" indent="0">
              <a:buNone/>
            </a:pPr>
            <a:r>
              <a:rPr lang="en-US" b="1" dirty="0" smtClean="0"/>
              <a:t>3. Absent </a:t>
            </a:r>
            <a:r>
              <a:rPr lang="en-US" b="1" dirty="0"/>
              <a:t>rate</a:t>
            </a:r>
          </a:p>
          <a:p>
            <a:pPr marL="0" lvl="0" indent="0">
              <a:buNone/>
            </a:pPr>
            <a:r>
              <a:rPr lang="en-US" b="1" dirty="0" smtClean="0"/>
              <a:t>4. Non-Proficient </a:t>
            </a:r>
            <a:r>
              <a:rPr lang="en-US" b="1" dirty="0"/>
              <a:t>test scores</a:t>
            </a:r>
          </a:p>
          <a:p>
            <a:pPr marL="0" lvl="0" indent="0">
              <a:buNone/>
            </a:pPr>
            <a:r>
              <a:rPr lang="en-US" b="1" dirty="0" smtClean="0"/>
              <a:t>5. Poor </a:t>
            </a:r>
            <a:r>
              <a:rPr lang="en-US" b="1" dirty="0"/>
              <a:t>GPA</a:t>
            </a:r>
          </a:p>
          <a:p>
            <a:pPr marL="0" lvl="0" indent="0">
              <a:buNone/>
            </a:pPr>
            <a:r>
              <a:rPr lang="en-US" b="1" dirty="0" smtClean="0"/>
              <a:t>6. Economically </a:t>
            </a:r>
            <a:r>
              <a:rPr lang="en-US" b="1" dirty="0"/>
              <a:t>Disadvantaged (disabled by default)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91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78779"/>
            <a:ext cx="8591550" cy="6787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7207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609600"/>
            <a:ext cx="8229600" cy="56388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4000" b="1" dirty="0" smtClean="0">
                <a:solidFill>
                  <a:schemeClr val="tx1"/>
                </a:solidFill>
              </a:rPr>
              <a:t>Our internal capacity and processes to support student learning are improving, we are getting stronger.</a:t>
            </a:r>
          </a:p>
          <a:p>
            <a:pPr marL="0" indent="0">
              <a:buNone/>
            </a:pPr>
            <a:endParaRPr lang="en-US" sz="40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40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40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4000" b="1" dirty="0" smtClean="0">
                <a:solidFill>
                  <a:schemeClr val="tx1"/>
                </a:solidFill>
              </a:rPr>
              <a:t>What about test scores? We continue to be well above the state average, but seem to be hitting the ceiling</a:t>
            </a:r>
            <a:endParaRPr lang="en-US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49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b="1" dirty="0" smtClean="0"/>
              <a:t>KPBSD and AYP – </a:t>
            </a:r>
            <a:br>
              <a:rPr lang="en-US" b="1" dirty="0" smtClean="0"/>
            </a:br>
            <a:r>
              <a:rPr lang="en-US" sz="3200" b="1" dirty="0" smtClean="0"/>
              <a:t>Slight Improvement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</a:rPr>
              <a:t>70% of KPBSD schools made AYP in 2012 (up from 68% in 2011) compared to 46.5 % of </a:t>
            </a:r>
            <a:r>
              <a:rPr lang="en-US" b="1" dirty="0" smtClean="0">
                <a:solidFill>
                  <a:schemeClr val="tx1"/>
                </a:solidFill>
              </a:rPr>
              <a:t>Alaska’s schools</a:t>
            </a:r>
          </a:p>
          <a:p>
            <a:pPr marL="0" indent="0">
              <a:buNone/>
            </a:pPr>
            <a:endParaRPr lang="en-US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chemeClr val="tx1"/>
                </a:solidFill>
              </a:rPr>
              <a:t>AMO stayed the same but more targets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FY11   31 targets to make AYP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FY12   31 targets for 3-8 and 40 targets for schools with a 12</a:t>
            </a:r>
            <a:r>
              <a:rPr lang="en-US" b="1" baseline="30000" dirty="0" smtClean="0">
                <a:solidFill>
                  <a:schemeClr val="tx1"/>
                </a:solidFill>
              </a:rPr>
              <a:t>th</a:t>
            </a:r>
            <a:r>
              <a:rPr lang="en-US" b="1" dirty="0" smtClean="0">
                <a:solidFill>
                  <a:schemeClr val="tx1"/>
                </a:solidFill>
              </a:rPr>
              <a:t> grade                                                                                      </a:t>
            </a:r>
            <a:endParaRPr lang="en-US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b="1" u="sng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b="1" u="sng" dirty="0" smtClean="0">
                <a:solidFill>
                  <a:schemeClr val="tx1"/>
                </a:solidFill>
              </a:rPr>
              <a:t>Other large districts in Alaska for FY12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chemeClr val="tx1"/>
                </a:solidFill>
              </a:rPr>
              <a:t>Anchorage		41.7% made AYP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chemeClr val="tx1"/>
                </a:solidFill>
              </a:rPr>
              <a:t>Mat Su		50% made AYP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chemeClr val="tx1"/>
                </a:solidFill>
              </a:rPr>
              <a:t>Fairbanks 		42.8% made AYP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451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1164586"/>
              </p:ext>
            </p:extLst>
          </p:nvPr>
        </p:nvGraphicFramePr>
        <p:xfrm>
          <a:off x="0" y="76200"/>
          <a:ext cx="8915400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13443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655" y="1718553"/>
            <a:ext cx="6276690" cy="4191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6200" y="152400"/>
            <a:ext cx="899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First things first, what is your excitement level for being back at work?</a:t>
            </a:r>
            <a:endParaRPr lang="en-US" sz="3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6708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2091345"/>
              </p:ext>
            </p:extLst>
          </p:nvPr>
        </p:nvGraphicFramePr>
        <p:xfrm>
          <a:off x="-36443" y="152400"/>
          <a:ext cx="9144000" cy="601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931465" y="1979711"/>
            <a:ext cx="7553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N=5327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4648200" y="2934010"/>
            <a:ext cx="7553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N=5323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6324600" y="3426023"/>
            <a:ext cx="7553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N=5341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12257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447800"/>
          </a:xfrm>
        </p:spPr>
        <p:txBody>
          <a:bodyPr/>
          <a:lstStyle/>
          <a:p>
            <a:r>
              <a:rPr lang="en-US" sz="4800" b="1" dirty="0" smtClean="0"/>
              <a:t>2012  SBA % </a:t>
            </a:r>
            <a:br>
              <a:rPr lang="en-US" sz="4800" b="1" dirty="0" smtClean="0"/>
            </a:br>
            <a:r>
              <a:rPr lang="en-US" sz="4800" b="1" dirty="0" smtClean="0"/>
              <a:t>Proficient by Grade</a:t>
            </a:r>
            <a:endParaRPr lang="en-US" sz="48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6875756"/>
              </p:ext>
            </p:extLst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5" name="Straight Arrow Connector 4"/>
          <p:cNvCxnSpPr/>
          <p:nvPr/>
        </p:nvCxnSpPr>
        <p:spPr>
          <a:xfrm flipV="1">
            <a:off x="6248400" y="3200400"/>
            <a:ext cx="838200" cy="5334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4852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4478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2012 SBA Average Scale Score by Grade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6219150"/>
              </p:ext>
            </p:extLst>
          </p:nvPr>
        </p:nvGraphicFramePr>
        <p:xfrm>
          <a:off x="381000" y="1600200"/>
          <a:ext cx="85344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67345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229600" cy="1524000"/>
          </a:xfrm>
        </p:spPr>
        <p:txBody>
          <a:bodyPr/>
          <a:lstStyle/>
          <a:p>
            <a:r>
              <a:rPr lang="en-US" sz="4800" b="1" dirty="0" smtClean="0">
                <a:solidFill>
                  <a:schemeClr val="accent1"/>
                </a:solidFill>
              </a:rPr>
              <a:t>Take Aways from FY12 </a:t>
            </a:r>
            <a:br>
              <a:rPr lang="en-US" sz="4800" b="1" dirty="0" smtClean="0">
                <a:solidFill>
                  <a:schemeClr val="accent1"/>
                </a:solidFill>
              </a:rPr>
            </a:br>
            <a:r>
              <a:rPr lang="en-US" sz="4800" b="1" dirty="0" smtClean="0">
                <a:solidFill>
                  <a:schemeClr val="accent1"/>
                </a:solidFill>
              </a:rPr>
              <a:t>SBA Data</a:t>
            </a:r>
            <a:endParaRPr lang="en-US" sz="4800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Reading  </a:t>
            </a:r>
          </a:p>
          <a:p>
            <a:pPr lvl="1">
              <a:buFont typeface="Wingdings" pitchFamily="2" charset="2"/>
              <a:buChar char="ü"/>
            </a:pPr>
            <a:r>
              <a:rPr lang="en-US" sz="2800" b="1" dirty="0" smtClean="0">
                <a:solidFill>
                  <a:schemeClr val="tx1"/>
                </a:solidFill>
              </a:rPr>
              <a:t>9/10 students are proficient</a:t>
            </a:r>
          </a:p>
          <a:p>
            <a:pPr lvl="1">
              <a:buFont typeface="Wingdings" pitchFamily="2" charset="2"/>
              <a:buChar char="ü"/>
            </a:pPr>
            <a:r>
              <a:rPr lang="en-US" sz="2800" b="1" dirty="0" smtClean="0">
                <a:solidFill>
                  <a:schemeClr val="tx1"/>
                </a:solidFill>
              </a:rPr>
              <a:t>Average score peaks in 3</a:t>
            </a:r>
            <a:r>
              <a:rPr lang="en-US" sz="2800" b="1" baseline="30000" dirty="0" smtClean="0">
                <a:solidFill>
                  <a:schemeClr val="tx1"/>
                </a:solidFill>
              </a:rPr>
              <a:t>rd</a:t>
            </a:r>
            <a:r>
              <a:rPr lang="en-US" sz="2800" b="1" dirty="0" smtClean="0">
                <a:solidFill>
                  <a:schemeClr val="tx1"/>
                </a:solidFill>
              </a:rPr>
              <a:t> grade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Writing</a:t>
            </a:r>
          </a:p>
          <a:p>
            <a:pPr lvl="1">
              <a:buFont typeface="Wingdings" pitchFamily="2" charset="2"/>
              <a:buChar char="ü"/>
            </a:pPr>
            <a:r>
              <a:rPr lang="en-US" sz="2800" b="1" dirty="0" smtClean="0">
                <a:solidFill>
                  <a:schemeClr val="tx1"/>
                </a:solidFill>
              </a:rPr>
              <a:t>17/20 students are proficient</a:t>
            </a:r>
          </a:p>
          <a:p>
            <a:pPr lvl="1">
              <a:buFont typeface="Wingdings" pitchFamily="2" charset="2"/>
              <a:buChar char="ü"/>
            </a:pPr>
            <a:r>
              <a:rPr lang="en-US" sz="2800" b="1" dirty="0" smtClean="0">
                <a:solidFill>
                  <a:schemeClr val="tx1"/>
                </a:solidFill>
              </a:rPr>
              <a:t>Average score peaks in 4</a:t>
            </a:r>
            <a:r>
              <a:rPr lang="en-US" sz="2800" b="1" baseline="30000" dirty="0" smtClean="0">
                <a:solidFill>
                  <a:schemeClr val="tx1"/>
                </a:solidFill>
              </a:rPr>
              <a:t>th</a:t>
            </a:r>
            <a:r>
              <a:rPr lang="en-US" sz="2800" b="1" dirty="0" smtClean="0">
                <a:solidFill>
                  <a:schemeClr val="tx1"/>
                </a:solidFill>
              </a:rPr>
              <a:t> grade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Math</a:t>
            </a:r>
          </a:p>
          <a:p>
            <a:pPr lvl="1">
              <a:buFont typeface="Wingdings" pitchFamily="2" charset="2"/>
              <a:buChar char="ü"/>
            </a:pPr>
            <a:r>
              <a:rPr lang="en-US" sz="2800" b="1" dirty="0" smtClean="0">
                <a:solidFill>
                  <a:schemeClr val="tx1"/>
                </a:solidFill>
              </a:rPr>
              <a:t>15/20 students are proficient</a:t>
            </a:r>
          </a:p>
          <a:p>
            <a:pPr lvl="1">
              <a:buFont typeface="Wingdings" pitchFamily="2" charset="2"/>
              <a:buChar char="ü"/>
            </a:pPr>
            <a:r>
              <a:rPr lang="en-US" sz="2800" b="1" dirty="0" smtClean="0">
                <a:solidFill>
                  <a:schemeClr val="tx1"/>
                </a:solidFill>
              </a:rPr>
              <a:t>Average score peaks in 3</a:t>
            </a:r>
            <a:r>
              <a:rPr lang="en-US" sz="2800" b="1" baseline="30000" dirty="0" smtClean="0">
                <a:solidFill>
                  <a:schemeClr val="tx1"/>
                </a:solidFill>
              </a:rPr>
              <a:t>rd</a:t>
            </a:r>
            <a:r>
              <a:rPr lang="en-US" sz="2800" b="1" dirty="0" smtClean="0">
                <a:solidFill>
                  <a:schemeClr val="tx1"/>
                </a:solidFill>
              </a:rPr>
              <a:t> grade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3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9540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sz="3600" b="1" dirty="0" smtClean="0">
                <a:solidFill>
                  <a:schemeClr val="accent1"/>
                </a:solidFill>
              </a:rPr>
              <a:t>We are not getting the students on the edge to move into the proficiency range</a:t>
            </a:r>
            <a:endParaRPr lang="en-US" sz="3600" b="1" dirty="0">
              <a:solidFill>
                <a:schemeClr val="accent1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524000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/>
          <p:nvPr/>
        </p:nvPicPr>
        <p:blipFill rotWithShape="1">
          <a:blip r:embed="rId2"/>
          <a:srcRect l="58403" t="32852" r="23306" b="37906"/>
          <a:stretch/>
        </p:blipFill>
        <p:spPr bwMode="auto">
          <a:xfrm>
            <a:off x="381000" y="1597886"/>
            <a:ext cx="8534400" cy="50315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7" name="Straight Connector 16"/>
          <p:cNvCxnSpPr/>
          <p:nvPr/>
        </p:nvCxnSpPr>
        <p:spPr>
          <a:xfrm>
            <a:off x="3505200" y="2475343"/>
            <a:ext cx="0" cy="327660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3048000" y="4113643"/>
            <a:ext cx="457200" cy="1638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3693886" y="2558534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proficient</a:t>
            </a:r>
            <a:endParaRPr lang="en-US" dirty="0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3693886" y="2927866"/>
            <a:ext cx="1259114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1566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97565"/>
            <a:ext cx="8229600" cy="1600200"/>
          </a:xfrm>
        </p:spPr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</a:rPr>
              <a:t>Can’t blame it on SPED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971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 smtClean="0">
                <a:solidFill>
                  <a:schemeClr val="tx1"/>
                </a:solidFill>
              </a:rPr>
              <a:t>KPBSD Students who </a:t>
            </a:r>
            <a:r>
              <a:rPr lang="en-US" sz="3200" b="1" u="sng" dirty="0" smtClean="0">
                <a:solidFill>
                  <a:schemeClr val="tx1"/>
                </a:solidFill>
              </a:rPr>
              <a:t>do not </a:t>
            </a:r>
            <a:r>
              <a:rPr lang="en-US" sz="3200" b="1" dirty="0" smtClean="0">
                <a:solidFill>
                  <a:schemeClr val="tx1"/>
                </a:solidFill>
              </a:rPr>
              <a:t>have an IEP</a:t>
            </a:r>
          </a:p>
          <a:p>
            <a:pPr marL="0" indent="0">
              <a:buNone/>
            </a:pPr>
            <a:endParaRPr lang="en-US" sz="3200" b="1" dirty="0" smtClean="0">
              <a:solidFill>
                <a:schemeClr val="tx1"/>
              </a:solidFill>
            </a:endParaRPr>
          </a:p>
          <a:p>
            <a:r>
              <a:rPr lang="en-US" sz="3200" b="1" dirty="0" smtClean="0">
                <a:solidFill>
                  <a:schemeClr val="tx1"/>
                </a:solidFill>
              </a:rPr>
              <a:t>5% are not proficient in reading</a:t>
            </a:r>
          </a:p>
          <a:p>
            <a:r>
              <a:rPr lang="en-US" sz="3200" b="1" dirty="0" smtClean="0">
                <a:solidFill>
                  <a:schemeClr val="tx1"/>
                </a:solidFill>
              </a:rPr>
              <a:t>10 % are not proficient in writing</a:t>
            </a:r>
          </a:p>
          <a:p>
            <a:r>
              <a:rPr lang="en-US" sz="3200" b="1" dirty="0" smtClean="0">
                <a:solidFill>
                  <a:schemeClr val="tx1"/>
                </a:solidFill>
              </a:rPr>
              <a:t>16% are not proficient in math</a:t>
            </a:r>
          </a:p>
          <a:p>
            <a:endParaRPr lang="en-US" sz="3200" dirty="0">
              <a:solidFill>
                <a:schemeClr val="tx1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1219200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295400" y="4872335"/>
            <a:ext cx="61722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Take away is that we must keep thinking in terms of improving and not </a:t>
            </a:r>
            <a:r>
              <a:rPr lang="en-US" sz="2800" b="1" dirty="0" smtClean="0">
                <a:solidFill>
                  <a:schemeClr val="accent2"/>
                </a:solidFill>
              </a:rPr>
              <a:t>keep </a:t>
            </a:r>
            <a:r>
              <a:rPr lang="en-US" sz="2800" b="1" dirty="0">
                <a:solidFill>
                  <a:schemeClr val="accent2"/>
                </a:solidFill>
              </a:rPr>
              <a:t>doing what we are doing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10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9565355"/>
              </p:ext>
            </p:extLst>
          </p:nvPr>
        </p:nvGraphicFramePr>
        <p:xfrm>
          <a:off x="304799" y="2057400"/>
          <a:ext cx="4378213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4477225"/>
              </p:ext>
            </p:extLst>
          </p:nvPr>
        </p:nvGraphicFramePr>
        <p:xfrm>
          <a:off x="4662714" y="2209800"/>
          <a:ext cx="4495800" cy="3276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875721" y="304800"/>
            <a:ext cx="761458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Comparing Boys and Girls SBA Results</a:t>
            </a:r>
          </a:p>
          <a:p>
            <a:pPr algn="ctr"/>
            <a:r>
              <a:rPr lang="en-US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(Reading)</a:t>
            </a:r>
            <a:endParaRPr lang="en-US" sz="32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3169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09600" y="381000"/>
            <a:ext cx="7620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Comparing Boys and Girls SBA Results</a:t>
            </a:r>
          </a:p>
          <a:p>
            <a:pPr algn="ctr"/>
            <a:r>
              <a:rPr lang="en-US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(Writing)</a:t>
            </a:r>
            <a:endParaRPr lang="en-US" sz="32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7797480"/>
              </p:ext>
            </p:extLst>
          </p:nvPr>
        </p:nvGraphicFramePr>
        <p:xfrm>
          <a:off x="4532243" y="2667000"/>
          <a:ext cx="4495800" cy="350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8638496"/>
              </p:ext>
            </p:extLst>
          </p:nvPr>
        </p:nvGraphicFramePr>
        <p:xfrm>
          <a:off x="152400" y="2590800"/>
          <a:ext cx="4343400" cy="350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8024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57200" y="304800"/>
            <a:ext cx="8153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Comparing Boys and Girls SBA Results</a:t>
            </a:r>
          </a:p>
          <a:p>
            <a:pPr algn="ctr"/>
            <a:r>
              <a:rPr lang="en-US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(Math)</a:t>
            </a:r>
            <a:endParaRPr lang="en-US" sz="32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4297429"/>
              </p:ext>
            </p:extLst>
          </p:nvPr>
        </p:nvGraphicFramePr>
        <p:xfrm>
          <a:off x="4724400" y="2590800"/>
          <a:ext cx="43434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2175362"/>
              </p:ext>
            </p:extLst>
          </p:nvPr>
        </p:nvGraphicFramePr>
        <p:xfrm>
          <a:off x="0" y="2514600"/>
          <a:ext cx="45720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5660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66800"/>
          </a:xfrm>
        </p:spPr>
        <p:txBody>
          <a:bodyPr/>
          <a:lstStyle/>
          <a:p>
            <a:r>
              <a:rPr lang="en-US" sz="4000" b="1" dirty="0" smtClean="0"/>
              <a:t>Take Aways with Boys and Girls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229600" cy="4525963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</a:rPr>
              <a:t>KPBSD girls consistently outperform their male peers</a:t>
            </a:r>
          </a:p>
          <a:p>
            <a:r>
              <a:rPr lang="en-US" sz="3200" b="1" dirty="0" smtClean="0">
                <a:solidFill>
                  <a:schemeClr val="tx1"/>
                </a:solidFill>
              </a:rPr>
              <a:t>Boys are not acquiring writing skills very well</a:t>
            </a:r>
          </a:p>
          <a:p>
            <a:r>
              <a:rPr lang="en-US" sz="3200" b="1" dirty="0" smtClean="0">
                <a:solidFill>
                  <a:schemeClr val="tx1"/>
                </a:solidFill>
              </a:rPr>
              <a:t>Does this disparity exist in your school?</a:t>
            </a:r>
          </a:p>
          <a:p>
            <a:r>
              <a:rPr lang="en-US" sz="3200" b="1" dirty="0" smtClean="0">
                <a:solidFill>
                  <a:schemeClr val="tx1"/>
                </a:solidFill>
              </a:rPr>
              <a:t>Lots of theories for how to make school more boy friendly- encourage you to be aware of this disparity and work to close the gap</a:t>
            </a:r>
            <a:endParaRPr lang="en-US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755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676400"/>
            <a:ext cx="3219450" cy="4676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426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sz="3600" b="1" dirty="0" smtClean="0"/>
              <a:t>Four Questions Guiding our Improvements to support instruction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28800"/>
            <a:ext cx="8534400" cy="4525963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What do KPBSD students need to know?</a:t>
            </a:r>
          </a:p>
          <a:p>
            <a:endParaRPr lang="en-US" sz="2800" b="1" dirty="0">
              <a:solidFill>
                <a:schemeClr val="tx1"/>
              </a:solidFill>
            </a:endParaRPr>
          </a:p>
          <a:p>
            <a:r>
              <a:rPr lang="en-US" sz="2800" b="1" dirty="0" smtClean="0">
                <a:solidFill>
                  <a:schemeClr val="tx1"/>
                </a:solidFill>
              </a:rPr>
              <a:t>How do you know that KPBSD students know it?</a:t>
            </a:r>
          </a:p>
          <a:p>
            <a:endParaRPr lang="en-US" sz="2800" b="1" dirty="0">
              <a:solidFill>
                <a:schemeClr val="tx1"/>
              </a:solidFill>
            </a:endParaRPr>
          </a:p>
          <a:p>
            <a:r>
              <a:rPr lang="en-US" sz="2800" b="1" dirty="0" smtClean="0">
                <a:solidFill>
                  <a:schemeClr val="tx1"/>
                </a:solidFill>
              </a:rPr>
              <a:t>What do you do if KPBSD students don’t know it?</a:t>
            </a:r>
          </a:p>
          <a:p>
            <a:endParaRPr lang="en-US" sz="2800" b="1" dirty="0">
              <a:solidFill>
                <a:schemeClr val="tx1"/>
              </a:solidFill>
            </a:endParaRPr>
          </a:p>
          <a:p>
            <a:r>
              <a:rPr lang="en-US" sz="2800" b="1" dirty="0" smtClean="0">
                <a:solidFill>
                  <a:schemeClr val="tx1"/>
                </a:solidFill>
              </a:rPr>
              <a:t>What do you do you if KPBSD students already know it?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15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Arrow Connector 7"/>
          <p:cNvCxnSpPr/>
          <p:nvPr/>
        </p:nvCxnSpPr>
        <p:spPr>
          <a:xfrm flipV="1">
            <a:off x="3672468" y="2326311"/>
            <a:ext cx="1276903" cy="714829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7425" y="212892"/>
            <a:ext cx="48093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KPBSD, climbing the improvement hill, trying to make it to the school at the top</a:t>
            </a:r>
            <a:endParaRPr lang="en-US" sz="3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Oval 9"/>
          <p:cNvSpPr/>
          <p:nvPr/>
        </p:nvSpPr>
        <p:spPr>
          <a:xfrm>
            <a:off x="46348" y="5143500"/>
            <a:ext cx="2561065" cy="1219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Effective Instruction</a:t>
            </a:r>
            <a:endParaRPr lang="en-US" sz="2400" dirty="0"/>
          </a:p>
        </p:txBody>
      </p:sp>
      <p:sp>
        <p:nvSpPr>
          <p:cNvPr id="12" name="Oval 11"/>
          <p:cNvSpPr/>
          <p:nvPr/>
        </p:nvSpPr>
        <p:spPr>
          <a:xfrm>
            <a:off x="4310918" y="3075214"/>
            <a:ext cx="3130210" cy="1219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Collaboration</a:t>
            </a:r>
            <a:endParaRPr lang="en-US" sz="2400" dirty="0"/>
          </a:p>
        </p:txBody>
      </p:sp>
      <p:sp>
        <p:nvSpPr>
          <p:cNvPr id="13" name="Oval 12"/>
          <p:cNvSpPr/>
          <p:nvPr/>
        </p:nvSpPr>
        <p:spPr>
          <a:xfrm>
            <a:off x="1775254" y="3745290"/>
            <a:ext cx="2561065" cy="1219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technology</a:t>
            </a:r>
            <a:endParaRPr lang="en-US" sz="2400" dirty="0"/>
          </a:p>
        </p:txBody>
      </p:sp>
      <p:sp>
        <p:nvSpPr>
          <p:cNvPr id="14" name="Oval 13"/>
          <p:cNvSpPr/>
          <p:nvPr/>
        </p:nvSpPr>
        <p:spPr>
          <a:xfrm>
            <a:off x="5993328" y="1981200"/>
            <a:ext cx="2895600" cy="1219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Professional development</a:t>
            </a:r>
            <a:endParaRPr lang="en-US" sz="2400" dirty="0"/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1412704" y="3360057"/>
            <a:ext cx="1066800" cy="83820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2732018" y="5647267"/>
            <a:ext cx="2561065" cy="1219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reporting</a:t>
            </a:r>
            <a:endParaRPr lang="en-US" sz="2400" dirty="0"/>
          </a:p>
        </p:txBody>
      </p:sp>
      <p:sp>
        <p:nvSpPr>
          <p:cNvPr id="19" name="Freeform 18"/>
          <p:cNvSpPr/>
          <p:nvPr/>
        </p:nvSpPr>
        <p:spPr>
          <a:xfrm>
            <a:off x="304976" y="1006928"/>
            <a:ext cx="8011885" cy="4136572"/>
          </a:xfrm>
          <a:custGeom>
            <a:avLst/>
            <a:gdLst>
              <a:gd name="connsiteX0" fmla="*/ 0 w 8011885"/>
              <a:gd name="connsiteY0" fmla="*/ 4136572 h 4136572"/>
              <a:gd name="connsiteX1" fmla="*/ 2554514 w 8011885"/>
              <a:gd name="connsiteY1" fmla="*/ 2452915 h 4136572"/>
              <a:gd name="connsiteX2" fmla="*/ 4296228 w 8011885"/>
              <a:gd name="connsiteY2" fmla="*/ 2235200 h 4136572"/>
              <a:gd name="connsiteX3" fmla="*/ 5805714 w 8011885"/>
              <a:gd name="connsiteY3" fmla="*/ 986972 h 4136572"/>
              <a:gd name="connsiteX4" fmla="*/ 7503885 w 8011885"/>
              <a:gd name="connsiteY4" fmla="*/ 914400 h 4136572"/>
              <a:gd name="connsiteX5" fmla="*/ 8011885 w 8011885"/>
              <a:gd name="connsiteY5" fmla="*/ 0 h 413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11885" h="4136572">
                <a:moveTo>
                  <a:pt x="0" y="4136572"/>
                </a:moveTo>
                <a:cubicBezTo>
                  <a:pt x="919238" y="3453191"/>
                  <a:pt x="1838476" y="2769810"/>
                  <a:pt x="2554514" y="2452915"/>
                </a:cubicBezTo>
                <a:cubicBezTo>
                  <a:pt x="3270552" y="2136020"/>
                  <a:pt x="3754361" y="2479524"/>
                  <a:pt x="4296228" y="2235200"/>
                </a:cubicBezTo>
                <a:cubicBezTo>
                  <a:pt x="4838095" y="1990876"/>
                  <a:pt x="5271105" y="1207105"/>
                  <a:pt x="5805714" y="986972"/>
                </a:cubicBezTo>
                <a:cubicBezTo>
                  <a:pt x="6340323" y="766839"/>
                  <a:pt x="7136190" y="1078895"/>
                  <a:pt x="7503885" y="914400"/>
                </a:cubicBezTo>
                <a:cubicBezTo>
                  <a:pt x="7871580" y="749905"/>
                  <a:pt x="7941732" y="374952"/>
                  <a:pt x="8011885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6553200" y="4043532"/>
            <a:ext cx="2561065" cy="10214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curriculum</a:t>
            </a:r>
            <a:endParaRPr lang="en-US" sz="2400" dirty="0"/>
          </a:p>
        </p:txBody>
      </p:sp>
      <p:sp>
        <p:nvSpPr>
          <p:cNvPr id="23" name="Oval 22"/>
          <p:cNvSpPr/>
          <p:nvPr/>
        </p:nvSpPr>
        <p:spPr>
          <a:xfrm>
            <a:off x="5793066" y="5597978"/>
            <a:ext cx="2561065" cy="1219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Strategic plan</a:t>
            </a:r>
            <a:endParaRPr lang="en-US" sz="2400" dirty="0"/>
          </a:p>
        </p:txBody>
      </p:sp>
      <p:pic>
        <p:nvPicPr>
          <p:cNvPr id="1026" name="Picture 2" descr="C:\Documents and Settings\e10056\Local Settings\Temporary Internet Files\Content.IE5\ULSX4WUU\MC900382578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599" y="304800"/>
            <a:ext cx="1596765" cy="1596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Oval 14"/>
          <p:cNvSpPr/>
          <p:nvPr/>
        </p:nvSpPr>
        <p:spPr>
          <a:xfrm>
            <a:off x="3845283" y="4526945"/>
            <a:ext cx="2895599" cy="1219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communication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8257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524000"/>
          </a:xfrm>
        </p:spPr>
        <p:txBody>
          <a:bodyPr/>
          <a:lstStyle/>
          <a:p>
            <a:r>
              <a:rPr lang="en-US" b="1" dirty="0" smtClean="0"/>
              <a:t>So, why aren’t we climbing the hill faster?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676400"/>
            <a:ext cx="3886200" cy="4336999"/>
          </a:xfrm>
        </p:spPr>
      </p:pic>
      <p:sp>
        <p:nvSpPr>
          <p:cNvPr id="3" name="TextBox 2"/>
          <p:cNvSpPr txBox="1"/>
          <p:nvPr/>
        </p:nvSpPr>
        <p:spPr>
          <a:xfrm>
            <a:off x="152400" y="2209800"/>
            <a:ext cx="335359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+mj-lt"/>
              </a:rPr>
              <a:t>Lots of variables affect student</a:t>
            </a:r>
          </a:p>
          <a:p>
            <a:r>
              <a:rPr lang="en-US" sz="3200" b="1" dirty="0" smtClean="0">
                <a:latin typeface="+mj-lt"/>
              </a:rPr>
              <a:t>performance. </a:t>
            </a:r>
          </a:p>
          <a:p>
            <a:endParaRPr lang="en-US" sz="3200" b="1" dirty="0" smtClean="0">
              <a:latin typeface="+mj-lt"/>
            </a:endParaRPr>
          </a:p>
          <a:p>
            <a:r>
              <a:rPr lang="en-US" sz="3200" b="1" dirty="0" smtClean="0">
                <a:latin typeface="+mj-lt"/>
              </a:rPr>
              <a:t>Let’s not focus or blame those that we can’t control</a:t>
            </a:r>
            <a:endParaRPr lang="en-US" sz="3200" b="1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0" y="2209800"/>
            <a:ext cx="349148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+mj-lt"/>
              </a:rPr>
              <a:t>Our job is to tend to those variables that we can affect, to focus on the ones that are preventing our students from learning</a:t>
            </a:r>
            <a:endParaRPr lang="en-US" sz="3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534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Instruction, the </a:t>
            </a:r>
            <a:r>
              <a:rPr lang="en-US" b="1" dirty="0"/>
              <a:t>variable that we can control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3200" dirty="0" smtClean="0">
                <a:solidFill>
                  <a:schemeClr val="tx1"/>
                </a:solidFill>
              </a:rPr>
              <a:t>Use the four questions at the classroom level</a:t>
            </a:r>
          </a:p>
          <a:p>
            <a:r>
              <a:rPr lang="en-US" sz="3200" dirty="0" smtClean="0">
                <a:solidFill>
                  <a:schemeClr val="tx1"/>
                </a:solidFill>
              </a:rPr>
              <a:t>Lean on your neighbors and work as a team- take advantage of collaboration as a way to address specific challenges</a:t>
            </a:r>
          </a:p>
          <a:p>
            <a:r>
              <a:rPr lang="en-US" sz="3200" dirty="0" smtClean="0">
                <a:solidFill>
                  <a:schemeClr val="tx1"/>
                </a:solidFill>
              </a:rPr>
              <a:t>Make the most of your evaluation or your teacher enrichment pathway</a:t>
            </a:r>
          </a:p>
          <a:p>
            <a:r>
              <a:rPr lang="en-US" sz="3200" dirty="0" smtClean="0">
                <a:solidFill>
                  <a:schemeClr val="tx1"/>
                </a:solidFill>
              </a:rPr>
              <a:t>When students don’t have success, first ask, “is it me?”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66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4306" y="1788855"/>
            <a:ext cx="8686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/>
              <a:t>When </a:t>
            </a:r>
            <a:r>
              <a:rPr lang="en-US" sz="3200" b="1" dirty="0"/>
              <a:t>you </a:t>
            </a:r>
            <a:r>
              <a:rPr lang="en-US" sz="3200" b="1" dirty="0" smtClean="0"/>
              <a:t>peel </a:t>
            </a:r>
            <a:r>
              <a:rPr lang="en-US" sz="3200" b="1" dirty="0"/>
              <a:t>away the layers, what you find is that </a:t>
            </a:r>
            <a:r>
              <a:rPr lang="en-US" sz="3200" b="1" dirty="0" smtClean="0"/>
              <a:t>those variables that are tied to the structure </a:t>
            </a:r>
            <a:r>
              <a:rPr lang="en-US" sz="3200" b="1" dirty="0"/>
              <a:t>of school </a:t>
            </a:r>
            <a:r>
              <a:rPr lang="en-US" sz="3200" b="1" dirty="0" smtClean="0"/>
              <a:t>are getting in the way - are preventing us from getting closer to the school on the hill</a:t>
            </a:r>
            <a:endParaRPr lang="en-US" sz="3200" b="1" dirty="0"/>
          </a:p>
        </p:txBody>
      </p:sp>
      <p:sp>
        <p:nvSpPr>
          <p:cNvPr id="6" name="TextBox 5"/>
          <p:cNvSpPr txBox="1"/>
          <p:nvPr/>
        </p:nvSpPr>
        <p:spPr>
          <a:xfrm flipH="1">
            <a:off x="617706" y="4572000"/>
            <a:ext cx="806909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+mj-lt"/>
              </a:rPr>
              <a:t>Examples: How students are distributed in schools, how we define student proficiency, </a:t>
            </a:r>
          </a:p>
          <a:p>
            <a:r>
              <a:rPr lang="en-US" sz="2800" b="1" dirty="0" smtClean="0">
                <a:latin typeface="+mj-lt"/>
              </a:rPr>
              <a:t>how we report student progress, </a:t>
            </a:r>
          </a:p>
          <a:p>
            <a:r>
              <a:rPr lang="en-US" sz="2800" b="1" dirty="0" smtClean="0">
                <a:latin typeface="+mj-lt"/>
              </a:rPr>
              <a:t>90 day break during summer</a:t>
            </a:r>
            <a:endParaRPr lang="en-US" sz="2800" b="1" dirty="0"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4306" y="0"/>
            <a:ext cx="837389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/>
              <a:t>Structural Variables Also Getting in the Way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191993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9477" y="1371600"/>
            <a:ext cx="7129845" cy="838200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 HRO depends on attaining the right balance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Program Files\Microsoft Office\MEDIA\CAGCAT10\j0300840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057400"/>
            <a:ext cx="5336136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2609" y="4868722"/>
            <a:ext cx="3048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+mj-lt"/>
              </a:rPr>
              <a:t>District Standardization</a:t>
            </a:r>
            <a:endParaRPr lang="en-US" sz="2800" b="1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75852" y="5029200"/>
            <a:ext cx="3581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+mj-lt"/>
              </a:rPr>
              <a:t>Improvisation/site identity</a:t>
            </a:r>
            <a:endParaRPr lang="en-US" sz="2800" b="1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" y="125870"/>
            <a:ext cx="8839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KPBSD striving to become a Highly </a:t>
            </a:r>
            <a:r>
              <a:rPr lang="en-US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Reliable </a:t>
            </a:r>
            <a:r>
              <a:rPr lang="en-US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Organization by eliminating </a:t>
            </a:r>
            <a:r>
              <a:rPr lang="en-US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variables that cause inconsistencies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39000" y="3041302"/>
            <a:ext cx="17774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This is your charge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7" name="Down Arrow 6"/>
          <p:cNvSpPr/>
          <p:nvPr/>
        </p:nvSpPr>
        <p:spPr>
          <a:xfrm rot="1384779">
            <a:off x="7366553" y="4370876"/>
            <a:ext cx="405848" cy="60290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1447800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0769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0"/>
            <a:ext cx="8229600" cy="1066800"/>
          </a:xfrm>
        </p:spPr>
        <p:txBody>
          <a:bodyPr/>
          <a:lstStyle/>
          <a:p>
            <a:r>
              <a:rPr lang="en-US" sz="3200" b="1" dirty="0" smtClean="0"/>
              <a:t>KPBSD’s Strategic Plan, Guiding our Improvement for Next Five Years</a:t>
            </a:r>
            <a:endParaRPr lang="en-US" sz="3200" b="1" dirty="0"/>
          </a:p>
        </p:txBody>
      </p:sp>
      <p:sp>
        <p:nvSpPr>
          <p:cNvPr id="4" name="Round Diagonal Corner Rectangle 3"/>
          <p:cNvSpPr/>
          <p:nvPr/>
        </p:nvSpPr>
        <p:spPr>
          <a:xfrm>
            <a:off x="152400" y="3276600"/>
            <a:ext cx="1676400" cy="9906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Stakeholder Input</a:t>
            </a:r>
            <a:endParaRPr lang="en-US" dirty="0"/>
          </a:p>
        </p:txBody>
      </p:sp>
      <p:sp>
        <p:nvSpPr>
          <p:cNvPr id="7" name="Round Diagonal Corner Rectangle 6"/>
          <p:cNvSpPr/>
          <p:nvPr/>
        </p:nvSpPr>
        <p:spPr>
          <a:xfrm>
            <a:off x="2656114" y="3269343"/>
            <a:ext cx="1676400" cy="9906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Mission and vision statements</a:t>
            </a:r>
            <a:endParaRPr lang="en-US" dirty="0"/>
          </a:p>
        </p:txBody>
      </p:sp>
      <p:sp>
        <p:nvSpPr>
          <p:cNvPr id="8" name="Round Diagonal Corner Rectangle 7"/>
          <p:cNvSpPr/>
          <p:nvPr/>
        </p:nvSpPr>
        <p:spPr>
          <a:xfrm>
            <a:off x="4953000" y="3276600"/>
            <a:ext cx="1676400" cy="9906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Focus areas</a:t>
            </a:r>
            <a:endParaRPr lang="en-US" dirty="0"/>
          </a:p>
        </p:txBody>
      </p:sp>
      <p:sp>
        <p:nvSpPr>
          <p:cNvPr id="9" name="Round Diagonal Corner Rectangle 8"/>
          <p:cNvSpPr/>
          <p:nvPr/>
        </p:nvSpPr>
        <p:spPr>
          <a:xfrm>
            <a:off x="7315200" y="3262086"/>
            <a:ext cx="1676400" cy="9906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</a:t>
            </a:r>
            <a:r>
              <a:rPr lang="en-US" dirty="0" smtClean="0"/>
              <a:t>oals</a:t>
            </a:r>
            <a:endParaRPr lang="en-US" dirty="0"/>
          </a:p>
        </p:txBody>
      </p:sp>
      <p:sp>
        <p:nvSpPr>
          <p:cNvPr id="10" name="Right Arrow 9"/>
          <p:cNvSpPr/>
          <p:nvPr/>
        </p:nvSpPr>
        <p:spPr>
          <a:xfrm>
            <a:off x="2057400" y="3757386"/>
            <a:ext cx="381000" cy="1977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ight Arrow 10"/>
          <p:cNvSpPr/>
          <p:nvPr/>
        </p:nvSpPr>
        <p:spPr>
          <a:xfrm>
            <a:off x="4495800" y="3665764"/>
            <a:ext cx="381000" cy="1977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ight Arrow 11"/>
          <p:cNvSpPr/>
          <p:nvPr/>
        </p:nvSpPr>
        <p:spPr>
          <a:xfrm>
            <a:off x="6781800" y="3679371"/>
            <a:ext cx="381000" cy="1977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ound Diagonal Corner Rectangle 12"/>
          <p:cNvSpPr/>
          <p:nvPr/>
        </p:nvSpPr>
        <p:spPr>
          <a:xfrm>
            <a:off x="7391400" y="5239578"/>
            <a:ext cx="1676400" cy="9906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Action steps</a:t>
            </a:r>
            <a:endParaRPr lang="en-US" dirty="0"/>
          </a:p>
        </p:txBody>
      </p:sp>
      <p:sp>
        <p:nvSpPr>
          <p:cNvPr id="14" name="Right Arrow 13"/>
          <p:cNvSpPr/>
          <p:nvPr/>
        </p:nvSpPr>
        <p:spPr>
          <a:xfrm rot="5400000">
            <a:off x="8039099" y="4591366"/>
            <a:ext cx="381000" cy="1977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9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Documents and Settings\e10979\Local Settings\Temporary Internet Files\Content.IE5\IX44SFXR\MC900441370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4752">
            <a:off x="5527719" y="1629403"/>
            <a:ext cx="3499798" cy="4155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Documents and Settings\e10979\Local Settings\Temporary Internet Files\Content.IE5\JBWY5AFK\MC900441365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625690">
            <a:off x="1116417" y="2826587"/>
            <a:ext cx="3279708" cy="4748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Documents and Settings\e10979\Local Settings\Temporary Internet Files\Content.IE5\4UQPNLXA\MC900441368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78844">
            <a:off x="937260" y="456223"/>
            <a:ext cx="3253740" cy="3253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49564" y="1371600"/>
            <a:ext cx="27965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prstClr val="black"/>
                </a:solidFill>
                <a:latin typeface="+mj-lt"/>
              </a:rPr>
              <a:t>Organizational Excellence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10591" y="2600881"/>
            <a:ext cx="2362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prstClr val="black"/>
                </a:solidFill>
                <a:latin typeface="+mj-lt"/>
              </a:rPr>
              <a:t>Academic Success</a:t>
            </a:r>
          </a:p>
        </p:txBody>
      </p:sp>
      <p:sp>
        <p:nvSpPr>
          <p:cNvPr id="9" name="Rectangle 8"/>
          <p:cNvSpPr/>
          <p:nvPr/>
        </p:nvSpPr>
        <p:spPr>
          <a:xfrm>
            <a:off x="1133351" y="4267200"/>
            <a:ext cx="251460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prstClr val="black"/>
                </a:solidFill>
                <a:latin typeface="+mj-lt"/>
              </a:rPr>
              <a:t>Community and Family Engagement</a:t>
            </a:r>
            <a:endParaRPr lang="en-US" sz="2800" b="1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33800" y="2103922"/>
            <a:ext cx="2133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KPBSD: </a:t>
            </a:r>
          </a:p>
          <a:p>
            <a:pPr algn="ctr"/>
            <a:r>
              <a:rPr lang="en-US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Three Focus Areas</a:t>
            </a:r>
          </a:p>
        </p:txBody>
      </p:sp>
    </p:spTree>
    <p:extLst>
      <p:ext uri="{BB962C8B-B14F-4D97-AF65-F5344CB8AC3E}">
        <p14:creationId xmlns:p14="http://schemas.microsoft.com/office/powerpoint/2010/main" val="3350062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b="1" dirty="0" smtClean="0">
                <a:solidFill>
                  <a:schemeClr val="tx1"/>
                </a:solidFill>
              </a:rPr>
              <a:t>Some general education news that you need to know about</a:t>
            </a:r>
            <a:endParaRPr lang="en-US" sz="4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757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6200" y="228600"/>
            <a:ext cx="8763000" cy="1371600"/>
          </a:xfrm>
        </p:spPr>
        <p:txBody>
          <a:bodyPr/>
          <a:lstStyle/>
          <a:p>
            <a:r>
              <a:rPr lang="en-US" sz="4400" b="1" dirty="0" smtClean="0"/>
              <a:t>Big </a:t>
            </a:r>
            <a:r>
              <a:rPr lang="en-US" sz="4400" b="1" dirty="0"/>
              <a:t>p</a:t>
            </a:r>
            <a:r>
              <a:rPr lang="en-US" sz="4400" b="1" dirty="0" smtClean="0"/>
              <a:t>icture of education- it is not getting simpler</a:t>
            </a:r>
            <a:endParaRPr lang="en-US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724400"/>
          </a:xfrm>
        </p:spPr>
        <p:txBody>
          <a:bodyPr>
            <a:normAutofit fontScale="70000" lnSpcReduction="20000"/>
          </a:bodyPr>
          <a:lstStyle/>
          <a:p>
            <a:r>
              <a:rPr lang="en-US" sz="3500" b="1" dirty="0">
                <a:solidFill>
                  <a:schemeClr val="tx1"/>
                </a:solidFill>
              </a:rPr>
              <a:t>The external forces that affect education are </a:t>
            </a:r>
            <a:r>
              <a:rPr lang="en-US" sz="3500" b="1" dirty="0" smtClean="0">
                <a:solidFill>
                  <a:schemeClr val="tx1"/>
                </a:solidFill>
              </a:rPr>
              <a:t>increasing</a:t>
            </a:r>
          </a:p>
          <a:p>
            <a:endParaRPr lang="en-US" sz="3500" b="1" dirty="0">
              <a:solidFill>
                <a:schemeClr val="tx1"/>
              </a:solidFill>
            </a:endParaRPr>
          </a:p>
          <a:p>
            <a:r>
              <a:rPr lang="en-US" sz="3500" b="1" dirty="0">
                <a:solidFill>
                  <a:schemeClr val="tx1"/>
                </a:solidFill>
              </a:rPr>
              <a:t>More instability and uncertainty are headed our </a:t>
            </a:r>
            <a:r>
              <a:rPr lang="en-US" sz="3500" b="1" dirty="0" smtClean="0">
                <a:solidFill>
                  <a:schemeClr val="tx1"/>
                </a:solidFill>
              </a:rPr>
              <a:t>way</a:t>
            </a:r>
          </a:p>
          <a:p>
            <a:endParaRPr lang="en-US" sz="3500" b="1" dirty="0">
              <a:solidFill>
                <a:schemeClr val="tx1"/>
              </a:solidFill>
            </a:endParaRPr>
          </a:p>
          <a:p>
            <a:r>
              <a:rPr lang="en-US" sz="3500" b="1" dirty="0">
                <a:solidFill>
                  <a:schemeClr val="tx1"/>
                </a:solidFill>
              </a:rPr>
              <a:t>We are being asked to do more and more beyond the scope of </a:t>
            </a:r>
            <a:r>
              <a:rPr lang="en-US" sz="3500" b="1" dirty="0" smtClean="0">
                <a:solidFill>
                  <a:schemeClr val="tx1"/>
                </a:solidFill>
              </a:rPr>
              <a:t>academics to meets society’s needs</a:t>
            </a:r>
          </a:p>
          <a:p>
            <a:pPr marL="0" indent="0">
              <a:buNone/>
            </a:pPr>
            <a:endParaRPr lang="en-US" sz="3500" b="1" dirty="0">
              <a:solidFill>
                <a:schemeClr val="tx1"/>
              </a:solidFill>
            </a:endParaRPr>
          </a:p>
          <a:p>
            <a:r>
              <a:rPr lang="en-US" sz="3500" b="1" dirty="0">
                <a:solidFill>
                  <a:schemeClr val="tx1"/>
                </a:solidFill>
              </a:rPr>
              <a:t>New this year is </a:t>
            </a:r>
            <a:r>
              <a:rPr lang="en-US" sz="3500" b="1" dirty="0" smtClean="0">
                <a:solidFill>
                  <a:schemeClr val="tx1"/>
                </a:solidFill>
              </a:rPr>
              <a:t>mandatory training </a:t>
            </a:r>
            <a:r>
              <a:rPr lang="en-US" sz="3500" b="1" dirty="0">
                <a:solidFill>
                  <a:schemeClr val="tx1"/>
                </a:solidFill>
              </a:rPr>
              <a:t>in recognizing students who may be considering suicide</a:t>
            </a:r>
          </a:p>
          <a:p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76200" y="1524000"/>
            <a:ext cx="9067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3352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457200"/>
            <a:ext cx="8229600" cy="1600200"/>
          </a:xfrm>
        </p:spPr>
        <p:txBody>
          <a:bodyPr/>
          <a:lstStyle/>
          <a:p>
            <a:r>
              <a:rPr lang="en-US" b="1" dirty="0" smtClean="0"/>
              <a:t>Today’s Presentation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We are using Microsoft Lync to send this talk from Homer to Kenai, Seward and </a:t>
            </a:r>
            <a:r>
              <a:rPr lang="en-US" b="1" dirty="0" smtClean="0">
                <a:solidFill>
                  <a:schemeClr val="tx1"/>
                </a:solidFill>
              </a:rPr>
              <a:t>Soldotna</a:t>
            </a:r>
          </a:p>
          <a:p>
            <a:pPr marL="0" indent="0">
              <a:buNone/>
            </a:pPr>
            <a:endParaRPr lang="en-US" b="1" dirty="0" smtClean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MS </a:t>
            </a:r>
            <a:r>
              <a:rPr lang="en-US" b="1" dirty="0" err="1" smtClean="0">
                <a:solidFill>
                  <a:schemeClr val="tx1"/>
                </a:solidFill>
              </a:rPr>
              <a:t>Lync</a:t>
            </a:r>
            <a:r>
              <a:rPr lang="en-US" b="1" dirty="0" smtClean="0">
                <a:solidFill>
                  <a:schemeClr val="tx1"/>
                </a:solidFill>
              </a:rPr>
              <a:t> is a peer-to-peer communication system that </a:t>
            </a:r>
            <a:r>
              <a:rPr lang="en-US" b="1" dirty="0" smtClean="0">
                <a:solidFill>
                  <a:schemeClr val="tx1"/>
                </a:solidFill>
              </a:rPr>
              <a:t>easily ties </a:t>
            </a:r>
            <a:r>
              <a:rPr lang="en-US" b="1" dirty="0" smtClean="0">
                <a:solidFill>
                  <a:schemeClr val="tx1"/>
                </a:solidFill>
              </a:rPr>
              <a:t>into MS Office.  Our new </a:t>
            </a:r>
            <a:r>
              <a:rPr lang="en-US" b="1" dirty="0" err="1" smtClean="0">
                <a:solidFill>
                  <a:schemeClr val="tx1"/>
                </a:solidFill>
              </a:rPr>
              <a:t>Polycom</a:t>
            </a:r>
            <a:r>
              <a:rPr lang="en-US" b="1" dirty="0" smtClean="0">
                <a:solidFill>
                  <a:schemeClr val="tx1"/>
                </a:solidFill>
              </a:rPr>
              <a:t> bridge will allow us to host multiple lines at the same time</a:t>
            </a:r>
            <a:r>
              <a:rPr lang="en-US" b="1" dirty="0" smtClean="0">
                <a:solidFill>
                  <a:schemeClr val="tx1"/>
                </a:solidFill>
              </a:rPr>
              <a:t>.</a:t>
            </a:r>
          </a:p>
          <a:p>
            <a:endParaRPr lang="en-US" b="1" dirty="0" smtClean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Thanks </a:t>
            </a:r>
            <a:r>
              <a:rPr lang="en-US" b="1" dirty="0" smtClean="0">
                <a:solidFill>
                  <a:schemeClr val="tx1"/>
                </a:solidFill>
              </a:rPr>
              <a:t>to Eric Soderquist and Ted Notter for making this possible- they leapt tall buildings in a single bound to make this </a:t>
            </a:r>
            <a:r>
              <a:rPr lang="en-US" b="1" dirty="0" smtClean="0">
                <a:solidFill>
                  <a:schemeClr val="tx1"/>
                </a:solidFill>
              </a:rPr>
              <a:t>happen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chemeClr val="tx1"/>
                </a:solidFill>
              </a:rPr>
              <a:t>   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Also thanks to </a:t>
            </a:r>
            <a:r>
              <a:rPr lang="en-US" b="1" dirty="0">
                <a:solidFill>
                  <a:schemeClr val="tx1"/>
                </a:solidFill>
              </a:rPr>
              <a:t>Michelle </a:t>
            </a:r>
            <a:r>
              <a:rPr lang="en-US" b="1" dirty="0" smtClean="0">
                <a:solidFill>
                  <a:schemeClr val="tx1"/>
                </a:solidFill>
              </a:rPr>
              <a:t>Thomason, Doris Cannon and Jamie </a:t>
            </a:r>
            <a:r>
              <a:rPr lang="en-US" b="1" dirty="0">
                <a:solidFill>
                  <a:schemeClr val="tx1"/>
                </a:solidFill>
              </a:rPr>
              <a:t>Myers </a:t>
            </a:r>
            <a:r>
              <a:rPr lang="en-US" b="1" dirty="0" smtClean="0">
                <a:solidFill>
                  <a:schemeClr val="tx1"/>
                </a:solidFill>
              </a:rPr>
              <a:t>for sweating the details of what is going on at four sites today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02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152400"/>
            <a:ext cx="8229600" cy="762000"/>
          </a:xfrm>
        </p:spPr>
        <p:txBody>
          <a:bodyPr/>
          <a:lstStyle/>
          <a:p>
            <a:r>
              <a:rPr lang="en-US" sz="3600" b="1" dirty="0" smtClean="0"/>
              <a:t>External Forces Not Getting Weaker</a:t>
            </a:r>
            <a:endParaRPr lang="en-US" sz="3600" b="1" dirty="0"/>
          </a:p>
        </p:txBody>
      </p:sp>
      <p:sp>
        <p:nvSpPr>
          <p:cNvPr id="4" name="Oval 3"/>
          <p:cNvSpPr/>
          <p:nvPr/>
        </p:nvSpPr>
        <p:spPr>
          <a:xfrm>
            <a:off x="16565" y="957041"/>
            <a:ext cx="2667000" cy="1219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Federal ESEA Reauthorization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3082122" y="2221579"/>
            <a:ext cx="2667000" cy="1219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State Waiver</a:t>
            </a:r>
          </a:p>
          <a:p>
            <a:pPr algn="ctr"/>
            <a:r>
              <a:rPr lang="en-US" dirty="0"/>
              <a:t>f</a:t>
            </a:r>
            <a:r>
              <a:rPr lang="en-US" dirty="0" smtClean="0"/>
              <a:t>rom some of ESEA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1137581" y="3970489"/>
            <a:ext cx="2667000" cy="1219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Teacher evaluation  and student growth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5327289" y="3844672"/>
            <a:ext cx="2667000" cy="1219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State standards </a:t>
            </a:r>
            <a:r>
              <a:rPr lang="en-US" dirty="0" smtClean="0"/>
              <a:t>and assessment</a:t>
            </a:r>
            <a:endParaRPr lang="en-US" dirty="0"/>
          </a:p>
        </p:txBody>
      </p:sp>
      <p:sp>
        <p:nvSpPr>
          <p:cNvPr id="10" name="Right Arrow 9"/>
          <p:cNvSpPr/>
          <p:nvPr/>
        </p:nvSpPr>
        <p:spPr>
          <a:xfrm rot="2080670">
            <a:off x="2404648" y="2080292"/>
            <a:ext cx="815804" cy="26998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ight Arrow 11"/>
          <p:cNvSpPr/>
          <p:nvPr/>
        </p:nvSpPr>
        <p:spPr>
          <a:xfrm rot="8249862">
            <a:off x="2816896" y="3538221"/>
            <a:ext cx="815804" cy="26998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ight Arrow 12"/>
          <p:cNvSpPr/>
          <p:nvPr/>
        </p:nvSpPr>
        <p:spPr>
          <a:xfrm rot="7541766">
            <a:off x="5283223" y="5173969"/>
            <a:ext cx="815804" cy="26998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ight Arrow 13"/>
          <p:cNvSpPr/>
          <p:nvPr/>
        </p:nvSpPr>
        <p:spPr>
          <a:xfrm rot="7621982">
            <a:off x="7098832" y="3430004"/>
            <a:ext cx="499911" cy="2569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3339104" y="5579811"/>
            <a:ext cx="2667000" cy="1219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SBA-last year 2015</a:t>
            </a:r>
            <a:endParaRPr lang="en-US" dirty="0"/>
          </a:p>
        </p:txBody>
      </p:sp>
      <p:sp>
        <p:nvSpPr>
          <p:cNvPr id="16" name="Oval 15"/>
          <p:cNvSpPr/>
          <p:nvPr/>
        </p:nvSpPr>
        <p:spPr>
          <a:xfrm>
            <a:off x="6842587" y="2176241"/>
            <a:ext cx="2227943" cy="1034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Common Core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1467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447800"/>
          </a:xfrm>
        </p:spPr>
        <p:txBody>
          <a:bodyPr/>
          <a:lstStyle/>
          <a:p>
            <a:r>
              <a:rPr lang="en-US" sz="4400" b="1" dirty="0" smtClean="0"/>
              <a:t>Don’t Settle for, </a:t>
            </a:r>
            <a:r>
              <a:rPr lang="en-US" sz="4400" b="1" i="1" dirty="0" smtClean="0"/>
              <a:t>“This is how we always do it.” </a:t>
            </a:r>
            <a:r>
              <a:rPr lang="en-US" sz="4400" b="1" dirty="0" smtClean="0"/>
              <a:t>Be Creative</a:t>
            </a:r>
            <a:endParaRPr lang="en-US" sz="4400" b="1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981200"/>
            <a:ext cx="6034617" cy="452596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2819400"/>
            <a:ext cx="366839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922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1418230"/>
          </a:xfrm>
        </p:spPr>
        <p:txBody>
          <a:bodyPr/>
          <a:lstStyle/>
          <a:p>
            <a:r>
              <a:rPr lang="en-US" sz="4000" b="1" dirty="0" smtClean="0"/>
              <a:t>Stop and breathe when you feel the arrows start to turn inward</a:t>
            </a:r>
            <a:endParaRPr lang="en-US" sz="4000" b="1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2077" y="3703987"/>
            <a:ext cx="6065520" cy="9122664"/>
          </a:xfrm>
        </p:spPr>
      </p:pic>
      <p:sp>
        <p:nvSpPr>
          <p:cNvPr id="9" name="Curved Right Arrow 8"/>
          <p:cNvSpPr/>
          <p:nvPr/>
        </p:nvSpPr>
        <p:spPr>
          <a:xfrm>
            <a:off x="3088888" y="2896545"/>
            <a:ext cx="792480" cy="103632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Curved Right Arrow 9"/>
          <p:cNvSpPr/>
          <p:nvPr/>
        </p:nvSpPr>
        <p:spPr>
          <a:xfrm>
            <a:off x="2903798" y="4010650"/>
            <a:ext cx="899160" cy="86868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Curved Left Arrow 7"/>
          <p:cNvSpPr/>
          <p:nvPr/>
        </p:nvSpPr>
        <p:spPr>
          <a:xfrm>
            <a:off x="5929011" y="3873490"/>
            <a:ext cx="876300" cy="11430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Curved Left Arrow 11"/>
          <p:cNvSpPr/>
          <p:nvPr/>
        </p:nvSpPr>
        <p:spPr>
          <a:xfrm>
            <a:off x="5929011" y="2789865"/>
            <a:ext cx="876300" cy="11430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5903921" y="2983294"/>
            <a:ext cx="1104900" cy="4727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ight Arrow 13"/>
          <p:cNvSpPr/>
          <p:nvPr/>
        </p:nvSpPr>
        <p:spPr>
          <a:xfrm>
            <a:off x="5929011" y="3843087"/>
            <a:ext cx="1104900" cy="4727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ight Arrow 14"/>
          <p:cNvSpPr/>
          <p:nvPr/>
        </p:nvSpPr>
        <p:spPr>
          <a:xfrm>
            <a:off x="5903921" y="4589316"/>
            <a:ext cx="1104900" cy="4727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ight Arrow 15"/>
          <p:cNvSpPr/>
          <p:nvPr/>
        </p:nvSpPr>
        <p:spPr>
          <a:xfrm rot="10626582">
            <a:off x="2606606" y="4457944"/>
            <a:ext cx="1104900" cy="4727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ight Arrow 16"/>
          <p:cNvSpPr/>
          <p:nvPr/>
        </p:nvSpPr>
        <p:spPr>
          <a:xfrm rot="10626582">
            <a:off x="2745254" y="3774272"/>
            <a:ext cx="1104900" cy="4727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ight Arrow 17"/>
          <p:cNvSpPr/>
          <p:nvPr/>
        </p:nvSpPr>
        <p:spPr>
          <a:xfrm rot="10626582">
            <a:off x="2745254" y="3085877"/>
            <a:ext cx="1104900" cy="4727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57" y="3250270"/>
            <a:ext cx="2133600" cy="16228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499" y="3276413"/>
            <a:ext cx="1974606" cy="13129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" name="TextBox 20"/>
          <p:cNvSpPr txBox="1"/>
          <p:nvPr/>
        </p:nvSpPr>
        <p:spPr>
          <a:xfrm>
            <a:off x="4289304" y="2022088"/>
            <a:ext cx="1239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+mj-lt"/>
              </a:rPr>
              <a:t>educator</a:t>
            </a:r>
            <a:endParaRPr lang="en-US" b="1" dirty="0">
              <a:latin typeface="+mj-l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065302" y="5135437"/>
            <a:ext cx="1763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+mj-lt"/>
              </a:rPr>
              <a:t>s</a:t>
            </a:r>
            <a:r>
              <a:rPr lang="en-US" b="1" dirty="0" smtClean="0">
                <a:latin typeface="+mj-lt"/>
              </a:rPr>
              <a:t>erve students</a:t>
            </a:r>
            <a:endParaRPr lang="en-US" b="1" dirty="0">
              <a:latin typeface="+mj-lt"/>
            </a:endParaRPr>
          </a:p>
        </p:txBody>
      </p:sp>
      <p:pic>
        <p:nvPicPr>
          <p:cNvPr id="1026" name="Picture 2" descr="C:\Documents and Settings\e10056\Local Settings\Temporary Internet Files\Content.IE5\JE4EYRHB\MP900409044[1]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1368" y="2713853"/>
            <a:ext cx="1889378" cy="18893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5423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8" grpId="0" animBg="1"/>
      <p:bldP spid="12" grpId="0" animBg="1"/>
      <p:bldP spid="11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6764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4800" b="1" dirty="0" smtClean="0"/>
              <a:t>Take care of yourself, pull over when you are tired</a:t>
            </a:r>
            <a:endParaRPr lang="en-US" sz="4800" b="1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133600"/>
            <a:ext cx="5867400" cy="41438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30786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981200"/>
            <a:ext cx="6758360" cy="449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3716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3600" b="1" dirty="0" smtClean="0"/>
              <a:t>Let’s do everything that we can to meet all our students’ needs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99046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marL="0" indent="0" algn="ctr">
              <a:buNone/>
            </a:pPr>
            <a:r>
              <a:rPr lang="en-US" sz="5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Have a great year!</a:t>
            </a:r>
            <a:endParaRPr lang="en-US" sz="54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5936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1524000"/>
            <a:ext cx="3830836" cy="51077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76400"/>
          </a:xfrm>
        </p:spPr>
        <p:txBody>
          <a:bodyPr/>
          <a:lstStyle/>
          <a:p>
            <a:r>
              <a:rPr lang="en-US" b="1" dirty="0" smtClean="0"/>
              <a:t>Alaska Summer, </a:t>
            </a:r>
            <a:br>
              <a:rPr lang="en-US" b="1" dirty="0" smtClean="0"/>
            </a:br>
            <a:r>
              <a:rPr lang="en-US" b="1" dirty="0" smtClean="0"/>
              <a:t>Living the Dream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2620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57200"/>
            <a:ext cx="8001000" cy="6000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196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-228600"/>
            <a:ext cx="8229600" cy="1600200"/>
          </a:xfrm>
        </p:spPr>
        <p:txBody>
          <a:bodyPr/>
          <a:lstStyle/>
          <a:p>
            <a:r>
              <a:rPr lang="en-US" b="1" dirty="0" smtClean="0"/>
              <a:t>Expanding your game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1524000"/>
            <a:ext cx="3886200" cy="49912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77351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57400" y="2505670"/>
            <a:ext cx="476431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Welcome</a:t>
            </a:r>
            <a:r>
              <a:rPr lang="en-US" sz="5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Back</a:t>
            </a:r>
            <a:endParaRPr lang="en-US" sz="5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76862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534400" cy="1524000"/>
          </a:xfrm>
        </p:spPr>
        <p:txBody>
          <a:bodyPr>
            <a:noAutofit/>
          </a:bodyPr>
          <a:lstStyle/>
          <a:p>
            <a:r>
              <a:rPr lang="en-US" sz="4400" b="1" dirty="0" smtClean="0"/>
              <a:t>72 New Teachers to KPBSD –</a:t>
            </a:r>
            <a:br>
              <a:rPr lang="en-US" sz="4400" b="1" dirty="0" smtClean="0"/>
            </a:br>
            <a:r>
              <a:rPr lang="en-US" sz="4400" b="1" dirty="0" smtClean="0"/>
              <a:t> Welcome!</a:t>
            </a:r>
            <a:endParaRPr lang="en-US" sz="4400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19200" y="1557657"/>
            <a:ext cx="6781800" cy="5224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1010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4658</TotalTime>
  <Words>1224</Words>
  <Application>Microsoft Office PowerPoint</Application>
  <PresentationFormat>On-screen Show (4:3)</PresentationFormat>
  <Paragraphs>228</Paragraphs>
  <Slides>45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Executive</vt:lpstr>
      <vt:lpstr>Using Effective Instruction To Ensure That All Students Learn</vt:lpstr>
      <vt:lpstr>PowerPoint Presentation</vt:lpstr>
      <vt:lpstr>PowerPoint Presentation</vt:lpstr>
      <vt:lpstr>Today’s Presentation</vt:lpstr>
      <vt:lpstr>Alaska Summer,  Living the Dream</vt:lpstr>
      <vt:lpstr>PowerPoint Presentation</vt:lpstr>
      <vt:lpstr>Expanding your game</vt:lpstr>
      <vt:lpstr>PowerPoint Presentation</vt:lpstr>
      <vt:lpstr>72 New Teachers to KPBSD –  Welcome!</vt:lpstr>
      <vt:lpstr>Recognizing our staff with  30 or more years with KPBSD</vt:lpstr>
      <vt:lpstr>Looking Back, One Year Later Are We A Stronger District?</vt:lpstr>
      <vt:lpstr>Are we stronger? Yes, internal processes (standardization) are better than they were</vt:lpstr>
      <vt:lpstr>Curriculum Development</vt:lpstr>
      <vt:lpstr>Technology</vt:lpstr>
      <vt:lpstr>PowerPoint Presentation</vt:lpstr>
      <vt:lpstr>PowerPoint Presentation</vt:lpstr>
      <vt:lpstr>PowerPoint Presentation</vt:lpstr>
      <vt:lpstr>KPBSD and AYP –  Slight Improvement</vt:lpstr>
      <vt:lpstr>PowerPoint Presentation</vt:lpstr>
      <vt:lpstr>PowerPoint Presentation</vt:lpstr>
      <vt:lpstr>2012  SBA %  Proficient by Grade</vt:lpstr>
      <vt:lpstr>2012 SBA Average Scale Score by Grade</vt:lpstr>
      <vt:lpstr>Take Aways from FY12  SBA Data</vt:lpstr>
      <vt:lpstr>We are not getting the students on the edge to move into the proficiency range</vt:lpstr>
      <vt:lpstr>Can’t blame it on SPED</vt:lpstr>
      <vt:lpstr>PowerPoint Presentation</vt:lpstr>
      <vt:lpstr>PowerPoint Presentation</vt:lpstr>
      <vt:lpstr>PowerPoint Presentation</vt:lpstr>
      <vt:lpstr>Take Aways with Boys and Girls</vt:lpstr>
      <vt:lpstr>Four Questions Guiding our Improvements to support instruction</vt:lpstr>
      <vt:lpstr>PowerPoint Presentation</vt:lpstr>
      <vt:lpstr>So, why aren’t we climbing the hill faster?</vt:lpstr>
      <vt:lpstr>Instruction, the variable that we can control</vt:lpstr>
      <vt:lpstr>PowerPoint Presentation</vt:lpstr>
      <vt:lpstr>An HRO depends on attaining the right balance</vt:lpstr>
      <vt:lpstr>KPBSD’s Strategic Plan, Guiding our Improvement for Next Five Years</vt:lpstr>
      <vt:lpstr>PowerPoint Presentation</vt:lpstr>
      <vt:lpstr>PowerPoint Presentation</vt:lpstr>
      <vt:lpstr>Big picture of education- it is not getting simpler</vt:lpstr>
      <vt:lpstr>External Forces Not Getting Weaker</vt:lpstr>
      <vt:lpstr>Don’t Settle for, “This is how we always do it.” Be Creative</vt:lpstr>
      <vt:lpstr>Stop and breathe when you feel the arrows start to turn inward</vt:lpstr>
      <vt:lpstr>Take care of yourself, pull over when you are tired</vt:lpstr>
      <vt:lpstr>Let’s do everything that we can to meet all our students’ needs</vt:lpstr>
      <vt:lpstr>PowerPoint Presentation</vt:lpstr>
    </vt:vector>
  </TitlesOfParts>
  <Company>KPBSD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e10056</dc:creator>
  <cp:lastModifiedBy>e10056</cp:lastModifiedBy>
  <cp:revision>208</cp:revision>
  <cp:lastPrinted>2012-07-06T18:24:57Z</cp:lastPrinted>
  <dcterms:created xsi:type="dcterms:W3CDTF">2012-06-25T17:39:33Z</dcterms:created>
  <dcterms:modified xsi:type="dcterms:W3CDTF">2012-08-14T15:32:45Z</dcterms:modified>
</cp:coreProperties>
</file>