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87" r:id="rId2"/>
    <p:sldId id="256" r:id="rId3"/>
    <p:sldId id="273" r:id="rId4"/>
    <p:sldId id="309" r:id="rId5"/>
    <p:sldId id="281" r:id="rId6"/>
    <p:sldId id="282" r:id="rId7"/>
    <p:sldId id="275" r:id="rId8"/>
    <p:sldId id="290" r:id="rId9"/>
    <p:sldId id="268" r:id="rId10"/>
    <p:sldId id="284" r:id="rId11"/>
    <p:sldId id="283" r:id="rId12"/>
    <p:sldId id="292" r:id="rId13"/>
    <p:sldId id="293" r:id="rId14"/>
    <p:sldId id="297" r:id="rId15"/>
    <p:sldId id="295" r:id="rId16"/>
    <p:sldId id="296" r:id="rId17"/>
    <p:sldId id="302" r:id="rId18"/>
    <p:sldId id="311" r:id="rId19"/>
    <p:sldId id="276" r:id="rId20"/>
    <p:sldId id="277" r:id="rId21"/>
    <p:sldId id="279" r:id="rId22"/>
    <p:sldId id="278" r:id="rId23"/>
    <p:sldId id="280" r:id="rId24"/>
    <p:sldId id="285" r:id="rId25"/>
    <p:sldId id="286" r:id="rId26"/>
    <p:sldId id="266" r:id="rId27"/>
    <p:sldId id="270" r:id="rId28"/>
    <p:sldId id="271" r:id="rId29"/>
    <p:sldId id="258" r:id="rId30"/>
    <p:sldId id="294" r:id="rId31"/>
    <p:sldId id="298" r:id="rId32"/>
    <p:sldId id="291" r:id="rId33"/>
    <p:sldId id="310" r:id="rId34"/>
    <p:sldId id="300" r:id="rId35"/>
    <p:sldId id="303" r:id="rId36"/>
    <p:sldId id="289" r:id="rId37"/>
    <p:sldId id="308" r:id="rId38"/>
    <p:sldId id="312" r:id="rId39"/>
    <p:sldId id="299" r:id="rId40"/>
    <p:sldId id="301" r:id="rId41"/>
    <p:sldId id="272" r:id="rId42"/>
    <p:sldId id="306" r:id="rId43"/>
    <p:sldId id="288" r:id="rId44"/>
    <p:sldId id="304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10056\Local%20Settings\Temporary%20Internet%20Files\Content.Outlook\23LMT0RZ\Copy%20of%20SBA%20Percent%20Proficient%20Comparison%2009-12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\data$\e10056\Documents\Assessment%20Data\SBA%20Overall%20by%20Gender%207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\data$\e10056\Documents\Assessment%20Data\FY12\SBA_2008%20-%202012%20Avg%20Scale%20Scores%20July23,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y\data$\e10056\Documents\Assessment%20Data\2011%20SBA%20Score%20by%20grade%20June%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\data$\e10056\Documents\Assessment%20Data\SBA%20Overall%20by%20Gender%207-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10056\Local%20Settings\Temporary%20Internet%20Files\Content.Outlook\23LMT0RZ\SBA%20Overall%20by%20Gend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10056\Local%20Settings\Temporary%20Internet%20Files\Content.Outlook\23LMT0RZ\SBA%20Overall%20by%20Gend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\data$\e10056\Documents\Assessment%20Data\SBA%20Overall%20by%20Gender%207-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10056\Local%20Settings\Temporary%20Internet%20Files\Content.Outlook\23LMT0RZ\SBA%20Overall%20by%20Gend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FY09 - FY12 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SBA Percent Proficient</a:t>
            </a:r>
          </a:p>
        </c:rich>
      </c:tx>
      <c:layout>
        <c:manualLayout>
          <c:xMode val="edge"/>
          <c:yMode val="edge"/>
          <c:x val="0.28922437579917892"/>
          <c:y val="2.666666666666666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FY09</c:v>
                </c:pt>
              </c:strCache>
            </c:strRef>
          </c:tx>
          <c:invertIfNegative val="0"/>
          <c:cat>
            <c:strRef>
              <c:f>Sheet2!$B$3:$D$3</c:f>
              <c:strCache>
                <c:ptCount val="3"/>
                <c:pt idx="0">
                  <c:v>Reading</c:v>
                </c:pt>
                <c:pt idx="1">
                  <c:v>Writing</c:v>
                </c:pt>
                <c:pt idx="2">
                  <c:v>Math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88.8</c:v>
                </c:pt>
                <c:pt idx="1">
                  <c:v>85.1</c:v>
                </c:pt>
                <c:pt idx="2">
                  <c:v>76.900000000000006</c:v>
                </c:pt>
              </c:numCache>
            </c:numRef>
          </c:val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FY10</c:v>
                </c:pt>
              </c:strCache>
            </c:strRef>
          </c:tx>
          <c:invertIfNegative val="0"/>
          <c:cat>
            <c:strRef>
              <c:f>Sheet2!$B$3:$D$3</c:f>
              <c:strCache>
                <c:ptCount val="3"/>
                <c:pt idx="0">
                  <c:v>Reading</c:v>
                </c:pt>
                <c:pt idx="1">
                  <c:v>Writing</c:v>
                </c:pt>
                <c:pt idx="2">
                  <c:v>Math</c:v>
                </c:pt>
              </c:strCache>
            </c:strRef>
          </c:cat>
          <c:val>
            <c:numRef>
              <c:f>Sheet2!$B$5:$D$5</c:f>
              <c:numCache>
                <c:formatCode>General</c:formatCode>
                <c:ptCount val="3"/>
                <c:pt idx="0">
                  <c:v>90.1</c:v>
                </c:pt>
                <c:pt idx="1">
                  <c:v>83</c:v>
                </c:pt>
                <c:pt idx="2">
                  <c:v>79.099999999999994</c:v>
                </c:pt>
              </c:numCache>
            </c:numRef>
          </c:val>
        </c:ser>
        <c:ser>
          <c:idx val="2"/>
          <c:order val="2"/>
          <c:tx>
            <c:strRef>
              <c:f>Sheet2!$A$6</c:f>
              <c:strCache>
                <c:ptCount val="1"/>
                <c:pt idx="0">
                  <c:v>FY11</c:v>
                </c:pt>
              </c:strCache>
            </c:strRef>
          </c:tx>
          <c:invertIfNegative val="0"/>
          <c:cat>
            <c:strRef>
              <c:f>Sheet2!$B$3:$D$3</c:f>
              <c:strCache>
                <c:ptCount val="3"/>
                <c:pt idx="0">
                  <c:v>Reading</c:v>
                </c:pt>
                <c:pt idx="1">
                  <c:v>Writing</c:v>
                </c:pt>
                <c:pt idx="2">
                  <c:v>Math</c:v>
                </c:pt>
              </c:strCache>
            </c:strRef>
          </c:cat>
          <c:val>
            <c:numRef>
              <c:f>Sheet2!$B$6:$D$6</c:f>
              <c:numCache>
                <c:formatCode>General</c:formatCode>
                <c:ptCount val="3"/>
                <c:pt idx="0">
                  <c:v>88.4</c:v>
                </c:pt>
                <c:pt idx="1">
                  <c:v>84.4</c:v>
                </c:pt>
                <c:pt idx="2">
                  <c:v>79.599999999999994</c:v>
                </c:pt>
              </c:numCache>
            </c:numRef>
          </c:val>
        </c:ser>
        <c:ser>
          <c:idx val="3"/>
          <c:order val="3"/>
          <c:tx>
            <c:strRef>
              <c:f>Sheet2!$A$7</c:f>
              <c:strCache>
                <c:ptCount val="1"/>
                <c:pt idx="0">
                  <c:v>FY12</c:v>
                </c:pt>
              </c:strCache>
            </c:strRef>
          </c:tx>
          <c:invertIfNegative val="0"/>
          <c:cat>
            <c:strRef>
              <c:f>Sheet2!$B$3:$D$3</c:f>
              <c:strCache>
                <c:ptCount val="3"/>
                <c:pt idx="0">
                  <c:v>Reading</c:v>
                </c:pt>
                <c:pt idx="1">
                  <c:v>Writing</c:v>
                </c:pt>
                <c:pt idx="2">
                  <c:v>Math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88.7</c:v>
                </c:pt>
                <c:pt idx="1">
                  <c:v>83.6</c:v>
                </c:pt>
                <c:pt idx="2">
                  <c:v>77.900000000000006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547584"/>
        <c:axId val="418549120"/>
      </c:barChart>
      <c:catAx>
        <c:axId val="41854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418549120"/>
        <c:crosses val="autoZero"/>
        <c:auto val="1"/>
        <c:lblAlgn val="ctr"/>
        <c:lblOffset val="100"/>
        <c:noMultiLvlLbl val="0"/>
      </c:catAx>
      <c:valAx>
        <c:axId val="41854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41854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[SBA Overall by Gender 7-12.xlsx]Sheet1!PivotTable3</c:name>
    <c:fmtId val="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Math SBA </a:t>
            </a:r>
            <a:r>
              <a:rPr lang="en-US" sz="1800" dirty="0" smtClean="0"/>
              <a:t>Male/Female </a:t>
            </a:r>
            <a:r>
              <a:rPr lang="en-US" sz="1800" b="1" i="0" baseline="0" dirty="0" smtClean="0">
                <a:effectLst/>
              </a:rPr>
              <a:t>Average </a:t>
            </a:r>
            <a:r>
              <a:rPr lang="en-US" sz="1800" b="1" i="0" baseline="0" dirty="0">
                <a:effectLst/>
              </a:rPr>
              <a:t>Scale Scores</a:t>
            </a:r>
            <a:endParaRPr lang="en-US" sz="18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3814222440944882"/>
          <c:y val="2.3148148148148147E-2"/>
        </c:manualLayout>
      </c:layout>
      <c:overlay val="0"/>
    </c:title>
    <c:autoTitleDeleted val="0"/>
    <c:pivotFmts>
      <c:pivotFmt>
        <c:idx val="0"/>
      </c:pivotFmt>
      <c:pivotFmt>
        <c:idx val="1"/>
      </c:pivotFmt>
      <c:pivotFmt>
        <c:idx val="2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3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4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5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6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7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Sheet1!$Q$1:$Q$2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Sheet1!$P$3:$P$10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Sheet1!$Q$3:$Q$10</c:f>
              <c:numCache>
                <c:formatCode>General</c:formatCode>
                <c:ptCount val="8"/>
                <c:pt idx="0">
                  <c:v>344.39162499999998</c:v>
                </c:pt>
                <c:pt idx="1">
                  <c:v>345.08242899999999</c:v>
                </c:pt>
                <c:pt idx="2">
                  <c:v>357.228095</c:v>
                </c:pt>
                <c:pt idx="3">
                  <c:v>357.05683900000002</c:v>
                </c:pt>
                <c:pt idx="4">
                  <c:v>352.11927900000001</c:v>
                </c:pt>
                <c:pt idx="5">
                  <c:v>361.58132499999999</c:v>
                </c:pt>
                <c:pt idx="6">
                  <c:v>363.554059</c:v>
                </c:pt>
                <c:pt idx="7">
                  <c:v>362.39145300000001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Sheet1!$R$1:$R$2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Sheet1!$P$3:$P$10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Sheet1!$R$3:$R$10</c:f>
              <c:numCache>
                <c:formatCode>General</c:formatCode>
                <c:ptCount val="8"/>
                <c:pt idx="0">
                  <c:v>341.20100300000001</c:v>
                </c:pt>
                <c:pt idx="1">
                  <c:v>343.78125999999997</c:v>
                </c:pt>
                <c:pt idx="2">
                  <c:v>355.35724099999999</c:v>
                </c:pt>
                <c:pt idx="3">
                  <c:v>356.95546100000001</c:v>
                </c:pt>
                <c:pt idx="4">
                  <c:v>351.22408799999999</c:v>
                </c:pt>
                <c:pt idx="5">
                  <c:v>360.104647</c:v>
                </c:pt>
                <c:pt idx="6">
                  <c:v>362.81183700000003</c:v>
                </c:pt>
                <c:pt idx="7">
                  <c:v>361.15441099999998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953088"/>
        <c:axId val="418963456"/>
      </c:lineChart>
      <c:catAx>
        <c:axId val="418953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8963456"/>
        <c:crosses val="autoZero"/>
        <c:auto val="1"/>
        <c:lblAlgn val="ctr"/>
        <c:lblOffset val="100"/>
        <c:noMultiLvlLbl val="0"/>
      </c:catAx>
      <c:valAx>
        <c:axId val="41896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95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SBA Average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 2009-2012</a:t>
            </a:r>
            <a:r>
              <a:rPr lang="en-US" sz="280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aseline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KPBSD District-Wide</a:t>
            </a:r>
          </a:p>
        </c:rich>
      </c:tx>
      <c:layout>
        <c:manualLayout>
          <c:xMode val="edge"/>
          <c:yMode val="edge"/>
          <c:x val="0.17119444444444445"/>
          <c:y val="3.62166517160038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571741032370949E-2"/>
          <c:y val="0.27673161899066417"/>
          <c:w val="0.69836023622047239"/>
          <c:h val="0.58748067949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2008-2009</c:v>
                </c:pt>
              </c:strCache>
            </c:strRef>
          </c:tx>
          <c:invertIfNegative val="0"/>
          <c:cat>
            <c:strRef>
              <c:f>Sheet1!$B$1:$D$2</c:f>
              <c:strCache>
                <c:ptCount val="3"/>
                <c:pt idx="0">
                  <c:v>Reading</c:v>
                </c:pt>
                <c:pt idx="1">
                  <c:v>Writing </c:v>
                </c:pt>
                <c:pt idx="2">
                  <c:v>Math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382.49</c:v>
                </c:pt>
                <c:pt idx="1">
                  <c:v>371.06</c:v>
                </c:pt>
                <c:pt idx="2">
                  <c:v>351.66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2009-2010</c:v>
                </c:pt>
              </c:strCache>
            </c:strRef>
          </c:tx>
          <c:invertIfNegative val="0"/>
          <c:cat>
            <c:strRef>
              <c:f>Sheet1!$B$1:$D$2</c:f>
              <c:strCache>
                <c:ptCount val="3"/>
                <c:pt idx="0">
                  <c:v>Reading</c:v>
                </c:pt>
                <c:pt idx="1">
                  <c:v>Writing </c:v>
                </c:pt>
                <c:pt idx="2">
                  <c:v>Math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387.49</c:v>
                </c:pt>
                <c:pt idx="1">
                  <c:v>372.22</c:v>
                </c:pt>
                <c:pt idx="2">
                  <c:v>360.82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cat>
            <c:strRef>
              <c:f>Sheet1!$B$1:$D$2</c:f>
              <c:strCache>
                <c:ptCount val="3"/>
                <c:pt idx="0">
                  <c:v>Reading</c:v>
                </c:pt>
                <c:pt idx="1">
                  <c:v>Writing </c:v>
                </c:pt>
                <c:pt idx="2">
                  <c:v>Math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389.74</c:v>
                </c:pt>
                <c:pt idx="1">
                  <c:v>375.29</c:v>
                </c:pt>
                <c:pt idx="2">
                  <c:v>363.7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Sheet1!$B$1:$D$2</c:f>
              <c:strCache>
                <c:ptCount val="3"/>
                <c:pt idx="0">
                  <c:v>Reading</c:v>
                </c:pt>
                <c:pt idx="1">
                  <c:v>Writing </c:v>
                </c:pt>
                <c:pt idx="2">
                  <c:v>Math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390.6</c:v>
                </c:pt>
                <c:pt idx="1">
                  <c:v>375.5</c:v>
                </c:pt>
                <c:pt idx="2">
                  <c:v>361.8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580352"/>
        <c:axId val="418581888"/>
      </c:barChart>
      <c:catAx>
        <c:axId val="418580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418581888"/>
        <c:crosses val="autoZero"/>
        <c:auto val="1"/>
        <c:lblAlgn val="ctr"/>
        <c:lblOffset val="100"/>
        <c:noMultiLvlLbl val="0"/>
      </c:catAx>
      <c:valAx>
        <c:axId val="418581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858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Reading</c:v>
                </c:pt>
              </c:strCache>
            </c:strRef>
          </c:tx>
          <c:marker>
            <c:symbol val="none"/>
          </c:marker>
          <c:cat>
            <c:strRef>
              <c:f>Sheet1!$B$5:$B$12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</c:strCache>
            </c:strRef>
          </c:cat>
          <c:val>
            <c:numRef>
              <c:f>Sheet1!$C$5:$C$12</c:f>
              <c:numCache>
                <c:formatCode>General</c:formatCode>
                <c:ptCount val="8"/>
                <c:pt idx="0">
                  <c:v>88</c:v>
                </c:pt>
                <c:pt idx="1">
                  <c:v>84.91</c:v>
                </c:pt>
                <c:pt idx="2">
                  <c:v>89.8</c:v>
                </c:pt>
                <c:pt idx="3">
                  <c:v>86.94</c:v>
                </c:pt>
                <c:pt idx="4">
                  <c:v>87.84</c:v>
                </c:pt>
                <c:pt idx="5">
                  <c:v>92.1</c:v>
                </c:pt>
                <c:pt idx="6">
                  <c:v>90.68</c:v>
                </c:pt>
                <c:pt idx="7">
                  <c:v>89.37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Writing</c:v>
                </c:pt>
              </c:strCache>
            </c:strRef>
          </c:tx>
          <c:marker>
            <c:symbol val="none"/>
          </c:marker>
          <c:cat>
            <c:strRef>
              <c:f>Sheet1!$B$5:$B$12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</c:strCache>
            </c:strRef>
          </c:cat>
          <c:val>
            <c:numRef>
              <c:f>Sheet1!$D$5:$D$12</c:f>
              <c:numCache>
                <c:formatCode>General</c:formatCode>
                <c:ptCount val="8"/>
                <c:pt idx="0">
                  <c:v>85</c:v>
                </c:pt>
                <c:pt idx="1">
                  <c:v>86.41</c:v>
                </c:pt>
                <c:pt idx="2">
                  <c:v>84.6</c:v>
                </c:pt>
                <c:pt idx="3">
                  <c:v>81.099999999999994</c:v>
                </c:pt>
                <c:pt idx="4">
                  <c:v>83.07</c:v>
                </c:pt>
                <c:pt idx="5">
                  <c:v>82.66</c:v>
                </c:pt>
                <c:pt idx="6">
                  <c:v>83.05</c:v>
                </c:pt>
                <c:pt idx="7">
                  <c:v>83.73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Math</c:v>
                </c:pt>
              </c:strCache>
            </c:strRef>
          </c:tx>
          <c:marker>
            <c:symbol val="none"/>
          </c:marker>
          <c:cat>
            <c:strRef>
              <c:f>Sheet1!$B$5:$B$12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</c:strCache>
            </c:strRef>
          </c:cat>
          <c:val>
            <c:numRef>
              <c:f>Sheet1!$E$5:$E$12</c:f>
              <c:numCache>
                <c:formatCode>General</c:formatCode>
                <c:ptCount val="8"/>
                <c:pt idx="0">
                  <c:v>82</c:v>
                </c:pt>
                <c:pt idx="1">
                  <c:v>81.55</c:v>
                </c:pt>
                <c:pt idx="2">
                  <c:v>82.88</c:v>
                </c:pt>
                <c:pt idx="3">
                  <c:v>80.16</c:v>
                </c:pt>
                <c:pt idx="4">
                  <c:v>76.37</c:v>
                </c:pt>
                <c:pt idx="5">
                  <c:v>77.3</c:v>
                </c:pt>
                <c:pt idx="6">
                  <c:v>74.97</c:v>
                </c:pt>
                <c:pt idx="7">
                  <c:v>63.38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622080"/>
        <c:axId val="418627968"/>
      </c:lineChart>
      <c:catAx>
        <c:axId val="41862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8627968"/>
        <c:crosses val="autoZero"/>
        <c:auto val="1"/>
        <c:lblAlgn val="ctr"/>
        <c:lblOffset val="100"/>
        <c:noMultiLvlLbl val="0"/>
      </c:catAx>
      <c:valAx>
        <c:axId val="41862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622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89292310683387E-2"/>
          <c:y val="0.18590121041643512"/>
          <c:w val="0.93392181880042768"/>
          <c:h val="0.757833194836104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Reading</c:v>
                </c:pt>
              </c:strCache>
            </c:strRef>
          </c:tx>
          <c:marker>
            <c:symbol val="none"/>
          </c:marker>
          <c:cat>
            <c:strRef>
              <c:f>Sheet1!$A$4:$A$11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400.40499999999997</c:v>
                </c:pt>
                <c:pt idx="1">
                  <c:v>393.654</c:v>
                </c:pt>
                <c:pt idx="2">
                  <c:v>395.47199999999998</c:v>
                </c:pt>
                <c:pt idx="3">
                  <c:v>379.66399999999999</c:v>
                </c:pt>
                <c:pt idx="4">
                  <c:v>387.98099999999999</c:v>
                </c:pt>
                <c:pt idx="5">
                  <c:v>398.82799999999997</c:v>
                </c:pt>
                <c:pt idx="6">
                  <c:v>396.02499999999998</c:v>
                </c:pt>
                <c:pt idx="7">
                  <c:v>371.892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Writing</c:v>
                </c:pt>
              </c:strCache>
            </c:strRef>
          </c:tx>
          <c:marker>
            <c:symbol val="none"/>
          </c:marker>
          <c:val>
            <c:numRef>
              <c:f>Sheet1!$C$4:$C$11</c:f>
              <c:numCache>
                <c:formatCode>General</c:formatCode>
                <c:ptCount val="8"/>
                <c:pt idx="0">
                  <c:v>384.012</c:v>
                </c:pt>
                <c:pt idx="1">
                  <c:v>393.654</c:v>
                </c:pt>
                <c:pt idx="2">
                  <c:v>384.238</c:v>
                </c:pt>
                <c:pt idx="3">
                  <c:v>374.08699999999999</c:v>
                </c:pt>
                <c:pt idx="4">
                  <c:v>367.20499999999998</c:v>
                </c:pt>
                <c:pt idx="5">
                  <c:v>371.69099999999997</c:v>
                </c:pt>
                <c:pt idx="6">
                  <c:v>372.80200000000002</c:v>
                </c:pt>
                <c:pt idx="7">
                  <c:v>357.77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Math</c:v>
                </c:pt>
              </c:strCache>
            </c:strRef>
          </c:tx>
          <c:marker>
            <c:symbol val="none"/>
          </c:marker>
          <c:val>
            <c:numRef>
              <c:f>Sheet1!$D$4:$D$11</c:f>
              <c:numCache>
                <c:formatCode>General</c:formatCode>
                <c:ptCount val="8"/>
                <c:pt idx="0">
                  <c:v>378.11500000000001</c:v>
                </c:pt>
                <c:pt idx="1">
                  <c:v>372.53800000000001</c:v>
                </c:pt>
                <c:pt idx="2">
                  <c:v>370.67899999999997</c:v>
                </c:pt>
                <c:pt idx="3">
                  <c:v>372.33499999999998</c:v>
                </c:pt>
                <c:pt idx="4">
                  <c:v>359.25099999999998</c:v>
                </c:pt>
                <c:pt idx="5">
                  <c:v>355.702</c:v>
                </c:pt>
                <c:pt idx="6">
                  <c:v>348.791</c:v>
                </c:pt>
                <c:pt idx="7">
                  <c:v>338.916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986624"/>
        <c:axId val="419000704"/>
      </c:lineChart>
      <c:catAx>
        <c:axId val="41898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9000704"/>
        <c:crosses val="autoZero"/>
        <c:auto val="1"/>
        <c:lblAlgn val="ctr"/>
        <c:lblOffset val="100"/>
        <c:noMultiLvlLbl val="0"/>
      </c:catAx>
      <c:valAx>
        <c:axId val="419000704"/>
        <c:scaling>
          <c:orientation val="minMax"/>
          <c:max val="450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98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54136288519491"/>
          <c:y val="0.23588394337293517"/>
          <c:w val="9.6767279090113734E-2"/>
          <c:h val="0.152223736694268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[SBA Overall by Gender 7-12.xlsx]Sheet1!PivotTable1</c:name>
    <c:fmtId val="12"/>
  </c:pivotSource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Reading SBA Male/Female Average Scale</a:t>
            </a:r>
            <a:r>
              <a:rPr lang="en-US" sz="1800" baseline="0" dirty="0"/>
              <a:t> Scores</a:t>
            </a:r>
            <a:endParaRPr lang="en-US" sz="1800" dirty="0"/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</c:spPr>
        </c:marker>
      </c:pivotFmt>
      <c:pivotFmt>
        <c:idx val="18"/>
        <c:spPr>
          <a:ln>
            <a:solidFill>
              <a:schemeClr val="accent2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19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</c:pivotFmt>
      <c:pivotFmt>
        <c:idx val="20"/>
        <c:spPr>
          <a:ln>
            <a:solidFill>
              <a:schemeClr val="accent2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21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</c:pivotFmt>
      <c:pivotFmt>
        <c:idx val="22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</c:spPr>
        </c:marker>
      </c:pivotFmt>
      <c:pivotFmt>
        <c:idx val="23"/>
        <c:spPr>
          <a:ln>
            <a:solidFill>
              <a:schemeClr val="accent2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24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</c:pivotFmt>
      <c:pivotFmt>
        <c:idx val="25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Sheet1!$I$1:$I$2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dPt>
            <c:idx val="5"/>
            <c:bubble3D val="0"/>
            <c:spPr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dPt>
          <c:cat>
            <c:strRef>
              <c:f>Sheet1!$H$3:$H$10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Sheet1!$I$3:$I$10</c:f>
              <c:numCache>
                <c:formatCode>General</c:formatCode>
                <c:ptCount val="8"/>
                <c:pt idx="0">
                  <c:v>383.375563</c:v>
                </c:pt>
                <c:pt idx="1">
                  <c:v>383.71010799999999</c:v>
                </c:pt>
                <c:pt idx="2">
                  <c:v>395.97790600000002</c:v>
                </c:pt>
                <c:pt idx="3">
                  <c:v>393.28154599999999</c:v>
                </c:pt>
                <c:pt idx="4">
                  <c:v>390.89179999999999</c:v>
                </c:pt>
                <c:pt idx="5">
                  <c:v>396.32944700000002</c:v>
                </c:pt>
                <c:pt idx="6">
                  <c:v>398.21072700000002</c:v>
                </c:pt>
                <c:pt idx="7">
                  <c:v>399.06080300000002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Sheet1!$J$1:$J$2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</c:spPr>
          </c:marker>
          <c:cat>
            <c:strRef>
              <c:f>Sheet1!$H$3:$H$10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Sheet1!$J$3:$J$10</c:f>
              <c:numCache>
                <c:formatCode>General</c:formatCode>
                <c:ptCount val="8"/>
                <c:pt idx="0">
                  <c:v>363.63352600000002</c:v>
                </c:pt>
                <c:pt idx="1">
                  <c:v>366.312839</c:v>
                </c:pt>
                <c:pt idx="2">
                  <c:v>379.013778</c:v>
                </c:pt>
                <c:pt idx="3">
                  <c:v>377.143057</c:v>
                </c:pt>
                <c:pt idx="4">
                  <c:v>374.470125</c:v>
                </c:pt>
                <c:pt idx="5">
                  <c:v>379.15673700000002</c:v>
                </c:pt>
                <c:pt idx="6">
                  <c:v>381.67117200000001</c:v>
                </c:pt>
                <c:pt idx="7">
                  <c:v>382.50368700000001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155968"/>
        <c:axId val="419157888"/>
      </c:lineChart>
      <c:catAx>
        <c:axId val="41915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9157888"/>
        <c:crosses val="autoZero"/>
        <c:auto val="1"/>
        <c:lblAlgn val="ctr"/>
        <c:lblOffset val="100"/>
        <c:noMultiLvlLbl val="0"/>
      </c:catAx>
      <c:valAx>
        <c:axId val="419157888"/>
        <c:scaling>
          <c:orientation val="minMax"/>
          <c:min val="3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9155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[SBA Overall by Gender.xlsx]%PROF!PivotTable2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Reading % Proficient</a:t>
            </a:r>
          </a:p>
        </c:rich>
      </c:tx>
      <c:layout/>
      <c:overlay val="0"/>
    </c:title>
    <c:autoTitleDeleted val="0"/>
    <c:pivotFmts>
      <c:pivotFmt>
        <c:idx val="0"/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1"/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2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3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4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5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6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7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'%PROF'!$I$1:$I$2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'%PROF'!$H$3:$H$10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'%PROF'!$I$3:$I$10</c:f>
              <c:numCache>
                <c:formatCode>General</c:formatCode>
                <c:ptCount val="8"/>
                <c:pt idx="0">
                  <c:v>90.24</c:v>
                </c:pt>
                <c:pt idx="1">
                  <c:v>90.79</c:v>
                </c:pt>
                <c:pt idx="2">
                  <c:v>92.5</c:v>
                </c:pt>
                <c:pt idx="3">
                  <c:v>92.3</c:v>
                </c:pt>
                <c:pt idx="4">
                  <c:v>91.5</c:v>
                </c:pt>
                <c:pt idx="5">
                  <c:v>93.34</c:v>
                </c:pt>
                <c:pt idx="6">
                  <c:v>91.23</c:v>
                </c:pt>
                <c:pt idx="7">
                  <c:v>91.28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'%PROF'!$J$1:$J$2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'%PROF'!$H$3:$H$10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'%PROF'!$J$3:$J$10</c:f>
              <c:numCache>
                <c:formatCode>General</c:formatCode>
                <c:ptCount val="8"/>
                <c:pt idx="0">
                  <c:v>81.7</c:v>
                </c:pt>
                <c:pt idx="1">
                  <c:v>81.93</c:v>
                </c:pt>
                <c:pt idx="2">
                  <c:v>86.57</c:v>
                </c:pt>
                <c:pt idx="3">
                  <c:v>86.92</c:v>
                </c:pt>
                <c:pt idx="4">
                  <c:v>86.23</c:v>
                </c:pt>
                <c:pt idx="5">
                  <c:v>87.06</c:v>
                </c:pt>
                <c:pt idx="6">
                  <c:v>85.68</c:v>
                </c:pt>
                <c:pt idx="7">
                  <c:v>86.14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34080"/>
        <c:axId val="418736000"/>
      </c:lineChart>
      <c:catAx>
        <c:axId val="41873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8736000"/>
        <c:crosses val="autoZero"/>
        <c:auto val="1"/>
        <c:lblAlgn val="ctr"/>
        <c:lblOffset val="100"/>
        <c:noMultiLvlLbl val="0"/>
      </c:catAx>
      <c:valAx>
        <c:axId val="418736000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734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[SBA Overall by Gender.xlsx]%PROF!PivotTable3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Writing % Proficient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3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4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5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6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7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'%PROF'!$M$1:$M$2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'%PROF'!$L$3:$L$10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'%PROF'!$M$3:$M$10</c:f>
              <c:numCache>
                <c:formatCode>General</c:formatCode>
                <c:ptCount val="8"/>
                <c:pt idx="0">
                  <c:v>88.14</c:v>
                </c:pt>
                <c:pt idx="1">
                  <c:v>87.58</c:v>
                </c:pt>
                <c:pt idx="2">
                  <c:v>88.48</c:v>
                </c:pt>
                <c:pt idx="3">
                  <c:v>88.78</c:v>
                </c:pt>
                <c:pt idx="4">
                  <c:v>90.48</c:v>
                </c:pt>
                <c:pt idx="5">
                  <c:v>90.04</c:v>
                </c:pt>
                <c:pt idx="6">
                  <c:v>89.27</c:v>
                </c:pt>
                <c:pt idx="7">
                  <c:v>89.71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'%PROF'!$N$1:$N$2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'%PROF'!$L$3:$L$10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'%PROF'!$N$3:$N$10</c:f>
              <c:numCache>
                <c:formatCode>General</c:formatCode>
                <c:ptCount val="8"/>
                <c:pt idx="0">
                  <c:v>73.81</c:v>
                </c:pt>
                <c:pt idx="1">
                  <c:v>73.52</c:v>
                </c:pt>
                <c:pt idx="2">
                  <c:v>77.069999999999993</c:v>
                </c:pt>
                <c:pt idx="3">
                  <c:v>76.94</c:v>
                </c:pt>
                <c:pt idx="4">
                  <c:v>80</c:v>
                </c:pt>
                <c:pt idx="5">
                  <c:v>76.45</c:v>
                </c:pt>
                <c:pt idx="6">
                  <c:v>79.8</c:v>
                </c:pt>
                <c:pt idx="7">
                  <c:v>77.739999999999995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807808"/>
        <c:axId val="418809728"/>
      </c:lineChart>
      <c:catAx>
        <c:axId val="41880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8809728"/>
        <c:crosses val="autoZero"/>
        <c:auto val="1"/>
        <c:lblAlgn val="ctr"/>
        <c:lblOffset val="100"/>
        <c:noMultiLvlLbl val="0"/>
      </c:catAx>
      <c:valAx>
        <c:axId val="418809728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80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[SBA Overall by Gender 7-12.xlsx]Sheet1!PivotTable2</c:name>
    <c:fmtId val="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Writing SBA Male/Female</a:t>
            </a:r>
            <a:r>
              <a:rPr lang="en-US" sz="1800" b="1" i="0" baseline="0" dirty="0">
                <a:effectLst/>
              </a:rPr>
              <a:t>Average Scale Scores</a:t>
            </a:r>
            <a:endParaRPr lang="en-US" sz="18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3"/>
        <c:marker>
          <c:symbol val="circle"/>
          <c:size val="4"/>
          <c:spPr>
            <a:solidFill>
              <a:schemeClr val="accent1">
                <a:lumMod val="75000"/>
              </a:schemeClr>
            </a:solidFill>
          </c:spPr>
        </c:marker>
      </c:pivotFmt>
      <c:pivotFmt>
        <c:idx val="4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5"/>
        <c:marker>
          <c:symbol val="circle"/>
          <c:size val="4"/>
          <c:spPr>
            <a:solidFill>
              <a:schemeClr val="accent1">
                <a:lumMod val="75000"/>
              </a:schemeClr>
            </a:solidFill>
          </c:spPr>
        </c:marker>
      </c:pivotFmt>
      <c:pivotFmt>
        <c:idx val="6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7"/>
        <c:marker>
          <c:symbol val="circle"/>
          <c:size val="4"/>
          <c:spPr>
            <a:solidFill>
              <a:schemeClr val="accent1">
                <a:lumMod val="75000"/>
              </a:schemeClr>
            </a:solidFill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Sheet1!$M$1:$M$2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Sheet1!$L$3:$L$10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Sheet1!$M$3:$M$10</c:f>
              <c:numCache>
                <c:formatCode>General</c:formatCode>
                <c:ptCount val="8"/>
                <c:pt idx="0">
                  <c:v>376.12063999999998</c:v>
                </c:pt>
                <c:pt idx="1">
                  <c:v>379.09530599999999</c:v>
                </c:pt>
                <c:pt idx="2">
                  <c:v>387.61956500000002</c:v>
                </c:pt>
                <c:pt idx="3">
                  <c:v>386.10047400000002</c:v>
                </c:pt>
                <c:pt idx="4">
                  <c:v>386.94342399999999</c:v>
                </c:pt>
                <c:pt idx="5">
                  <c:v>389.73094300000002</c:v>
                </c:pt>
                <c:pt idx="6">
                  <c:v>390.74856199999999</c:v>
                </c:pt>
                <c:pt idx="7">
                  <c:v>391.88064200000002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Sheet1!$N$1:$N$2</c:f>
              <c:strCache>
                <c:ptCount val="1"/>
                <c:pt idx="0">
                  <c:v>Male</c:v>
                </c:pt>
              </c:strCache>
            </c:strRef>
          </c:tx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</c:spPr>
          </c:marker>
          <c:cat>
            <c:strRef>
              <c:f>Sheet1!$L$3:$L$10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Sheet1!$N$3:$N$10</c:f>
              <c:numCache>
                <c:formatCode>General</c:formatCode>
                <c:ptCount val="8"/>
                <c:pt idx="0">
                  <c:v>342.65175399999998</c:v>
                </c:pt>
                <c:pt idx="1">
                  <c:v>345.37030700000003</c:v>
                </c:pt>
                <c:pt idx="2">
                  <c:v>355.60793100000001</c:v>
                </c:pt>
                <c:pt idx="3">
                  <c:v>352.19279599999999</c:v>
                </c:pt>
                <c:pt idx="4">
                  <c:v>355.87168400000002</c:v>
                </c:pt>
                <c:pt idx="5">
                  <c:v>355.76666599999999</c:v>
                </c:pt>
                <c:pt idx="6">
                  <c:v>360.56208900000001</c:v>
                </c:pt>
                <c:pt idx="7">
                  <c:v>359.633444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846592"/>
        <c:axId val="418856960"/>
      </c:lineChart>
      <c:catAx>
        <c:axId val="41884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8856960"/>
        <c:crosses val="autoZero"/>
        <c:auto val="1"/>
        <c:lblAlgn val="ctr"/>
        <c:lblOffset val="100"/>
        <c:noMultiLvlLbl val="0"/>
      </c:catAx>
      <c:valAx>
        <c:axId val="418856960"/>
        <c:scaling>
          <c:orientation val="minMax"/>
          <c:max val="420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84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[SBA Overall by Gender.xlsx]%PROF!PivotTable4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Math % Proficient</a:t>
            </a:r>
          </a:p>
        </c:rich>
      </c:tx>
      <c:layout/>
      <c:overlay val="0"/>
    </c:title>
    <c:autoTitleDeleted val="0"/>
    <c:pivotFmts>
      <c:pivotFmt>
        <c:idx val="0"/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1"/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2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3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4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5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  <c:pivotFmt>
        <c:idx val="6"/>
        <c:spPr>
          <a:ln>
            <a:solidFill>
              <a:schemeClr val="accent2">
                <a:lumMod val="40000"/>
                <a:lumOff val="60000"/>
              </a:schemeClr>
            </a:solidFill>
          </a:ln>
        </c:spPr>
        <c:marker>
          <c:symbol val="circle"/>
          <c:size val="4"/>
          <c:spPr>
            <a:solidFill>
              <a:schemeClr val="accent2">
                <a:lumMod val="75000"/>
              </a:schemeClr>
            </a:solidFill>
            <a:ln>
              <a:noFill/>
            </a:ln>
          </c:spPr>
        </c:marker>
      </c:pivotFmt>
      <c:pivotFmt>
        <c:idx val="7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marker>
          <c:symbol val="circle"/>
          <c:size val="4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'%PROF'!$Q$1:$Q$2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'%PROF'!$P$3:$P$10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'%PROF'!$Q$3:$Q$10</c:f>
              <c:numCache>
                <c:formatCode>General</c:formatCode>
                <c:ptCount val="8"/>
                <c:pt idx="0">
                  <c:v>72.33</c:v>
                </c:pt>
                <c:pt idx="1">
                  <c:v>72.489999999999995</c:v>
                </c:pt>
                <c:pt idx="2">
                  <c:v>79.11</c:v>
                </c:pt>
                <c:pt idx="3">
                  <c:v>79.349999999999994</c:v>
                </c:pt>
                <c:pt idx="4">
                  <c:v>77.64</c:v>
                </c:pt>
                <c:pt idx="5">
                  <c:v>80.8</c:v>
                </c:pt>
                <c:pt idx="6">
                  <c:v>80.760000000000005</c:v>
                </c:pt>
                <c:pt idx="7">
                  <c:v>78.56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'%PROF'!$R$1:$R$2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'%PROF'!$P$3:$P$10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'%PROF'!$R$3:$R$10</c:f>
              <c:numCache>
                <c:formatCode>General</c:formatCode>
                <c:ptCount val="8"/>
                <c:pt idx="0">
                  <c:v>70.87</c:v>
                </c:pt>
                <c:pt idx="1">
                  <c:v>71.86</c:v>
                </c:pt>
                <c:pt idx="2">
                  <c:v>77.55</c:v>
                </c:pt>
                <c:pt idx="3">
                  <c:v>78.400000000000006</c:v>
                </c:pt>
                <c:pt idx="4">
                  <c:v>76.27</c:v>
                </c:pt>
                <c:pt idx="5">
                  <c:v>77.58</c:v>
                </c:pt>
                <c:pt idx="6">
                  <c:v>78.41</c:v>
                </c:pt>
                <c:pt idx="7">
                  <c:v>77.28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916992"/>
        <c:axId val="418919168"/>
      </c:lineChart>
      <c:catAx>
        <c:axId val="418916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8919168"/>
        <c:crosses val="autoZero"/>
        <c:auto val="1"/>
        <c:lblAlgn val="ctr"/>
        <c:lblOffset val="100"/>
        <c:noMultiLvlLbl val="0"/>
      </c:catAx>
      <c:valAx>
        <c:axId val="418919168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91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0.5625</cdr:x>
      <cdr:y>0.01515</cdr:y>
    </cdr:from>
    <cdr:to>
      <cdr:x>0.58415</cdr:x>
      <cdr:y>0.07635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800600" y="76192"/>
          <a:ext cx="184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F0B7-CF94-4534-9F12-93A25F5F5C48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1993E-8DE3-4DA5-A971-E52014A4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2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1993E-8DE3-4DA5-A971-E52014A49DF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7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9A3C3-03AE-46C1-940B-723DB8B905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4F03B9-6F15-4F95-9BD6-7C91E8FB2ABD}" type="datetimeFigureOut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DBCE78-B942-4710-ACBC-7B9DA53914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Using Effective Instruction To Ensure That </a:t>
            </a:r>
            <a:r>
              <a:rPr lang="en-US" sz="4000" b="1" u="sng" dirty="0"/>
              <a:t>All</a:t>
            </a:r>
            <a:r>
              <a:rPr lang="en-US" sz="4000" b="1" dirty="0"/>
              <a:t> Students Learn</a:t>
            </a:r>
          </a:p>
        </p:txBody>
      </p:sp>
      <p:pic>
        <p:nvPicPr>
          <p:cNvPr id="2050" name="Picture 2" descr="\\99fs02\1835fa09$\Shared\00\District Office Shared\Steve and Pegge shared\Lunch frie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86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5617420"/>
            <a:ext cx="3634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 to KPBSD Certified Staff</a:t>
            </a:r>
          </a:p>
          <a:p>
            <a:r>
              <a:rPr lang="en-US" dirty="0" smtClean="0"/>
              <a:t>Dr. Steve Atwater, Superintendent</a:t>
            </a:r>
          </a:p>
          <a:p>
            <a:r>
              <a:rPr lang="en-US" dirty="0" smtClean="0"/>
              <a:t>8-14-12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Recognizing our staff with </a:t>
            </a:r>
            <a:br>
              <a:rPr lang="en-US" sz="3600" b="1" dirty="0" smtClean="0"/>
            </a:br>
            <a:r>
              <a:rPr lang="en-US" sz="3600" b="1" dirty="0" smtClean="0"/>
              <a:t>30 or more years with KPBSD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48901"/>
              </p:ext>
            </p:extLst>
          </p:nvPr>
        </p:nvGraphicFramePr>
        <p:xfrm>
          <a:off x="228600" y="1447800"/>
          <a:ext cx="8915400" cy="5181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9702"/>
                <a:gridCol w="3566675"/>
                <a:gridCol w="1429023"/>
              </a:tblGrid>
              <a:tr h="6883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strike="noStrike" dirty="0" smtClean="0">
                          <a:effectLst/>
                        </a:rPr>
                        <a:t>TEACHERS</a:t>
                      </a:r>
                      <a:endParaRPr lang="en-US" sz="2000" b="1" i="0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*Date of hire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Kenai Central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Renee Henderson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8/71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McNeil Canyon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Deborah Piper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8/76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Nikolaevsk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Christine Normandin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9/77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Nikiski </a:t>
                      </a:r>
                      <a:r>
                        <a:rPr lang="en-US" sz="2000" u="none" strike="noStrike" dirty="0" smtClean="0">
                          <a:effectLst/>
                        </a:rPr>
                        <a:t>MS/HS.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Robert Bird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8/78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Kenai Middle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Rosemary Bird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9/78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Nikiski </a:t>
                      </a:r>
                      <a:r>
                        <a:rPr lang="en-US" sz="2000" u="none" strike="noStrike" dirty="0" smtClean="0">
                          <a:effectLst/>
                        </a:rPr>
                        <a:t>MS./HS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Vern Kornstad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9/80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SoHi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Rick Matiya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8/82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SUPPORT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Kenai Alternative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Kelly Bishop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10/78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District Office - Admin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Nancy Spooner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12/80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Susan B. English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Sandy Geagel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8/81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9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 smtClean="0">
                          <a:effectLst/>
                        </a:rPr>
                        <a:t>ADMINISTRATOR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 Office Human Resources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 Peterson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(9/80)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6577947" y="2057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Looking Back, One Year Later Are We A Stronger District?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3916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Review our internal processes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Review SBA data for the whole district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Review SBA data for boys and girls-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39928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Are we stronger? Yes, internal </a:t>
            </a:r>
            <a:r>
              <a:rPr lang="en-US" sz="3600" b="1" dirty="0"/>
              <a:t>p</a:t>
            </a:r>
            <a:r>
              <a:rPr lang="en-US" sz="3600" b="1" dirty="0" smtClean="0"/>
              <a:t>rocesses (standardization) are better than they were</a:t>
            </a:r>
            <a:endParaRPr lang="en-US" sz="3600" b="1" dirty="0"/>
          </a:p>
        </p:txBody>
      </p:sp>
      <p:sp>
        <p:nvSpPr>
          <p:cNvPr id="16" name="Notched Right Arrow 15"/>
          <p:cNvSpPr/>
          <p:nvPr/>
        </p:nvSpPr>
        <p:spPr>
          <a:xfrm>
            <a:off x="5196385" y="2211279"/>
            <a:ext cx="3581400" cy="2438400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15100" y="3373329"/>
            <a:ext cx="1066800" cy="1143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47522" y="3671887"/>
            <a:ext cx="838200" cy="1238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847522" y="3124200"/>
            <a:ext cx="838200" cy="571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47452" y="3510753"/>
            <a:ext cx="838200" cy="571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81471" y="3636479"/>
            <a:ext cx="838200" cy="354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4643" y="208073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	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81700" y="208785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	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8722" y="4800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Management software, assessment dashboard, curriculum development, recruitment, critical review of programs, instructional technology, professional development, communication, effective instruction and evaluation</a:t>
            </a:r>
            <a:endParaRPr lang="en-US" sz="24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5543" y="2743200"/>
            <a:ext cx="838200" cy="571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24000" y="2895600"/>
            <a:ext cx="838200" cy="571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236382" y="3505200"/>
            <a:ext cx="646043" cy="3318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914052" y="3078281"/>
            <a:ext cx="1066800" cy="1143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9600" y="3048000"/>
            <a:ext cx="608561" cy="69263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24000" y="3124200"/>
            <a:ext cx="838200" cy="26059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93468" cy="1219200"/>
          </a:xfrm>
        </p:spPr>
        <p:txBody>
          <a:bodyPr/>
          <a:lstStyle/>
          <a:p>
            <a:r>
              <a:rPr lang="en-US" b="1" dirty="0" smtClean="0"/>
              <a:t>Curriculum Development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243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Before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73596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Now</a:t>
            </a:r>
            <a:endParaRPr lang="en-US" sz="24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293367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10554" y="2969965"/>
            <a:ext cx="3309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3992648"/>
            <a:ext cx="159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Pacing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1273" y="3962399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Curriculum paced by quarter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9850" y="3043535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                                    12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4967043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Resources disjointed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67977" y="4782376"/>
            <a:ext cx="4042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K-12 approach to resources</a:t>
            </a:r>
          </a:p>
          <a:p>
            <a:r>
              <a:rPr lang="en-US" sz="2400" dirty="0" smtClean="0"/>
              <a:t>= common vocab, continuity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6470" y="6018645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Disjointed accountability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12612" y="6017566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End of quarter assessments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43400" y="2376100"/>
            <a:ext cx="0" cy="425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0027" y="2195015"/>
            <a:ext cx="8725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Written in </a:t>
            </a:r>
            <a:r>
              <a:rPr lang="en-US" sz="2400" dirty="0" smtClean="0"/>
              <a:t>segments                         Written </a:t>
            </a:r>
            <a:r>
              <a:rPr lang="en-US" sz="2400" dirty="0"/>
              <a:t>in K-12 continuum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66800" y="307114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323847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b="1" dirty="0" smtClean="0"/>
              <a:t>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In last three years amount of hardware in our schools has grown enormously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Management software is much better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Electronic assessment of data (dashboard)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314" y="134648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Alert Bar in PowerSchool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5628751"/>
            <a:ext cx="2618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Thanks to David Henson for making this possible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4" y="719423"/>
            <a:ext cx="5370286" cy="151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985" y="22294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lvl="0" indent="0">
              <a:buNone/>
            </a:pPr>
            <a:r>
              <a:rPr lang="en-US" b="1" dirty="0" smtClean="0"/>
              <a:t>1. Behind </a:t>
            </a:r>
            <a:r>
              <a:rPr lang="en-US" b="1" dirty="0"/>
              <a:t>on graduation credits</a:t>
            </a:r>
          </a:p>
          <a:p>
            <a:pPr marL="0" lvl="0" indent="0">
              <a:buNone/>
            </a:pPr>
            <a:r>
              <a:rPr lang="en-US" b="1" dirty="0" smtClean="0"/>
              <a:t>2. Core </a:t>
            </a:r>
            <a:r>
              <a:rPr lang="en-US" b="1" dirty="0"/>
              <a:t>course failures</a:t>
            </a:r>
          </a:p>
          <a:p>
            <a:pPr marL="0" lvl="0" indent="0">
              <a:buNone/>
            </a:pPr>
            <a:r>
              <a:rPr lang="en-US" b="1" dirty="0" smtClean="0"/>
              <a:t>3. Absent </a:t>
            </a:r>
            <a:r>
              <a:rPr lang="en-US" b="1" dirty="0"/>
              <a:t>rate</a:t>
            </a:r>
          </a:p>
          <a:p>
            <a:pPr marL="0" lvl="0" indent="0">
              <a:buNone/>
            </a:pPr>
            <a:r>
              <a:rPr lang="en-US" b="1" dirty="0" smtClean="0"/>
              <a:t>4. Non-Proficient </a:t>
            </a:r>
            <a:r>
              <a:rPr lang="en-US" b="1" dirty="0"/>
              <a:t>test scores</a:t>
            </a:r>
          </a:p>
          <a:p>
            <a:pPr marL="0" lvl="0" indent="0">
              <a:buNone/>
            </a:pPr>
            <a:r>
              <a:rPr lang="en-US" b="1" dirty="0" smtClean="0"/>
              <a:t>5. Poor </a:t>
            </a:r>
            <a:r>
              <a:rPr lang="en-US" b="1" dirty="0"/>
              <a:t>GPA</a:t>
            </a:r>
          </a:p>
          <a:p>
            <a:pPr marL="0" lvl="0" indent="0">
              <a:buNone/>
            </a:pPr>
            <a:r>
              <a:rPr lang="en-US" b="1" dirty="0" smtClean="0"/>
              <a:t>6. Economically </a:t>
            </a:r>
            <a:r>
              <a:rPr lang="en-US" b="1" dirty="0"/>
              <a:t>Disadvantaged (disabled by default)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8779"/>
            <a:ext cx="8591550" cy="67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Our internal capacity and processes to support student learning are improving, we are getting stronger.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What about test scores? We continue to be well above the state average, but seem to be hitting the ceiling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KPBSD and AYP – </a:t>
            </a:r>
            <a:br>
              <a:rPr lang="en-US" b="1" dirty="0" smtClean="0"/>
            </a:br>
            <a:r>
              <a:rPr lang="en-US" sz="3200" b="1" dirty="0" smtClean="0"/>
              <a:t>Slight Improvement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70% of KPBSD schools made AYP in 2012 (up from 68% in 2011) compared to 46.5 % of </a:t>
            </a:r>
            <a:r>
              <a:rPr lang="en-US" b="1" dirty="0" smtClean="0">
                <a:solidFill>
                  <a:schemeClr val="tx1"/>
                </a:solidFill>
              </a:rPr>
              <a:t>Alaska’s schools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AMO stayed the same but more targets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FY11   31 targets to make AYP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FY12   31 targets for 3-8 and 40 targets for schools with a 12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grade                                                                                     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Other large districts in Alaska for FY12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Anchorage		41.7% made AYP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Mat Su		50% made AYP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Fairbanks 		42.8% made AYP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164586"/>
              </p:ext>
            </p:extLst>
          </p:nvPr>
        </p:nvGraphicFramePr>
        <p:xfrm>
          <a:off x="0" y="76200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4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55" y="1718553"/>
            <a:ext cx="627669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things first, what is your excitement level for being back at work?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091345"/>
              </p:ext>
            </p:extLst>
          </p:nvPr>
        </p:nvGraphicFramePr>
        <p:xfrm>
          <a:off x="-36443" y="1524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1465" y="1979711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N=5327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93401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N=5323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426023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N=5341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25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4800" b="1" dirty="0" smtClean="0"/>
              <a:t>2012  SBA % </a:t>
            </a:r>
            <a:br>
              <a:rPr lang="en-US" sz="4800" b="1" dirty="0" smtClean="0"/>
            </a:br>
            <a:r>
              <a:rPr lang="en-US" sz="4800" b="1" dirty="0" smtClean="0"/>
              <a:t>Proficient by Grade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757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248400" y="3200400"/>
            <a:ext cx="838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2012 SBA Average Scale Score by Grade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219150"/>
              </p:ext>
            </p:extLst>
          </p:nvPr>
        </p:nvGraphicFramePr>
        <p:xfrm>
          <a:off x="3810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3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524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Take Aways from FY12 </a:t>
            </a:r>
            <a:br>
              <a:rPr lang="en-US" sz="4800" b="1" dirty="0" smtClean="0">
                <a:solidFill>
                  <a:schemeClr val="accent1"/>
                </a:solidFill>
              </a:rPr>
            </a:br>
            <a:r>
              <a:rPr lang="en-US" sz="4800" b="1" dirty="0" smtClean="0">
                <a:solidFill>
                  <a:schemeClr val="accent1"/>
                </a:solidFill>
              </a:rPr>
              <a:t>SBA Data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Reading 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9/10 students are proficient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Average score peaks in 3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2800" b="1" dirty="0" smtClean="0">
                <a:solidFill>
                  <a:schemeClr val="tx1"/>
                </a:solidFill>
              </a:rPr>
              <a:t> grade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Writing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17/20 students are proficient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Average score peaks in 4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</a:rPr>
              <a:t> grade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Math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15/20 students are proficient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Average score peaks in 3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2800" b="1" dirty="0" smtClean="0">
                <a:solidFill>
                  <a:schemeClr val="tx1"/>
                </a:solidFill>
              </a:rPr>
              <a:t> grade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1"/>
                </a:solidFill>
              </a:rPr>
              <a:t>We are not getting the students on the edge to move into the proficiency range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 rotWithShape="1">
          <a:blip r:embed="rId2"/>
          <a:srcRect l="58403" t="32852" r="23306" b="37906"/>
          <a:stretch/>
        </p:blipFill>
        <p:spPr bwMode="auto">
          <a:xfrm>
            <a:off x="381000" y="1597886"/>
            <a:ext cx="8534400" cy="5031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505200" y="2475343"/>
            <a:ext cx="0" cy="3276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0" y="4113643"/>
            <a:ext cx="457200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93886" y="25585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proficient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93886" y="2927866"/>
            <a:ext cx="125911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7565"/>
            <a:ext cx="82296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Can’t blame it on SPED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KPBSD Students who </a:t>
            </a:r>
            <a:r>
              <a:rPr lang="en-US" sz="3200" b="1" u="sng" dirty="0" smtClean="0">
                <a:solidFill>
                  <a:schemeClr val="tx1"/>
                </a:solidFill>
              </a:rPr>
              <a:t>do not </a:t>
            </a:r>
            <a:r>
              <a:rPr lang="en-US" sz="3200" b="1" dirty="0" smtClean="0">
                <a:solidFill>
                  <a:schemeClr val="tx1"/>
                </a:solidFill>
              </a:rPr>
              <a:t>have an IEP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5% are not proficient in reading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10 % are not proficient in writing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16% are not proficient in math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4872335"/>
            <a:ext cx="6172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Take away is that we must keep thinking in terms of improving and not </a:t>
            </a:r>
            <a:r>
              <a:rPr lang="en-US" sz="2800" b="1" dirty="0" smtClean="0">
                <a:solidFill>
                  <a:schemeClr val="accent2"/>
                </a:solidFill>
              </a:rPr>
              <a:t>keep </a:t>
            </a:r>
            <a:r>
              <a:rPr lang="en-US" sz="2800" b="1" dirty="0">
                <a:solidFill>
                  <a:schemeClr val="accent2"/>
                </a:solidFill>
              </a:rPr>
              <a:t>doing what we are doing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565355"/>
              </p:ext>
            </p:extLst>
          </p:nvPr>
        </p:nvGraphicFramePr>
        <p:xfrm>
          <a:off x="304799" y="2057400"/>
          <a:ext cx="437821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477225"/>
              </p:ext>
            </p:extLst>
          </p:nvPr>
        </p:nvGraphicFramePr>
        <p:xfrm>
          <a:off x="4662714" y="2209800"/>
          <a:ext cx="4495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5721" y="304800"/>
            <a:ext cx="7614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Boys and Girls SBA Results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(Reading)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6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Boys and Girls SBA Results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(Writing)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797480"/>
              </p:ext>
            </p:extLst>
          </p:nvPr>
        </p:nvGraphicFramePr>
        <p:xfrm>
          <a:off x="4532243" y="2667000"/>
          <a:ext cx="4495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638496"/>
              </p:ext>
            </p:extLst>
          </p:nvPr>
        </p:nvGraphicFramePr>
        <p:xfrm>
          <a:off x="152400" y="2590800"/>
          <a:ext cx="4343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Boys and Girls SBA Results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(Math)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297429"/>
              </p:ext>
            </p:extLst>
          </p:nvPr>
        </p:nvGraphicFramePr>
        <p:xfrm>
          <a:off x="4724400" y="259080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175362"/>
              </p:ext>
            </p:extLst>
          </p:nvPr>
        </p:nvGraphicFramePr>
        <p:xfrm>
          <a:off x="0" y="25146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6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 b="1" dirty="0" smtClean="0"/>
              <a:t>Take Aways with Boys and Girls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KPBSD girls consistently outperform their male peers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Boys are not acquiring writing skills very well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Does this disparity exist in your school?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Lots of theories for how to make school more boy friendly- encourage you to be aware of this disparity and work to close the gap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219450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Four Questions Guiding our Improvements to support instruction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What do KPBSD students need to know?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How do you know that KPBSD students know it?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What do you do if KPBSD students don’t know it?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What do you do you if KPBSD students already know it?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3672468" y="2326311"/>
            <a:ext cx="1276903" cy="71482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25" y="212892"/>
            <a:ext cx="480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KPBSD, climbing the improvement hill, trying to make it to the school at the top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6348" y="5143500"/>
            <a:ext cx="2561065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Effective Instruction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4310918" y="3075214"/>
            <a:ext cx="313021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Collaboration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775254" y="3745290"/>
            <a:ext cx="2561065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technology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993328" y="1981200"/>
            <a:ext cx="2895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Professional development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12704" y="3360057"/>
            <a:ext cx="1066800" cy="838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32018" y="5647267"/>
            <a:ext cx="2561065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reporting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04976" y="1006928"/>
            <a:ext cx="8011885" cy="4136572"/>
          </a:xfrm>
          <a:custGeom>
            <a:avLst/>
            <a:gdLst>
              <a:gd name="connsiteX0" fmla="*/ 0 w 8011885"/>
              <a:gd name="connsiteY0" fmla="*/ 4136572 h 4136572"/>
              <a:gd name="connsiteX1" fmla="*/ 2554514 w 8011885"/>
              <a:gd name="connsiteY1" fmla="*/ 2452915 h 4136572"/>
              <a:gd name="connsiteX2" fmla="*/ 4296228 w 8011885"/>
              <a:gd name="connsiteY2" fmla="*/ 2235200 h 4136572"/>
              <a:gd name="connsiteX3" fmla="*/ 5805714 w 8011885"/>
              <a:gd name="connsiteY3" fmla="*/ 986972 h 4136572"/>
              <a:gd name="connsiteX4" fmla="*/ 7503885 w 8011885"/>
              <a:gd name="connsiteY4" fmla="*/ 914400 h 4136572"/>
              <a:gd name="connsiteX5" fmla="*/ 8011885 w 8011885"/>
              <a:gd name="connsiteY5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885" h="4136572">
                <a:moveTo>
                  <a:pt x="0" y="4136572"/>
                </a:moveTo>
                <a:cubicBezTo>
                  <a:pt x="919238" y="3453191"/>
                  <a:pt x="1838476" y="2769810"/>
                  <a:pt x="2554514" y="2452915"/>
                </a:cubicBezTo>
                <a:cubicBezTo>
                  <a:pt x="3270552" y="2136020"/>
                  <a:pt x="3754361" y="2479524"/>
                  <a:pt x="4296228" y="2235200"/>
                </a:cubicBezTo>
                <a:cubicBezTo>
                  <a:pt x="4838095" y="1990876"/>
                  <a:pt x="5271105" y="1207105"/>
                  <a:pt x="5805714" y="986972"/>
                </a:cubicBezTo>
                <a:cubicBezTo>
                  <a:pt x="6340323" y="766839"/>
                  <a:pt x="7136190" y="1078895"/>
                  <a:pt x="7503885" y="914400"/>
                </a:cubicBezTo>
                <a:cubicBezTo>
                  <a:pt x="7871580" y="749905"/>
                  <a:pt x="7941732" y="374952"/>
                  <a:pt x="80118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53200" y="4043532"/>
            <a:ext cx="2561065" cy="1021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curriculum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5793066" y="5597978"/>
            <a:ext cx="2561065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Strategic plan</a:t>
            </a:r>
            <a:endParaRPr lang="en-US" sz="2400" dirty="0"/>
          </a:p>
        </p:txBody>
      </p:sp>
      <p:pic>
        <p:nvPicPr>
          <p:cNvPr id="1026" name="Picture 2" descr="C:\Documents and Settings\e10056\Local Settings\Temporary Internet Files\Content.IE5\ULSX4WUU\MC9003825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99" y="304800"/>
            <a:ext cx="1596765" cy="159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3845283" y="4526945"/>
            <a:ext cx="2895599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5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r>
              <a:rPr lang="en-US" b="1" dirty="0" smtClean="0"/>
              <a:t>So, why aren’t we climbing the hill faster?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3886200" cy="4336999"/>
          </a:xfrm>
        </p:spPr>
      </p:pic>
      <p:sp>
        <p:nvSpPr>
          <p:cNvPr id="3" name="TextBox 2"/>
          <p:cNvSpPr txBox="1"/>
          <p:nvPr/>
        </p:nvSpPr>
        <p:spPr>
          <a:xfrm>
            <a:off x="152400" y="2209800"/>
            <a:ext cx="33535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Lots of variables affect student</a:t>
            </a:r>
          </a:p>
          <a:p>
            <a:r>
              <a:rPr lang="en-US" sz="3200" b="1" dirty="0" smtClean="0">
                <a:latin typeface="+mj-lt"/>
              </a:rPr>
              <a:t>performance. </a:t>
            </a:r>
          </a:p>
          <a:p>
            <a:endParaRPr lang="en-US" sz="3200" b="1" dirty="0" smtClean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Let’s not focus or blame those that we can’t control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209800"/>
            <a:ext cx="3491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Our job is to tend to those variables that we can affect, to focus on the ones that are preventing our students from learning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Instruction, the </a:t>
            </a:r>
            <a:r>
              <a:rPr lang="en-US" b="1" dirty="0"/>
              <a:t>variable that we can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Use the four questions at the classroom level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Lean on your neighbors and work as a team- take advantage of collaboration as a way to address specific challenges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Make the most of your evaluation or your teacher enrichment pathway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When students don’t have success, first ask, “is it 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06" y="1788855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When </a:t>
            </a:r>
            <a:r>
              <a:rPr lang="en-US" sz="3200" b="1" dirty="0"/>
              <a:t>you </a:t>
            </a:r>
            <a:r>
              <a:rPr lang="en-US" sz="3200" b="1" dirty="0" smtClean="0"/>
              <a:t>peel </a:t>
            </a:r>
            <a:r>
              <a:rPr lang="en-US" sz="3200" b="1" dirty="0"/>
              <a:t>away the layers, what you find is that </a:t>
            </a:r>
            <a:r>
              <a:rPr lang="en-US" sz="3200" b="1" dirty="0" smtClean="0"/>
              <a:t>those variables that are tied to the structure </a:t>
            </a:r>
            <a:r>
              <a:rPr lang="en-US" sz="3200" b="1" dirty="0"/>
              <a:t>of school </a:t>
            </a:r>
            <a:r>
              <a:rPr lang="en-US" sz="3200" b="1" dirty="0" smtClean="0"/>
              <a:t>are getting in the way - are preventing us from getting closer to the school on the hill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17706" y="4572000"/>
            <a:ext cx="8069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Examples: How students are distributed in schools, how we define student proficiency, </a:t>
            </a:r>
          </a:p>
          <a:p>
            <a:r>
              <a:rPr lang="en-US" sz="2800" b="1" dirty="0" smtClean="0">
                <a:latin typeface="+mj-lt"/>
              </a:rPr>
              <a:t>how we report student progress, </a:t>
            </a:r>
          </a:p>
          <a:p>
            <a:r>
              <a:rPr lang="en-US" sz="2800" b="1" dirty="0" smtClean="0">
                <a:latin typeface="+mj-lt"/>
              </a:rPr>
              <a:t>90 day break during summer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06" y="0"/>
            <a:ext cx="8373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Structural Variables Also Getting in the Way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19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77" y="1371600"/>
            <a:ext cx="7129845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HRO depends on attaining the right balance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3361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609" y="4868722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District Standardization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5852" y="5029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Improvisation/site identity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587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KPBSD striving to become a Highly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by eliminating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variables that cause inconsistencies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3041302"/>
            <a:ext cx="1777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is your charge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384779">
            <a:off x="7366553" y="4370876"/>
            <a:ext cx="405848" cy="602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sz="3200" b="1" dirty="0" smtClean="0"/>
              <a:t>KPBSD’s Strategic Plan, Guiding our Improvement for Next Five Years</a:t>
            </a:r>
            <a:endParaRPr lang="en-US" sz="3200" b="1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" y="3276600"/>
            <a:ext cx="1676400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Stakeholder Input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656114" y="3269343"/>
            <a:ext cx="1676400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Mission and vision statements</a:t>
            </a:r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4953000" y="3276600"/>
            <a:ext cx="1676400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areas</a:t>
            </a:r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7315200" y="3262086"/>
            <a:ext cx="1676400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057400" y="3757386"/>
            <a:ext cx="381000" cy="197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495800" y="3665764"/>
            <a:ext cx="381000" cy="197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781800" y="3679371"/>
            <a:ext cx="381000" cy="197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7391400" y="5239578"/>
            <a:ext cx="1676400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steps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8039099" y="4591366"/>
            <a:ext cx="381000" cy="197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e10979\Local Settings\Temporary Internet Files\Content.IE5\IX44SFXR\MC9004413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752">
            <a:off x="5527719" y="1629403"/>
            <a:ext cx="3499798" cy="41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e10979\Local Settings\Temporary Internet Files\Content.IE5\JBWY5AFK\MC9004413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5690">
            <a:off x="1116417" y="2826587"/>
            <a:ext cx="3279708" cy="47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e10979\Local Settings\Temporary Internet Files\Content.IE5\4UQPNLXA\MC90044136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844">
            <a:off x="937260" y="456223"/>
            <a:ext cx="3253740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9564" y="1371600"/>
            <a:ext cx="2796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Organizational Excellence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0591" y="2600881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+mj-lt"/>
              </a:rPr>
              <a:t>Academic Success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3351" y="4267200"/>
            <a:ext cx="2514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Community and Family Engagement</a:t>
            </a:r>
            <a:endParaRPr lang="en-US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103922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KPBSD: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Three Focus Areas</a:t>
            </a:r>
          </a:p>
        </p:txBody>
      </p:sp>
    </p:spTree>
    <p:extLst>
      <p:ext uri="{BB962C8B-B14F-4D97-AF65-F5344CB8AC3E}">
        <p14:creationId xmlns:p14="http://schemas.microsoft.com/office/powerpoint/2010/main" val="33500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Some general education news that you need to know about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763000" cy="1371600"/>
          </a:xfrm>
        </p:spPr>
        <p:txBody>
          <a:bodyPr/>
          <a:lstStyle/>
          <a:p>
            <a:r>
              <a:rPr lang="en-US" sz="4400" b="1" dirty="0" smtClean="0"/>
              <a:t>Big </a:t>
            </a:r>
            <a:r>
              <a:rPr lang="en-US" sz="4400" b="1" dirty="0"/>
              <a:t>p</a:t>
            </a:r>
            <a:r>
              <a:rPr lang="en-US" sz="4400" b="1" dirty="0" smtClean="0"/>
              <a:t>icture of education- it is not getting simpler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3500" b="1" dirty="0">
                <a:solidFill>
                  <a:schemeClr val="tx1"/>
                </a:solidFill>
              </a:rPr>
              <a:t>The external forces that affect education are </a:t>
            </a:r>
            <a:r>
              <a:rPr lang="en-US" sz="3500" b="1" dirty="0" smtClean="0">
                <a:solidFill>
                  <a:schemeClr val="tx1"/>
                </a:solidFill>
              </a:rPr>
              <a:t>increasing</a:t>
            </a:r>
          </a:p>
          <a:p>
            <a:endParaRPr lang="en-US" sz="3500" b="1" dirty="0">
              <a:solidFill>
                <a:schemeClr val="tx1"/>
              </a:solidFill>
            </a:endParaRPr>
          </a:p>
          <a:p>
            <a:r>
              <a:rPr lang="en-US" sz="3500" b="1" dirty="0">
                <a:solidFill>
                  <a:schemeClr val="tx1"/>
                </a:solidFill>
              </a:rPr>
              <a:t>More instability and uncertainty are headed our </a:t>
            </a:r>
            <a:r>
              <a:rPr lang="en-US" sz="3500" b="1" dirty="0" smtClean="0">
                <a:solidFill>
                  <a:schemeClr val="tx1"/>
                </a:solidFill>
              </a:rPr>
              <a:t>way</a:t>
            </a:r>
          </a:p>
          <a:p>
            <a:endParaRPr lang="en-US" sz="3500" b="1" dirty="0">
              <a:solidFill>
                <a:schemeClr val="tx1"/>
              </a:solidFill>
            </a:endParaRPr>
          </a:p>
          <a:p>
            <a:r>
              <a:rPr lang="en-US" sz="3500" b="1" dirty="0">
                <a:solidFill>
                  <a:schemeClr val="tx1"/>
                </a:solidFill>
              </a:rPr>
              <a:t>We are being asked to do more and more beyond the scope of </a:t>
            </a:r>
            <a:r>
              <a:rPr lang="en-US" sz="3500" b="1" dirty="0" smtClean="0">
                <a:solidFill>
                  <a:schemeClr val="tx1"/>
                </a:solidFill>
              </a:rPr>
              <a:t>academics to meets society’s needs</a:t>
            </a:r>
          </a:p>
          <a:p>
            <a:pPr marL="0" indent="0">
              <a:buNone/>
            </a:pPr>
            <a:endParaRPr lang="en-US" sz="3500" b="1" dirty="0">
              <a:solidFill>
                <a:schemeClr val="tx1"/>
              </a:solidFill>
            </a:endParaRPr>
          </a:p>
          <a:p>
            <a:r>
              <a:rPr lang="en-US" sz="3500" b="1" dirty="0">
                <a:solidFill>
                  <a:schemeClr val="tx1"/>
                </a:solidFill>
              </a:rPr>
              <a:t>New this year is </a:t>
            </a:r>
            <a:r>
              <a:rPr lang="en-US" sz="3500" b="1" dirty="0" smtClean="0">
                <a:solidFill>
                  <a:schemeClr val="tx1"/>
                </a:solidFill>
              </a:rPr>
              <a:t>mandatory training </a:t>
            </a:r>
            <a:r>
              <a:rPr lang="en-US" sz="3500" b="1" dirty="0">
                <a:solidFill>
                  <a:schemeClr val="tx1"/>
                </a:solidFill>
              </a:rPr>
              <a:t>in recognizing students who may be considering suicide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1524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b="1" dirty="0" smtClean="0"/>
              <a:t>Today’s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 are using Microsoft Lync to send this talk from Homer to Kenai, Seward and </a:t>
            </a:r>
            <a:r>
              <a:rPr lang="en-US" b="1" dirty="0" smtClean="0">
                <a:solidFill>
                  <a:schemeClr val="tx1"/>
                </a:solidFill>
              </a:rPr>
              <a:t>Soldotna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MS </a:t>
            </a:r>
            <a:r>
              <a:rPr lang="en-US" b="1" dirty="0" err="1" smtClean="0">
                <a:solidFill>
                  <a:schemeClr val="tx1"/>
                </a:solidFill>
              </a:rPr>
              <a:t>Lync</a:t>
            </a:r>
            <a:r>
              <a:rPr lang="en-US" b="1" dirty="0" smtClean="0">
                <a:solidFill>
                  <a:schemeClr val="tx1"/>
                </a:solidFill>
              </a:rPr>
              <a:t> is a peer-to-peer communication system that </a:t>
            </a:r>
            <a:r>
              <a:rPr lang="en-US" b="1" dirty="0" smtClean="0">
                <a:solidFill>
                  <a:schemeClr val="tx1"/>
                </a:solidFill>
              </a:rPr>
              <a:t>easily ties </a:t>
            </a:r>
            <a:r>
              <a:rPr lang="en-US" b="1" dirty="0" smtClean="0">
                <a:solidFill>
                  <a:schemeClr val="tx1"/>
                </a:solidFill>
              </a:rPr>
              <a:t>into MS Office.  Our new </a:t>
            </a:r>
            <a:r>
              <a:rPr lang="en-US" b="1" dirty="0" err="1" smtClean="0">
                <a:solidFill>
                  <a:schemeClr val="tx1"/>
                </a:solidFill>
              </a:rPr>
              <a:t>Polycom</a:t>
            </a:r>
            <a:r>
              <a:rPr lang="en-US" b="1" dirty="0" smtClean="0">
                <a:solidFill>
                  <a:schemeClr val="tx1"/>
                </a:solidFill>
              </a:rPr>
              <a:t> bridge will allow us to host multiple lines at the same time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Thanks </a:t>
            </a:r>
            <a:r>
              <a:rPr lang="en-US" b="1" dirty="0" smtClean="0">
                <a:solidFill>
                  <a:schemeClr val="tx1"/>
                </a:solidFill>
              </a:rPr>
              <a:t>to Eric Soderquist and Ted Notter for making this possible- they leapt tall buildings in a single bound to make this </a:t>
            </a:r>
            <a:r>
              <a:rPr lang="en-US" b="1" dirty="0" smtClean="0">
                <a:solidFill>
                  <a:schemeClr val="tx1"/>
                </a:solidFill>
              </a:rPr>
              <a:t>happen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Also thanks to </a:t>
            </a:r>
            <a:r>
              <a:rPr lang="en-US" b="1" dirty="0">
                <a:solidFill>
                  <a:schemeClr val="tx1"/>
                </a:solidFill>
              </a:rPr>
              <a:t>Michelle </a:t>
            </a:r>
            <a:r>
              <a:rPr lang="en-US" b="1" dirty="0" smtClean="0">
                <a:solidFill>
                  <a:schemeClr val="tx1"/>
                </a:solidFill>
              </a:rPr>
              <a:t>Thomason, Doris Cannon and Jamie </a:t>
            </a:r>
            <a:r>
              <a:rPr lang="en-US" b="1" dirty="0">
                <a:solidFill>
                  <a:schemeClr val="tx1"/>
                </a:solidFill>
              </a:rPr>
              <a:t>Myers </a:t>
            </a:r>
            <a:r>
              <a:rPr lang="en-US" b="1" dirty="0" smtClean="0">
                <a:solidFill>
                  <a:schemeClr val="tx1"/>
                </a:solidFill>
              </a:rPr>
              <a:t>for sweating the details of what is going on at four sites today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762000"/>
          </a:xfrm>
        </p:spPr>
        <p:txBody>
          <a:bodyPr/>
          <a:lstStyle/>
          <a:p>
            <a:r>
              <a:rPr lang="en-US" sz="3600" b="1" dirty="0" smtClean="0"/>
              <a:t>External Forces Not Getting Weaker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16565" y="957041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Federal ESEA Reauthorization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82122" y="2221579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Waiver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some of ESEA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37581" y="3970489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 evaluation  and student growth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27289" y="3844672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standards </a:t>
            </a:r>
            <a:r>
              <a:rPr lang="en-US" dirty="0" smtClean="0"/>
              <a:t>and assessment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80670">
            <a:off x="2404648" y="2080292"/>
            <a:ext cx="815804" cy="269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8249862">
            <a:off x="2816896" y="3538221"/>
            <a:ext cx="815804" cy="269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7541766">
            <a:off x="5283223" y="5173969"/>
            <a:ext cx="815804" cy="269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7621982">
            <a:off x="7098832" y="3430004"/>
            <a:ext cx="499911" cy="2569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339104" y="5579811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SBA-last year 2015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842587" y="2176241"/>
            <a:ext cx="2227943" cy="1034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Common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4400" b="1" dirty="0" smtClean="0"/>
              <a:t>Don’t Settle for, </a:t>
            </a:r>
            <a:r>
              <a:rPr lang="en-US" sz="4400" b="1" i="1" dirty="0" smtClean="0"/>
              <a:t>“This is how we always do it.” </a:t>
            </a:r>
            <a:r>
              <a:rPr lang="en-US" sz="4400" b="1" dirty="0" smtClean="0"/>
              <a:t>Be Creative</a:t>
            </a:r>
            <a:endParaRPr lang="en-US" sz="4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19400"/>
            <a:ext cx="366839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418230"/>
          </a:xfrm>
        </p:spPr>
        <p:txBody>
          <a:bodyPr/>
          <a:lstStyle/>
          <a:p>
            <a:r>
              <a:rPr lang="en-US" sz="4000" b="1" dirty="0" smtClean="0"/>
              <a:t>Stop and breathe when you feel the arrows start to turn inward</a:t>
            </a:r>
            <a:endParaRPr lang="en-US" sz="4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077" y="3703987"/>
            <a:ext cx="6065520" cy="9122664"/>
          </a:xfrm>
        </p:spPr>
      </p:pic>
      <p:sp>
        <p:nvSpPr>
          <p:cNvPr id="9" name="Curved Right Arrow 8"/>
          <p:cNvSpPr/>
          <p:nvPr/>
        </p:nvSpPr>
        <p:spPr>
          <a:xfrm>
            <a:off x="3088888" y="2896545"/>
            <a:ext cx="792480" cy="1036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03798" y="4010650"/>
            <a:ext cx="899160" cy="868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929011" y="3873490"/>
            <a:ext cx="8763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5929011" y="2789865"/>
            <a:ext cx="8763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03921" y="2983294"/>
            <a:ext cx="1104900" cy="47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929011" y="3843087"/>
            <a:ext cx="1104900" cy="47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903921" y="4589316"/>
            <a:ext cx="1104900" cy="47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626582">
            <a:off x="2606606" y="4457944"/>
            <a:ext cx="1104900" cy="47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626582">
            <a:off x="2745254" y="3774272"/>
            <a:ext cx="1104900" cy="47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0626582">
            <a:off x="2745254" y="3085877"/>
            <a:ext cx="1104900" cy="47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3250270"/>
            <a:ext cx="2133600" cy="162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9" y="3276413"/>
            <a:ext cx="1974606" cy="131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89304" y="202208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educator</a:t>
            </a:r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5302" y="5135437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</a:t>
            </a:r>
            <a:r>
              <a:rPr lang="en-US" b="1" dirty="0" smtClean="0">
                <a:latin typeface="+mj-lt"/>
              </a:rPr>
              <a:t>erve students</a:t>
            </a:r>
            <a:endParaRPr lang="en-US" b="1" dirty="0">
              <a:latin typeface="+mj-lt"/>
            </a:endParaRPr>
          </a:p>
        </p:txBody>
      </p:sp>
      <p:pic>
        <p:nvPicPr>
          <p:cNvPr id="1026" name="Picture 2" descr="C:\Documents and Settings\e10056\Local Settings\Temporary Internet Files\Content.IE5\JE4EYRHB\MP90040904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8" y="2713853"/>
            <a:ext cx="1889378" cy="188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2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b="1" dirty="0" smtClean="0"/>
              <a:t>Take care of yourself, pull over when you are tired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867400" cy="414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7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75836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Let’s do everything that we can to meet all our students’ needs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04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great year!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830836" cy="510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en-US" b="1" dirty="0" smtClean="0"/>
              <a:t>Alaska Summer, </a:t>
            </a:r>
            <a:br>
              <a:rPr lang="en-US" b="1" dirty="0" smtClean="0"/>
            </a:br>
            <a:r>
              <a:rPr lang="en-US" b="1" dirty="0" smtClean="0"/>
              <a:t>Living the Dream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62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01000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9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600200"/>
          </a:xfrm>
        </p:spPr>
        <p:txBody>
          <a:bodyPr/>
          <a:lstStyle/>
          <a:p>
            <a:r>
              <a:rPr lang="en-US" b="1" dirty="0" smtClean="0"/>
              <a:t>Expanding your game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886200" cy="499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3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505670"/>
            <a:ext cx="4764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8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524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72 New Teachers to KPBSD –</a:t>
            </a:r>
            <a:br>
              <a:rPr lang="en-US" sz="4400" b="1" dirty="0" smtClean="0"/>
            </a:br>
            <a:r>
              <a:rPr lang="en-US" sz="4400" b="1" dirty="0" smtClean="0"/>
              <a:t> Welcome!</a:t>
            </a:r>
            <a:endParaRPr lang="en-US" sz="4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57657"/>
            <a:ext cx="6781800" cy="522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Words>1224</Words>
  <Application>Microsoft Office PowerPoint</Application>
  <PresentationFormat>On-screen Show (4:3)</PresentationFormat>
  <Paragraphs>228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Using Effective Instruction To Ensure That All Students Learn</vt:lpstr>
      <vt:lpstr>PowerPoint Presentation</vt:lpstr>
      <vt:lpstr>PowerPoint Presentation</vt:lpstr>
      <vt:lpstr>Today’s Presentation</vt:lpstr>
      <vt:lpstr>Alaska Summer,  Living the Dream</vt:lpstr>
      <vt:lpstr>PowerPoint Presentation</vt:lpstr>
      <vt:lpstr>Expanding your game</vt:lpstr>
      <vt:lpstr>PowerPoint Presentation</vt:lpstr>
      <vt:lpstr>72 New Teachers to KPBSD –  Welcome!</vt:lpstr>
      <vt:lpstr>Recognizing our staff with  30 or more years with KPBSD</vt:lpstr>
      <vt:lpstr>Looking Back, One Year Later Are We A Stronger District?</vt:lpstr>
      <vt:lpstr>Are we stronger? Yes, internal processes (standardization) are better than they were</vt:lpstr>
      <vt:lpstr>Curriculum Development</vt:lpstr>
      <vt:lpstr>Technology</vt:lpstr>
      <vt:lpstr>PowerPoint Presentation</vt:lpstr>
      <vt:lpstr>PowerPoint Presentation</vt:lpstr>
      <vt:lpstr>PowerPoint Presentation</vt:lpstr>
      <vt:lpstr>KPBSD and AYP –  Slight Improvement</vt:lpstr>
      <vt:lpstr>PowerPoint Presentation</vt:lpstr>
      <vt:lpstr>PowerPoint Presentation</vt:lpstr>
      <vt:lpstr>2012  SBA %  Proficient by Grade</vt:lpstr>
      <vt:lpstr>2012 SBA Average Scale Score by Grade</vt:lpstr>
      <vt:lpstr>Take Aways from FY12  SBA Data</vt:lpstr>
      <vt:lpstr>We are not getting the students on the edge to move into the proficiency range</vt:lpstr>
      <vt:lpstr>Can’t blame it on SPED</vt:lpstr>
      <vt:lpstr>PowerPoint Presentation</vt:lpstr>
      <vt:lpstr>PowerPoint Presentation</vt:lpstr>
      <vt:lpstr>PowerPoint Presentation</vt:lpstr>
      <vt:lpstr>Take Aways with Boys and Girls</vt:lpstr>
      <vt:lpstr>Four Questions Guiding our Improvements to support instruction</vt:lpstr>
      <vt:lpstr>PowerPoint Presentation</vt:lpstr>
      <vt:lpstr>So, why aren’t we climbing the hill faster?</vt:lpstr>
      <vt:lpstr>Instruction, the variable that we can control</vt:lpstr>
      <vt:lpstr>PowerPoint Presentation</vt:lpstr>
      <vt:lpstr>An HRO depends on attaining the right balance</vt:lpstr>
      <vt:lpstr>KPBSD’s Strategic Plan, Guiding our Improvement for Next Five Years</vt:lpstr>
      <vt:lpstr>PowerPoint Presentation</vt:lpstr>
      <vt:lpstr>PowerPoint Presentation</vt:lpstr>
      <vt:lpstr>Big picture of education- it is not getting simpler</vt:lpstr>
      <vt:lpstr>External Forces Not Getting Weaker</vt:lpstr>
      <vt:lpstr>Don’t Settle for, “This is how we always do it.” Be Creative</vt:lpstr>
      <vt:lpstr>Stop and breathe when you feel the arrows start to turn inward</vt:lpstr>
      <vt:lpstr>Take care of yourself, pull over when you are tired</vt:lpstr>
      <vt:lpstr>Let’s do everything that we can to meet all our students’ needs</vt:lpstr>
      <vt:lpstr>PowerPoint Presentation</vt:lpstr>
    </vt:vector>
  </TitlesOfParts>
  <Company>KPBSD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e10056</dc:creator>
  <cp:lastModifiedBy>e10056</cp:lastModifiedBy>
  <cp:revision>208</cp:revision>
  <cp:lastPrinted>2012-07-06T18:24:57Z</cp:lastPrinted>
  <dcterms:created xsi:type="dcterms:W3CDTF">2012-06-25T17:39:33Z</dcterms:created>
  <dcterms:modified xsi:type="dcterms:W3CDTF">2012-08-14T15:32:45Z</dcterms:modified>
</cp:coreProperties>
</file>