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rts/chart1.xml" ContentType="application/vnd.openxmlformats-officedocument.drawingml.chart+xml"/>
  <Override PartName="/ppt/notesSlides/notesSlide5.xml" ContentType="application/vnd.openxmlformats-officedocument.presentationml.notesSlide+xml"/>
  <Override PartName="/ppt/charts/chart2.xml" ContentType="application/vnd.openxmlformats-officedocument.drawingml.chart+xml"/>
  <Override PartName="/ppt/notesSlides/notesSlide6.xml" ContentType="application/vnd.openxmlformats-officedocument.presentationml.notesSlide+xml"/>
  <Override PartName="/ppt/charts/chart3.xml" ContentType="application/vnd.openxmlformats-officedocument.drawingml.chart+xml"/>
  <Override PartName="/ppt/notesSlides/notesSlide7.xml" ContentType="application/vnd.openxmlformats-officedocument.presentationml.notesSlide+xml"/>
  <Override PartName="/ppt/charts/chart4.xml" ContentType="application/vnd.openxmlformats-officedocument.drawingml.chart+xml"/>
  <Override PartName="/ppt/notesSlides/notesSlide8.xml" ContentType="application/vnd.openxmlformats-officedocument.presentationml.notesSlide+xml"/>
  <Override PartName="/ppt/charts/chart5.xml" ContentType="application/vnd.openxmlformats-officedocument.drawingml.chart+xml"/>
  <Override PartName="/ppt/notesSlides/notesSlide9.xml" ContentType="application/vnd.openxmlformats-officedocument.presentationml.notesSlide+xml"/>
  <Override PartName="/ppt/charts/chart6.xml" ContentType="application/vnd.openxmlformats-officedocument.drawingml.chart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charts/chart7.xml" ContentType="application/vnd.openxmlformats-officedocument.drawingml.chart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charts/chart8.xml" ContentType="application/vnd.openxmlformats-officedocument.drawingml.chart+xml"/>
  <Override PartName="/ppt/notesSlides/notesSlide15.xml" ContentType="application/vnd.openxmlformats-officedocument.presentationml.notesSlide+xml"/>
  <Override PartName="/ppt/charts/chart9.xml" ContentType="application/vnd.openxmlformats-officedocument.drawingml.chart+xml"/>
  <Override PartName="/ppt/notesSlides/notesSlide16.xml" ContentType="application/vnd.openxmlformats-officedocument.presentationml.notesSlide+xml"/>
  <Override PartName="/ppt/charts/chart10.xml" ContentType="application/vnd.openxmlformats-officedocument.drawingml.chart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21"/>
  </p:notesMasterIdLst>
  <p:sldIdLst>
    <p:sldId id="256" r:id="rId2"/>
    <p:sldId id="272" r:id="rId3"/>
    <p:sldId id="260" r:id="rId4"/>
    <p:sldId id="263" r:id="rId5"/>
    <p:sldId id="274" r:id="rId6"/>
    <p:sldId id="269" r:id="rId7"/>
    <p:sldId id="270" r:id="rId8"/>
    <p:sldId id="267" r:id="rId9"/>
    <p:sldId id="265" r:id="rId10"/>
    <p:sldId id="261" r:id="rId11"/>
    <p:sldId id="259" r:id="rId12"/>
    <p:sldId id="271" r:id="rId13"/>
    <p:sldId id="273" r:id="rId14"/>
    <p:sldId id="257" r:id="rId15"/>
    <p:sldId id="264" r:id="rId16"/>
    <p:sldId id="276" r:id="rId17"/>
    <p:sldId id="266" r:id="rId18"/>
    <p:sldId id="258" r:id="rId19"/>
    <p:sldId id="275" r:id="rId20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858" autoAdjust="0"/>
    <p:restoredTop sz="94660"/>
  </p:normalViewPr>
  <p:slideViewPr>
    <p:cSldViewPr>
      <p:cViewPr varScale="1">
        <p:scale>
          <a:sx n="97" d="100"/>
          <a:sy n="97" d="100"/>
        </p:scale>
        <p:origin x="-102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76" d="100"/>
          <a:sy n="76" d="100"/>
        </p:scale>
        <p:origin x="-1788" y="-102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\\my\data$\E10056\Documents\DATA\grad%20rate%20data\Grad%20Rates%20FY09-12.xlsx" TargetMode="External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oleObject" Target="file:///\\my\data$\e10056\Documents\Finance\FY13\Property%20Tax%20and%20Mill%20Equivalent%20Amounts%209-12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Book1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\\my\data$\E10056\Documents\Enrollment\FY12\District%20Enrollment%20Trend%202005-13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\\my\data$\E10056\Documents\Enrollment\FY13\Enrollment%20by%20Grade%20-%209-17-12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e10056\AppData\Local\Microsoft\Windows\Temporary%20Internet%20Files\Content.Outlook\BCG76VGG\State%20revenue%20and%20on%20behalf%20comparison.xlsx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e10056\AppData\Local\Microsoft\Windows\Temporary%20Internet%20Files\Content.Outlook\BCG76VGG\Gen%20Fund%20Revenue%20FY10%20through%20FY13.xlsx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\\my\data$\E10056\Documents\Finance\FY13\Fund%20Balance%20FY02%20FY13.xlsx" TargetMode="Externa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e10056\AppData\Local\Microsoft\Windows\Temporary%20Internet%20Files\Content.Outlook\BCG76VGG\KPBSD%20%25%20of%20KPB%20Total.xlsx" TargetMode="Externa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e10056\Local%20Settings\Temporary%20Internet%20Files\Content.Outlook\23LMT0RZ\KPB%20Contr%20Sales%20Prop%20Tax%202005%20to%202013%20Proj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 dirty="0"/>
              <a:t>Graduation</a:t>
            </a:r>
            <a:r>
              <a:rPr lang="en-US" baseline="0" dirty="0"/>
              <a:t> Rate Trend FY 08-12</a:t>
            </a:r>
            <a:endParaRPr lang="en-US" dirty="0"/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Grad Rate</c:v>
                </c:pt>
              </c:strCache>
            </c:strRef>
          </c:tx>
          <c:invertIfNegative val="0"/>
          <c:cat>
            <c:strRef>
              <c:f>Sheet1!$A$2:$A$6</c:f>
              <c:strCache>
                <c:ptCount val="5"/>
                <c:pt idx="0">
                  <c:v>FY08</c:v>
                </c:pt>
                <c:pt idx="1">
                  <c:v>FY09</c:v>
                </c:pt>
                <c:pt idx="2">
                  <c:v>Fy10</c:v>
                </c:pt>
                <c:pt idx="3">
                  <c:v>FY11</c:v>
                </c:pt>
                <c:pt idx="4">
                  <c:v>Fy12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73</c:v>
                </c:pt>
                <c:pt idx="1">
                  <c:v>73.5</c:v>
                </c:pt>
                <c:pt idx="2">
                  <c:v>73.03</c:v>
                </c:pt>
                <c:pt idx="3">
                  <c:v>72.7</c:v>
                </c:pt>
                <c:pt idx="4">
                  <c:v>79.2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26380416"/>
        <c:axId val="226386304"/>
      </c:barChart>
      <c:catAx>
        <c:axId val="226380416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226386304"/>
        <c:crosses val="autoZero"/>
        <c:auto val="1"/>
        <c:lblAlgn val="ctr"/>
        <c:lblOffset val="100"/>
        <c:noMultiLvlLbl val="0"/>
      </c:catAx>
      <c:valAx>
        <c:axId val="226386304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226380416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Sheet1!$D$9</c:f>
              <c:strCache>
                <c:ptCount val="1"/>
                <c:pt idx="0">
                  <c:v>House worth $150,000</c:v>
                </c:pt>
              </c:strCache>
            </c:strRef>
          </c:tx>
          <c:marker>
            <c:symbol val="none"/>
          </c:marker>
          <c:cat>
            <c:strRef>
              <c:f>Sheet1!$C$10:$C$13</c:f>
              <c:strCache>
                <c:ptCount val="4"/>
                <c:pt idx="0">
                  <c:v>FY10</c:v>
                </c:pt>
                <c:pt idx="1">
                  <c:v>FY11</c:v>
                </c:pt>
                <c:pt idx="2">
                  <c:v>FY12 (estimate)</c:v>
                </c:pt>
                <c:pt idx="3">
                  <c:v>FY13 (Projected)</c:v>
                </c:pt>
              </c:strCache>
            </c:strRef>
          </c:cat>
          <c:val>
            <c:numRef>
              <c:f>Sheet1!$D$10:$D$13</c:f>
              <c:numCache>
                <c:formatCode>General</c:formatCode>
                <c:ptCount val="4"/>
                <c:pt idx="0">
                  <c:v>414</c:v>
                </c:pt>
                <c:pt idx="1">
                  <c:v>348</c:v>
                </c:pt>
                <c:pt idx="2">
                  <c:v>315</c:v>
                </c:pt>
                <c:pt idx="3">
                  <c:v>285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Sheet1!$E$9</c:f>
              <c:strCache>
                <c:ptCount val="1"/>
                <c:pt idx="0">
                  <c:v>House worth $200,000</c:v>
                </c:pt>
              </c:strCache>
            </c:strRef>
          </c:tx>
          <c:marker>
            <c:symbol val="none"/>
          </c:marker>
          <c:cat>
            <c:strRef>
              <c:f>Sheet1!$C$10:$C$13</c:f>
              <c:strCache>
                <c:ptCount val="4"/>
                <c:pt idx="0">
                  <c:v>FY10</c:v>
                </c:pt>
                <c:pt idx="1">
                  <c:v>FY11</c:v>
                </c:pt>
                <c:pt idx="2">
                  <c:v>FY12 (estimate)</c:v>
                </c:pt>
                <c:pt idx="3">
                  <c:v>FY13 (Projected)</c:v>
                </c:pt>
              </c:strCache>
            </c:strRef>
          </c:cat>
          <c:val>
            <c:numRef>
              <c:f>Sheet1!$E$10:$E$13</c:f>
              <c:numCache>
                <c:formatCode>General</c:formatCode>
                <c:ptCount val="4"/>
                <c:pt idx="0">
                  <c:v>551.6</c:v>
                </c:pt>
                <c:pt idx="1">
                  <c:v>463</c:v>
                </c:pt>
                <c:pt idx="2">
                  <c:v>420</c:v>
                </c:pt>
                <c:pt idx="3">
                  <c:v>380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Sheet1!$F$9</c:f>
              <c:strCache>
                <c:ptCount val="1"/>
                <c:pt idx="0">
                  <c:v>House worth $400,000</c:v>
                </c:pt>
              </c:strCache>
            </c:strRef>
          </c:tx>
          <c:marker>
            <c:symbol val="none"/>
          </c:marker>
          <c:cat>
            <c:strRef>
              <c:f>Sheet1!$C$10:$C$13</c:f>
              <c:strCache>
                <c:ptCount val="4"/>
                <c:pt idx="0">
                  <c:v>FY10</c:v>
                </c:pt>
                <c:pt idx="1">
                  <c:v>FY11</c:v>
                </c:pt>
                <c:pt idx="2">
                  <c:v>FY12 (estimate)</c:v>
                </c:pt>
                <c:pt idx="3">
                  <c:v>FY13 (Projected)</c:v>
                </c:pt>
              </c:strCache>
            </c:strRef>
          </c:cat>
          <c:val>
            <c:numRef>
              <c:f>Sheet1!$F$10:$F$13</c:f>
              <c:numCache>
                <c:formatCode>General</c:formatCode>
                <c:ptCount val="4"/>
                <c:pt idx="0">
                  <c:v>1103.2</c:v>
                </c:pt>
                <c:pt idx="1">
                  <c:v>927</c:v>
                </c:pt>
                <c:pt idx="2">
                  <c:v>840</c:v>
                </c:pt>
                <c:pt idx="3">
                  <c:v>760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26617600"/>
        <c:axId val="226619392"/>
      </c:lineChart>
      <c:catAx>
        <c:axId val="226617600"/>
        <c:scaling>
          <c:orientation val="minMax"/>
        </c:scaling>
        <c:delete val="0"/>
        <c:axPos val="b"/>
        <c:majorTickMark val="out"/>
        <c:minorTickMark val="none"/>
        <c:tickLblPos val="nextTo"/>
        <c:crossAx val="226619392"/>
        <c:crosses val="autoZero"/>
        <c:auto val="1"/>
        <c:lblAlgn val="ctr"/>
        <c:lblOffset val="100"/>
        <c:noMultiLvlLbl val="0"/>
      </c:catAx>
      <c:valAx>
        <c:axId val="226619392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226617600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69348537225529738"/>
          <c:y val="0.40476839043768176"/>
          <c:w val="0.30041706676909291"/>
          <c:h val="0.28055330921472654"/>
        </c:manualLayout>
      </c:layout>
      <c:overlay val="0"/>
      <c:txPr>
        <a:bodyPr/>
        <a:lstStyle/>
        <a:p>
          <a:pPr>
            <a:defRPr sz="1200"/>
          </a:pPr>
          <a:endParaRPr lang="en-US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Sheet1!$C$2</c:f>
              <c:strCache>
                <c:ptCount val="1"/>
                <c:pt idx="0">
                  <c:v>FY12 Graduation Rates</c:v>
                </c:pt>
              </c:strCache>
            </c:strRef>
          </c:tx>
          <c:invertIfNegative val="0"/>
          <c:cat>
            <c:strRef>
              <c:f>Sheet1!$B$3:$B$8</c:f>
              <c:strCache>
                <c:ptCount val="6"/>
                <c:pt idx="0">
                  <c:v>Kodiak</c:v>
                </c:pt>
                <c:pt idx="1">
                  <c:v>Kenai</c:v>
                </c:pt>
                <c:pt idx="2">
                  <c:v>Anchorage</c:v>
                </c:pt>
                <c:pt idx="3">
                  <c:v>Mat Su</c:v>
                </c:pt>
                <c:pt idx="4">
                  <c:v>Fairbanks</c:v>
                </c:pt>
                <c:pt idx="5">
                  <c:v>Juneau</c:v>
                </c:pt>
              </c:strCache>
            </c:strRef>
          </c:cat>
          <c:val>
            <c:numRef>
              <c:f>Sheet1!$C$3:$C$8</c:f>
              <c:numCache>
                <c:formatCode>General</c:formatCode>
                <c:ptCount val="6"/>
                <c:pt idx="0">
                  <c:v>80.430000000000007</c:v>
                </c:pt>
                <c:pt idx="1">
                  <c:v>79.2</c:v>
                </c:pt>
                <c:pt idx="2">
                  <c:v>72.790000000000006</c:v>
                </c:pt>
                <c:pt idx="3">
                  <c:v>71.55</c:v>
                </c:pt>
                <c:pt idx="4">
                  <c:v>70.180000000000007</c:v>
                </c:pt>
                <c:pt idx="5">
                  <c:v>70.180000000000007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26404608"/>
        <c:axId val="226414592"/>
      </c:barChart>
      <c:catAx>
        <c:axId val="226404608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226414592"/>
        <c:crosses val="autoZero"/>
        <c:auto val="1"/>
        <c:lblAlgn val="ctr"/>
        <c:lblOffset val="100"/>
        <c:noMultiLvlLbl val="0"/>
      </c:catAx>
      <c:valAx>
        <c:axId val="226414592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226404608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015507436570428"/>
          <c:y val="4.214129483814523E-2"/>
          <c:w val="0.86928937007874019"/>
          <c:h val="0.8326195683872849"/>
        </c:manualLayout>
      </c:layout>
      <c:lineChart>
        <c:grouping val="standard"/>
        <c:varyColors val="0"/>
        <c:ser>
          <c:idx val="0"/>
          <c:order val="0"/>
          <c:marker>
            <c:symbol val="none"/>
          </c:marker>
          <c:dPt>
            <c:idx val="8"/>
            <c:bubble3D val="0"/>
          </c:dPt>
          <c:cat>
            <c:strRef>
              <c:f>Sheet1!$A$5:$A$13</c:f>
              <c:strCache>
                <c:ptCount val="9"/>
                <c:pt idx="0">
                  <c:v>FY05</c:v>
                </c:pt>
                <c:pt idx="1">
                  <c:v>FY06</c:v>
                </c:pt>
                <c:pt idx="2">
                  <c:v>FY07</c:v>
                </c:pt>
                <c:pt idx="3">
                  <c:v>FY08</c:v>
                </c:pt>
                <c:pt idx="4">
                  <c:v>FY09</c:v>
                </c:pt>
                <c:pt idx="5">
                  <c:v>FY10</c:v>
                </c:pt>
                <c:pt idx="6">
                  <c:v>FY11</c:v>
                </c:pt>
                <c:pt idx="7">
                  <c:v>FY12</c:v>
                </c:pt>
                <c:pt idx="8">
                  <c:v>FY13</c:v>
                </c:pt>
              </c:strCache>
            </c:strRef>
          </c:cat>
          <c:val>
            <c:numRef>
              <c:f>Sheet1!$B$5:$B$13</c:f>
              <c:numCache>
                <c:formatCode>General</c:formatCode>
                <c:ptCount val="9"/>
                <c:pt idx="0">
                  <c:v>9470</c:v>
                </c:pt>
                <c:pt idx="1">
                  <c:v>9307</c:v>
                </c:pt>
                <c:pt idx="2">
                  <c:v>9314</c:v>
                </c:pt>
                <c:pt idx="3">
                  <c:v>9165</c:v>
                </c:pt>
                <c:pt idx="4">
                  <c:v>9172</c:v>
                </c:pt>
                <c:pt idx="5">
                  <c:v>9147</c:v>
                </c:pt>
                <c:pt idx="6">
                  <c:v>9104</c:v>
                </c:pt>
                <c:pt idx="7">
                  <c:v>8956</c:v>
                </c:pt>
                <c:pt idx="8">
                  <c:v>8839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26137216"/>
        <c:axId val="226138752"/>
      </c:lineChart>
      <c:catAx>
        <c:axId val="226137216"/>
        <c:scaling>
          <c:orientation val="minMax"/>
        </c:scaling>
        <c:delete val="0"/>
        <c:axPos val="b"/>
        <c:majorTickMark val="out"/>
        <c:minorTickMark val="none"/>
        <c:tickLblPos val="nextTo"/>
        <c:crossAx val="226138752"/>
        <c:crosses val="autoZero"/>
        <c:auto val="1"/>
        <c:lblAlgn val="ctr"/>
        <c:lblOffset val="100"/>
        <c:noMultiLvlLbl val="0"/>
      </c:catAx>
      <c:valAx>
        <c:axId val="226138752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226137216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 dirty="0"/>
              <a:t>Comparison</a:t>
            </a:r>
            <a:r>
              <a:rPr lang="en-US" baseline="0" dirty="0"/>
              <a:t> of </a:t>
            </a:r>
            <a:r>
              <a:rPr lang="en-US" baseline="0" dirty="0" smtClean="0"/>
              <a:t>Projected </a:t>
            </a:r>
            <a:r>
              <a:rPr lang="en-US" baseline="0" dirty="0"/>
              <a:t>and Actual Enrollment October 2012</a:t>
            </a:r>
            <a:endParaRPr lang="en-US" dirty="0"/>
          </a:p>
        </c:rich>
      </c:tx>
      <c:layout/>
      <c:overlay val="1"/>
    </c:title>
    <c:autoTitleDeleted val="0"/>
    <c:plotArea>
      <c:layout>
        <c:manualLayout>
          <c:layoutTarget val="inner"/>
          <c:xMode val="edge"/>
          <c:yMode val="edge"/>
          <c:x val="5.423741350513004E-2"/>
          <c:y val="5.0158159109421667E-2"/>
          <c:w val="0.92909591982820328"/>
          <c:h val="0.81077835098198936"/>
        </c:manualLayout>
      </c:layout>
      <c:lineChart>
        <c:grouping val="standard"/>
        <c:varyColors val="0"/>
        <c:ser>
          <c:idx val="1"/>
          <c:order val="0"/>
          <c:tx>
            <c:strRef>
              <c:f>Sheet1!$A$7</c:f>
              <c:strCache>
                <c:ptCount val="1"/>
                <c:pt idx="0">
                  <c:v>Actual 10-15-12</c:v>
                </c:pt>
              </c:strCache>
            </c:strRef>
          </c:tx>
          <c:cat>
            <c:strRef>
              <c:f>Sheet1!$B$3:$N$3</c:f>
              <c:strCache>
                <c:ptCount val="13"/>
                <c:pt idx="0">
                  <c:v>KDGN</c:v>
                </c:pt>
                <c:pt idx="1">
                  <c:v>1ST</c:v>
                </c:pt>
                <c:pt idx="2">
                  <c:v>2ND</c:v>
                </c:pt>
                <c:pt idx="3">
                  <c:v>3RD</c:v>
                </c:pt>
                <c:pt idx="4">
                  <c:v>4TH</c:v>
                </c:pt>
                <c:pt idx="5">
                  <c:v>5TH</c:v>
                </c:pt>
                <c:pt idx="6">
                  <c:v>6TH</c:v>
                </c:pt>
                <c:pt idx="7">
                  <c:v>7TH</c:v>
                </c:pt>
                <c:pt idx="8">
                  <c:v>8TH</c:v>
                </c:pt>
                <c:pt idx="9">
                  <c:v>9TH</c:v>
                </c:pt>
                <c:pt idx="10">
                  <c:v>10TH</c:v>
                </c:pt>
                <c:pt idx="11">
                  <c:v>11TH</c:v>
                </c:pt>
                <c:pt idx="12">
                  <c:v>12TH</c:v>
                </c:pt>
              </c:strCache>
            </c:strRef>
          </c:cat>
          <c:val>
            <c:numRef>
              <c:f>Sheet1!$B$7:$N$7</c:f>
              <c:numCache>
                <c:formatCode>General</c:formatCode>
                <c:ptCount val="13"/>
                <c:pt idx="0">
                  <c:v>693</c:v>
                </c:pt>
                <c:pt idx="1">
                  <c:v>663</c:v>
                </c:pt>
                <c:pt idx="2">
                  <c:v>650</c:v>
                </c:pt>
                <c:pt idx="3">
                  <c:v>686</c:v>
                </c:pt>
                <c:pt idx="4">
                  <c:v>685</c:v>
                </c:pt>
                <c:pt idx="5">
                  <c:v>659</c:v>
                </c:pt>
                <c:pt idx="6">
                  <c:v>669</c:v>
                </c:pt>
                <c:pt idx="7">
                  <c:v>630</c:v>
                </c:pt>
                <c:pt idx="8">
                  <c:v>719</c:v>
                </c:pt>
                <c:pt idx="9">
                  <c:v>698</c:v>
                </c:pt>
                <c:pt idx="10">
                  <c:v>730</c:v>
                </c:pt>
                <c:pt idx="11">
                  <c:v>662</c:v>
                </c:pt>
                <c:pt idx="12">
                  <c:v>695</c:v>
                </c:pt>
              </c:numCache>
            </c:numRef>
          </c:val>
          <c:smooth val="0"/>
        </c:ser>
        <c:ser>
          <c:idx val="0"/>
          <c:order val="1"/>
          <c:tx>
            <c:strRef>
              <c:f>Sheet1!$A$5</c:f>
              <c:strCache>
                <c:ptCount val="1"/>
                <c:pt idx="0">
                  <c:v>Projected</c:v>
                </c:pt>
              </c:strCache>
            </c:strRef>
          </c:tx>
          <c:cat>
            <c:strRef>
              <c:f>Sheet1!$B$3:$N$3</c:f>
              <c:strCache>
                <c:ptCount val="13"/>
                <c:pt idx="0">
                  <c:v>KDGN</c:v>
                </c:pt>
                <c:pt idx="1">
                  <c:v>1ST</c:v>
                </c:pt>
                <c:pt idx="2">
                  <c:v>2ND</c:v>
                </c:pt>
                <c:pt idx="3">
                  <c:v>3RD</c:v>
                </c:pt>
                <c:pt idx="4">
                  <c:v>4TH</c:v>
                </c:pt>
                <c:pt idx="5">
                  <c:v>5TH</c:v>
                </c:pt>
                <c:pt idx="6">
                  <c:v>6TH</c:v>
                </c:pt>
                <c:pt idx="7">
                  <c:v>7TH</c:v>
                </c:pt>
                <c:pt idx="8">
                  <c:v>8TH</c:v>
                </c:pt>
                <c:pt idx="9">
                  <c:v>9TH</c:v>
                </c:pt>
                <c:pt idx="10">
                  <c:v>10TH</c:v>
                </c:pt>
                <c:pt idx="11">
                  <c:v>11TH</c:v>
                </c:pt>
                <c:pt idx="12">
                  <c:v>12TH</c:v>
                </c:pt>
              </c:strCache>
            </c:strRef>
          </c:cat>
          <c:val>
            <c:numRef>
              <c:f>Sheet1!$B$5:$N$5</c:f>
              <c:numCache>
                <c:formatCode>General</c:formatCode>
                <c:ptCount val="13"/>
                <c:pt idx="0">
                  <c:v>643</c:v>
                </c:pt>
                <c:pt idx="1">
                  <c:v>664</c:v>
                </c:pt>
                <c:pt idx="2">
                  <c:v>657</c:v>
                </c:pt>
                <c:pt idx="3">
                  <c:v>679</c:v>
                </c:pt>
                <c:pt idx="4">
                  <c:v>661</c:v>
                </c:pt>
                <c:pt idx="5">
                  <c:v>659</c:v>
                </c:pt>
                <c:pt idx="6">
                  <c:v>672</c:v>
                </c:pt>
                <c:pt idx="7">
                  <c:v>629</c:v>
                </c:pt>
                <c:pt idx="8">
                  <c:v>707</c:v>
                </c:pt>
                <c:pt idx="9">
                  <c:v>705</c:v>
                </c:pt>
                <c:pt idx="10">
                  <c:v>743</c:v>
                </c:pt>
                <c:pt idx="11">
                  <c:v>718</c:v>
                </c:pt>
                <c:pt idx="12">
                  <c:v>734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26317440"/>
        <c:axId val="226318976"/>
      </c:lineChart>
      <c:catAx>
        <c:axId val="22631744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226318976"/>
        <c:crosses val="autoZero"/>
        <c:auto val="1"/>
        <c:lblAlgn val="ctr"/>
        <c:lblOffset val="100"/>
        <c:noMultiLvlLbl val="0"/>
      </c:catAx>
      <c:valAx>
        <c:axId val="226318976"/>
        <c:scaling>
          <c:orientation val="minMax"/>
          <c:max val="800"/>
          <c:min val="600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ln w="9525">
            <a:noFill/>
          </a:ln>
        </c:spPr>
        <c:txPr>
          <a:bodyPr/>
          <a:lstStyle/>
          <a:p>
            <a:pPr>
              <a:defRPr sz="1200"/>
            </a:pPr>
            <a:endParaRPr lang="en-US"/>
          </a:p>
        </c:txPr>
        <c:crossAx val="226317440"/>
        <c:crosses val="autoZero"/>
        <c:crossBetween val="between"/>
        <c:majorUnit val="20"/>
      </c:valAx>
      <c:spPr>
        <a:noFill/>
        <a:ln w="25400">
          <a:noFill/>
        </a:ln>
      </c:spPr>
    </c:plotArea>
    <c:legend>
      <c:legendPos val="b"/>
      <c:layout/>
      <c:overlay val="0"/>
    </c:legend>
    <c:plotVisOnly val="1"/>
    <c:dispBlanksAs val="zero"/>
    <c:showDLblsOverMax val="0"/>
  </c:chart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221828521434821"/>
          <c:y val="4.6770924467774859E-2"/>
          <c:w val="0.45363801399825021"/>
          <c:h val="0.832619568387284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'Bar Chart'!$A$6</c:f>
              <c:strCache>
                <c:ptCount val="1"/>
                <c:pt idx="0">
                  <c:v>Total General Fund Revenue</c:v>
                </c:pt>
              </c:strCache>
            </c:strRef>
          </c:tx>
          <c:invertIfNegative val="0"/>
          <c:cat>
            <c:strRef>
              <c:f>('Bar Chart'!$B$5,'Bar Chart'!$D$5,'Bar Chart'!$F$5,'Bar Chart'!$H$5)</c:f>
              <c:strCache>
                <c:ptCount val="4"/>
                <c:pt idx="0">
                  <c:v>FY10 Actual</c:v>
                </c:pt>
                <c:pt idx="1">
                  <c:v>FY11 Actual</c:v>
                </c:pt>
                <c:pt idx="2">
                  <c:v>FY12 Actual </c:v>
                </c:pt>
                <c:pt idx="3">
                  <c:v>FY13 Budget</c:v>
                </c:pt>
              </c:strCache>
            </c:strRef>
          </c:cat>
          <c:val>
            <c:numRef>
              <c:f>('Bar Chart'!$B$6,'Bar Chart'!$D$6,'Bar Chart'!$F$6,'Bar Chart'!$H$6)</c:f>
              <c:numCache>
                <c:formatCode>_("$"* #,##0_);_("$"* \(#,##0\);_("$"* "-"_);_(@_)</c:formatCode>
                <c:ptCount val="4"/>
                <c:pt idx="0">
                  <c:v>121637616</c:v>
                </c:pt>
                <c:pt idx="1">
                  <c:v>127298598</c:v>
                </c:pt>
                <c:pt idx="2">
                  <c:v>136001226</c:v>
                </c:pt>
                <c:pt idx="3">
                  <c:v>146637793</c:v>
                </c:pt>
              </c:numCache>
            </c:numRef>
          </c:val>
        </c:ser>
        <c:ser>
          <c:idx val="2"/>
          <c:order val="1"/>
          <c:tx>
            <c:strRef>
              <c:f>'Bar Chart'!$A$8</c:f>
              <c:strCache>
                <c:ptCount val="1"/>
                <c:pt idx="0">
                  <c:v>Total State Contribution</c:v>
                </c:pt>
              </c:strCache>
            </c:strRef>
          </c:tx>
          <c:invertIfNegative val="0"/>
          <c:cat>
            <c:strRef>
              <c:f>('Bar Chart'!$B$5,'Bar Chart'!$D$5,'Bar Chart'!$F$5,'Bar Chart'!$H$5)</c:f>
              <c:strCache>
                <c:ptCount val="4"/>
                <c:pt idx="0">
                  <c:v>FY10 Actual</c:v>
                </c:pt>
                <c:pt idx="1">
                  <c:v>FY11 Actual</c:v>
                </c:pt>
                <c:pt idx="2">
                  <c:v>FY12 Actual </c:v>
                </c:pt>
                <c:pt idx="3">
                  <c:v>FY13 Budget</c:v>
                </c:pt>
              </c:strCache>
            </c:strRef>
          </c:cat>
          <c:val>
            <c:numRef>
              <c:f>('Bar Chart'!$B$8,'Bar Chart'!$D$8,'Bar Chart'!$F$8,'Bar Chart'!$H$8)</c:f>
              <c:numCache>
                <c:formatCode>_(* #,##0_);_(* \(#,##0\);_(* "-"_);_(@_)</c:formatCode>
                <c:ptCount val="4"/>
                <c:pt idx="0">
                  <c:v>76214720</c:v>
                </c:pt>
                <c:pt idx="1">
                  <c:v>83001993</c:v>
                </c:pt>
                <c:pt idx="2">
                  <c:v>91374686</c:v>
                </c:pt>
                <c:pt idx="3">
                  <c:v>98699673</c:v>
                </c:pt>
              </c:numCache>
            </c:numRef>
          </c:val>
        </c:ser>
        <c:ser>
          <c:idx val="4"/>
          <c:order val="2"/>
          <c:tx>
            <c:strRef>
              <c:f>'Bar Chart'!$A$10</c:f>
              <c:strCache>
                <c:ptCount val="1"/>
                <c:pt idx="0">
                  <c:v>State On-behalf Portion</c:v>
                </c:pt>
              </c:strCache>
            </c:strRef>
          </c:tx>
          <c:invertIfNegative val="0"/>
          <c:cat>
            <c:strRef>
              <c:f>('Bar Chart'!$B$5,'Bar Chart'!$D$5,'Bar Chart'!$F$5,'Bar Chart'!$H$5)</c:f>
              <c:strCache>
                <c:ptCount val="4"/>
                <c:pt idx="0">
                  <c:v>FY10 Actual</c:v>
                </c:pt>
                <c:pt idx="1">
                  <c:v>FY11 Actual</c:v>
                </c:pt>
                <c:pt idx="2">
                  <c:v>FY12 Actual </c:v>
                </c:pt>
                <c:pt idx="3">
                  <c:v>FY13 Budget</c:v>
                </c:pt>
              </c:strCache>
            </c:strRef>
          </c:cat>
          <c:val>
            <c:numRef>
              <c:f>('Bar Chart'!$B$10,'Bar Chart'!$D$10,'Bar Chart'!$F$10,'Bar Chart'!$H$10)</c:f>
              <c:numCache>
                <c:formatCode>_("$"* #,##0_);_("$"* \(#,##0\);_("$"* "-"_);_(@_)</c:formatCode>
                <c:ptCount val="4"/>
                <c:pt idx="0">
                  <c:v>11901566</c:v>
                </c:pt>
                <c:pt idx="1">
                  <c:v>13615283</c:v>
                </c:pt>
                <c:pt idx="2">
                  <c:v>17803814</c:v>
                </c:pt>
                <c:pt idx="3">
                  <c:v>21565995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26953856"/>
        <c:axId val="226963840"/>
      </c:barChart>
      <c:catAx>
        <c:axId val="226953856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226963840"/>
        <c:crosses val="autoZero"/>
        <c:auto val="1"/>
        <c:lblAlgn val="ctr"/>
        <c:lblOffset val="100"/>
        <c:noMultiLvlLbl val="0"/>
      </c:catAx>
      <c:valAx>
        <c:axId val="226963840"/>
        <c:scaling>
          <c:orientation val="minMax"/>
        </c:scaling>
        <c:delete val="0"/>
        <c:axPos val="l"/>
        <c:majorGridlines/>
        <c:numFmt formatCode="_(&quot;$&quot;* #,##0_);_(&quot;$&quot;* \(#,##0\);_(&quot;$&quot;* &quot;-&quot;_);_(@_)" sourceLinked="1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226953856"/>
        <c:crosses val="autoZero"/>
        <c:crossBetween val="between"/>
      </c:valAx>
    </c:plotArea>
    <c:legend>
      <c:legendPos val="r"/>
      <c:layout/>
      <c:overlay val="0"/>
      <c:txPr>
        <a:bodyPr/>
        <a:lstStyle/>
        <a:p>
          <a:pPr>
            <a:defRPr sz="1600"/>
          </a:pPr>
          <a:endParaRPr lang="en-US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'Gen Fund other with Fed'!$A$6</c:f>
              <c:strCache>
                <c:ptCount val="1"/>
                <c:pt idx="0">
                  <c:v>2010 Actual</c:v>
                </c:pt>
              </c:strCache>
            </c:strRef>
          </c:tx>
          <c:invertIfNegative val="0"/>
          <c:cat>
            <c:strRef>
              <c:f>'Gen Fund other with Fed'!$B$5:$E$5</c:f>
              <c:strCache>
                <c:ptCount val="4"/>
                <c:pt idx="0">
                  <c:v>Borough Contribution</c:v>
                </c:pt>
                <c:pt idx="1">
                  <c:v>State Contribution</c:v>
                </c:pt>
                <c:pt idx="2">
                  <c:v>Federal and Other Revenue</c:v>
                </c:pt>
                <c:pt idx="3">
                  <c:v>Total General Fund Revenues</c:v>
                </c:pt>
              </c:strCache>
            </c:strRef>
          </c:cat>
          <c:val>
            <c:numRef>
              <c:f>'Gen Fund other with Fed'!$B$6:$E$6</c:f>
              <c:numCache>
                <c:formatCode>#,##0</c:formatCode>
                <c:ptCount val="4"/>
                <c:pt idx="0">
                  <c:v>42983376</c:v>
                </c:pt>
                <c:pt idx="1">
                  <c:v>76214721</c:v>
                </c:pt>
                <c:pt idx="2">
                  <c:v>2439519</c:v>
                </c:pt>
                <c:pt idx="3">
                  <c:v>121637616</c:v>
                </c:pt>
              </c:numCache>
            </c:numRef>
          </c:val>
        </c:ser>
        <c:ser>
          <c:idx val="1"/>
          <c:order val="1"/>
          <c:tx>
            <c:strRef>
              <c:f>'Gen Fund other with Fed'!$A$7</c:f>
              <c:strCache>
                <c:ptCount val="1"/>
                <c:pt idx="0">
                  <c:v>2011 Actual</c:v>
                </c:pt>
              </c:strCache>
            </c:strRef>
          </c:tx>
          <c:invertIfNegative val="0"/>
          <c:cat>
            <c:strRef>
              <c:f>'Gen Fund other with Fed'!$B$5:$E$5</c:f>
              <c:strCache>
                <c:ptCount val="4"/>
                <c:pt idx="0">
                  <c:v>Borough Contribution</c:v>
                </c:pt>
                <c:pt idx="1">
                  <c:v>State Contribution</c:v>
                </c:pt>
                <c:pt idx="2">
                  <c:v>Federal and Other Revenue</c:v>
                </c:pt>
                <c:pt idx="3">
                  <c:v>Total General Fund Revenues</c:v>
                </c:pt>
              </c:strCache>
            </c:strRef>
          </c:cat>
          <c:val>
            <c:numRef>
              <c:f>'Gen Fund other with Fed'!$B$7:$E$7</c:f>
              <c:numCache>
                <c:formatCode>#,##0</c:formatCode>
                <c:ptCount val="4"/>
                <c:pt idx="0">
                  <c:v>42588135</c:v>
                </c:pt>
                <c:pt idx="1">
                  <c:v>83001993</c:v>
                </c:pt>
                <c:pt idx="2">
                  <c:v>1708470</c:v>
                </c:pt>
                <c:pt idx="3">
                  <c:v>127298598</c:v>
                </c:pt>
              </c:numCache>
            </c:numRef>
          </c:val>
        </c:ser>
        <c:ser>
          <c:idx val="2"/>
          <c:order val="2"/>
          <c:tx>
            <c:strRef>
              <c:f>'Gen Fund other with Fed'!$A$8</c:f>
              <c:strCache>
                <c:ptCount val="1"/>
                <c:pt idx="0">
                  <c:v>2012 Actual</c:v>
                </c:pt>
              </c:strCache>
            </c:strRef>
          </c:tx>
          <c:invertIfNegative val="0"/>
          <c:cat>
            <c:strRef>
              <c:f>'Gen Fund other with Fed'!$B$5:$E$5</c:f>
              <c:strCache>
                <c:ptCount val="4"/>
                <c:pt idx="0">
                  <c:v>Borough Contribution</c:v>
                </c:pt>
                <c:pt idx="1">
                  <c:v>State Contribution</c:v>
                </c:pt>
                <c:pt idx="2">
                  <c:v>Federal and Other Revenue</c:v>
                </c:pt>
                <c:pt idx="3">
                  <c:v>Total General Fund Revenues</c:v>
                </c:pt>
              </c:strCache>
            </c:strRef>
          </c:cat>
          <c:val>
            <c:numRef>
              <c:f>'Gen Fund other with Fed'!$B$8:$E$8</c:f>
              <c:numCache>
                <c:formatCode>#,##0</c:formatCode>
                <c:ptCount val="4"/>
                <c:pt idx="0">
                  <c:v>43251135</c:v>
                </c:pt>
                <c:pt idx="1">
                  <c:v>91374686</c:v>
                </c:pt>
                <c:pt idx="2">
                  <c:v>1375405</c:v>
                </c:pt>
                <c:pt idx="3">
                  <c:v>136001226</c:v>
                </c:pt>
              </c:numCache>
            </c:numRef>
          </c:val>
        </c:ser>
        <c:ser>
          <c:idx val="3"/>
          <c:order val="3"/>
          <c:tx>
            <c:strRef>
              <c:f>'Gen Fund other with Fed'!$A$9</c:f>
              <c:strCache>
                <c:ptCount val="1"/>
                <c:pt idx="0">
                  <c:v>2013 Budget</c:v>
                </c:pt>
              </c:strCache>
            </c:strRef>
          </c:tx>
          <c:invertIfNegative val="0"/>
          <c:cat>
            <c:strRef>
              <c:f>'Gen Fund other with Fed'!$B$5:$E$5</c:f>
              <c:strCache>
                <c:ptCount val="4"/>
                <c:pt idx="0">
                  <c:v>Borough Contribution</c:v>
                </c:pt>
                <c:pt idx="1">
                  <c:v>State Contribution</c:v>
                </c:pt>
                <c:pt idx="2">
                  <c:v>Federal and Other Revenue</c:v>
                </c:pt>
                <c:pt idx="3">
                  <c:v>Total General Fund Revenues</c:v>
                </c:pt>
              </c:strCache>
            </c:strRef>
          </c:cat>
          <c:val>
            <c:numRef>
              <c:f>'Gen Fund other with Fed'!$B$9:$E$9</c:f>
              <c:numCache>
                <c:formatCode>#,##0</c:formatCode>
                <c:ptCount val="4"/>
                <c:pt idx="0">
                  <c:v>43000000</c:v>
                </c:pt>
                <c:pt idx="1">
                  <c:v>98699673</c:v>
                </c:pt>
                <c:pt idx="2">
                  <c:v>2176000</c:v>
                </c:pt>
                <c:pt idx="3">
                  <c:v>143875673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27017088"/>
        <c:axId val="227018624"/>
      </c:barChart>
      <c:catAx>
        <c:axId val="227017088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227018624"/>
        <c:crosses val="autoZero"/>
        <c:auto val="1"/>
        <c:lblAlgn val="ctr"/>
        <c:lblOffset val="100"/>
        <c:noMultiLvlLbl val="0"/>
      </c:catAx>
      <c:valAx>
        <c:axId val="227018624"/>
        <c:scaling>
          <c:orientation val="minMax"/>
        </c:scaling>
        <c:delete val="0"/>
        <c:axPos val="l"/>
        <c:majorGridlines/>
        <c:numFmt formatCode="#,##0" sourceLinked="1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227017088"/>
        <c:crosses val="autoZero"/>
        <c:crossBetween val="between"/>
      </c:valAx>
    </c:plotArea>
    <c:legend>
      <c:legendPos val="r"/>
      <c:layout/>
      <c:overlay val="0"/>
      <c:txPr>
        <a:bodyPr/>
        <a:lstStyle/>
        <a:p>
          <a:pPr>
            <a:defRPr sz="1200"/>
          </a:pPr>
          <a:endParaRPr lang="en-US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invertIfNegative val="0"/>
          <c:cat>
            <c:strRef>
              <c:f>Sheet1!$A$5:$L$5</c:f>
              <c:strCache>
                <c:ptCount val="12"/>
                <c:pt idx="0">
                  <c:v>FY02</c:v>
                </c:pt>
                <c:pt idx="1">
                  <c:v>FY03</c:v>
                </c:pt>
                <c:pt idx="2">
                  <c:v>FY04</c:v>
                </c:pt>
                <c:pt idx="3">
                  <c:v>FY05</c:v>
                </c:pt>
                <c:pt idx="4">
                  <c:v>FY06</c:v>
                </c:pt>
                <c:pt idx="5">
                  <c:v>FY07</c:v>
                </c:pt>
                <c:pt idx="6">
                  <c:v>FY08</c:v>
                </c:pt>
                <c:pt idx="7">
                  <c:v>FY09</c:v>
                </c:pt>
                <c:pt idx="8">
                  <c:v>FY10</c:v>
                </c:pt>
                <c:pt idx="9">
                  <c:v>FY11</c:v>
                </c:pt>
                <c:pt idx="10">
                  <c:v>FY12 </c:v>
                </c:pt>
                <c:pt idx="11">
                  <c:v>FY13 Budget</c:v>
                </c:pt>
              </c:strCache>
            </c:strRef>
          </c:cat>
          <c:val>
            <c:numRef>
              <c:f>Sheet1!$A$6:$L$6</c:f>
              <c:numCache>
                <c:formatCode>_(* #,##0_);_(* \(#,##0\);_(* "-"_);_(@_)</c:formatCode>
                <c:ptCount val="12"/>
                <c:pt idx="0">
                  <c:v>5406558</c:v>
                </c:pt>
                <c:pt idx="1">
                  <c:v>7009898</c:v>
                </c:pt>
                <c:pt idx="2">
                  <c:v>5437114</c:v>
                </c:pt>
                <c:pt idx="3">
                  <c:v>7769970</c:v>
                </c:pt>
                <c:pt idx="4">
                  <c:v>8668172</c:v>
                </c:pt>
                <c:pt idx="5">
                  <c:v>13491648</c:v>
                </c:pt>
                <c:pt idx="6">
                  <c:v>19394111</c:v>
                </c:pt>
                <c:pt idx="7">
                  <c:v>21162667</c:v>
                </c:pt>
                <c:pt idx="8">
                  <c:v>21001365</c:v>
                </c:pt>
                <c:pt idx="9">
                  <c:v>23359042</c:v>
                </c:pt>
                <c:pt idx="10">
                  <c:v>20364278</c:v>
                </c:pt>
                <c:pt idx="11" formatCode="#,##0">
                  <c:v>17602158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27087104"/>
        <c:axId val="227088640"/>
      </c:barChart>
      <c:catAx>
        <c:axId val="227087104"/>
        <c:scaling>
          <c:orientation val="minMax"/>
        </c:scaling>
        <c:delete val="0"/>
        <c:axPos val="b"/>
        <c:majorTickMark val="out"/>
        <c:minorTickMark val="none"/>
        <c:tickLblPos val="nextTo"/>
        <c:crossAx val="227088640"/>
        <c:crosses val="autoZero"/>
        <c:auto val="1"/>
        <c:lblAlgn val="ctr"/>
        <c:lblOffset val="100"/>
        <c:noMultiLvlLbl val="0"/>
      </c:catAx>
      <c:valAx>
        <c:axId val="227088640"/>
        <c:scaling>
          <c:orientation val="minMax"/>
        </c:scaling>
        <c:delete val="0"/>
        <c:axPos val="l"/>
        <c:majorGridlines/>
        <c:numFmt formatCode="_(* #,##0_);_(* \(#,##0\);_(* &quot;-&quot;_);_(@_)" sourceLinked="1"/>
        <c:majorTickMark val="out"/>
        <c:minorTickMark val="none"/>
        <c:tickLblPos val="nextTo"/>
        <c:crossAx val="227087104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 sz="3200" dirty="0"/>
              <a:t>KPBSD % of KPB </a:t>
            </a:r>
            <a:r>
              <a:rPr lang="en-US" sz="3200" dirty="0" smtClean="0"/>
              <a:t>Revenue Used for</a:t>
            </a:r>
            <a:r>
              <a:rPr lang="en-US" sz="3200" baseline="0" dirty="0" smtClean="0"/>
              <a:t> Schools</a:t>
            </a:r>
            <a:endParaRPr lang="en-US" sz="3200" dirty="0"/>
          </a:p>
        </c:rich>
      </c:tx>
      <c:layout>
        <c:manualLayout>
          <c:xMode val="edge"/>
          <c:yMode val="edge"/>
          <c:x val="8.8970588235294121E-2"/>
          <c:y val="0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6.9685479259226676E-2"/>
          <c:y val="0.10275350196610039"/>
          <c:w val="0.89058764302506876"/>
          <c:h val="0.8062655629584762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'% of total'!$A$7</c:f>
              <c:strCache>
                <c:ptCount val="1"/>
                <c:pt idx="0">
                  <c:v>In-Kind Services</c:v>
                </c:pt>
              </c:strCache>
            </c:strRef>
          </c:tx>
          <c:invertIfNegative val="0"/>
          <c:cat>
            <c:strRef>
              <c:f>'% of total'!$B$6:$K$6</c:f>
              <c:strCache>
                <c:ptCount val="4"/>
                <c:pt idx="0">
                  <c:v>FY10 Actual</c:v>
                </c:pt>
                <c:pt idx="1">
                  <c:v>FY11 Actual</c:v>
                </c:pt>
                <c:pt idx="2">
                  <c:v>FY12 KPB Budget / FY12 KPBSD Actual</c:v>
                </c:pt>
                <c:pt idx="3">
                  <c:v>FY13 Budget</c:v>
                </c:pt>
              </c:strCache>
            </c:strRef>
          </c:cat>
          <c:val>
            <c:numRef>
              <c:f>'% of total'!$B$7:$K$7</c:f>
            </c:numRef>
          </c:val>
        </c:ser>
        <c:ser>
          <c:idx val="1"/>
          <c:order val="1"/>
          <c:tx>
            <c:strRef>
              <c:f>'% of total'!$A$8</c:f>
              <c:strCache>
                <c:ptCount val="1"/>
                <c:pt idx="0">
                  <c:v>Appropriation</c:v>
                </c:pt>
              </c:strCache>
            </c:strRef>
          </c:tx>
          <c:invertIfNegative val="0"/>
          <c:cat>
            <c:strRef>
              <c:f>'% of total'!$B$6:$K$6</c:f>
              <c:strCache>
                <c:ptCount val="4"/>
                <c:pt idx="0">
                  <c:v>FY10 Actual</c:v>
                </c:pt>
                <c:pt idx="1">
                  <c:v>FY11 Actual</c:v>
                </c:pt>
                <c:pt idx="2">
                  <c:v>FY12 KPB Budget / FY12 KPBSD Actual</c:v>
                </c:pt>
                <c:pt idx="3">
                  <c:v>FY13 Budget</c:v>
                </c:pt>
              </c:strCache>
            </c:strRef>
          </c:cat>
          <c:val>
            <c:numRef>
              <c:f>'% of total'!$B$8:$K$8</c:f>
            </c:numRef>
          </c:val>
        </c:ser>
        <c:ser>
          <c:idx val="2"/>
          <c:order val="2"/>
          <c:tx>
            <c:strRef>
              <c:f>'% of total'!$A$9</c:f>
              <c:strCache>
                <c:ptCount val="1"/>
                <c:pt idx="0">
                  <c:v>Total KPBSD Local Revenue </c:v>
                </c:pt>
              </c:strCache>
            </c:strRef>
          </c:tx>
          <c:invertIfNegative val="0"/>
          <c:cat>
            <c:strRef>
              <c:f>'% of total'!$B$6:$K$6</c:f>
              <c:strCache>
                <c:ptCount val="4"/>
                <c:pt idx="0">
                  <c:v>FY10 Actual</c:v>
                </c:pt>
                <c:pt idx="1">
                  <c:v>FY11 Actual</c:v>
                </c:pt>
                <c:pt idx="2">
                  <c:v>FY12 KPB Budget / FY12 KPBSD Actual</c:v>
                </c:pt>
                <c:pt idx="3">
                  <c:v>FY13 Budget</c:v>
                </c:pt>
              </c:strCache>
            </c:strRef>
          </c:cat>
          <c:val>
            <c:numRef>
              <c:f>'% of total'!$B$9:$K$9</c:f>
            </c:numRef>
          </c:val>
        </c:ser>
        <c:ser>
          <c:idx val="3"/>
          <c:order val="3"/>
          <c:tx>
            <c:strRef>
              <c:f>'% of total'!$A$10</c:f>
              <c:strCache>
                <c:ptCount val="1"/>
                <c:pt idx="0">
                  <c:v>Total KPB Revenue budget</c:v>
                </c:pt>
              </c:strCache>
            </c:strRef>
          </c:tx>
          <c:invertIfNegative val="0"/>
          <c:cat>
            <c:strRef>
              <c:f>'% of total'!$B$6:$K$6</c:f>
              <c:strCache>
                <c:ptCount val="4"/>
                <c:pt idx="0">
                  <c:v>FY10 Actual</c:v>
                </c:pt>
                <c:pt idx="1">
                  <c:v>FY11 Actual</c:v>
                </c:pt>
                <c:pt idx="2">
                  <c:v>FY12 KPB Budget / FY12 KPBSD Actual</c:v>
                </c:pt>
                <c:pt idx="3">
                  <c:v>FY13 Budget</c:v>
                </c:pt>
              </c:strCache>
            </c:strRef>
          </c:cat>
          <c:val>
            <c:numRef>
              <c:f>'% of total'!$B$10:$K$10</c:f>
            </c:numRef>
          </c:val>
        </c:ser>
        <c:ser>
          <c:idx val="4"/>
          <c:order val="4"/>
          <c:tx>
            <c:strRef>
              <c:f>'% of total'!$A$11</c:f>
              <c:strCache>
                <c:ptCount val="1"/>
              </c:strCache>
            </c:strRef>
          </c:tx>
          <c:invertIfNegative val="0"/>
          <c:cat>
            <c:strRef>
              <c:f>'% of total'!$B$6:$K$6</c:f>
              <c:strCache>
                <c:ptCount val="4"/>
                <c:pt idx="0">
                  <c:v>FY10 Actual</c:v>
                </c:pt>
                <c:pt idx="1">
                  <c:v>FY11 Actual</c:v>
                </c:pt>
                <c:pt idx="2">
                  <c:v>FY12 KPB Budget / FY12 KPBSD Actual</c:v>
                </c:pt>
                <c:pt idx="3">
                  <c:v>FY13 Budget</c:v>
                </c:pt>
              </c:strCache>
            </c:strRef>
          </c:cat>
          <c:val>
            <c:numRef>
              <c:f>'% of total'!$B$11:$K$11</c:f>
            </c:numRef>
          </c:val>
        </c:ser>
        <c:ser>
          <c:idx val="5"/>
          <c:order val="5"/>
          <c:tx>
            <c:strRef>
              <c:f>'% of total'!$A$12</c:f>
              <c:strCache>
                <c:ptCount val="1"/>
                <c:pt idx="0">
                  <c:v>KPBSD % of KPB Revenue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4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'% of total'!$B$6:$K$6</c:f>
              <c:strCache>
                <c:ptCount val="4"/>
                <c:pt idx="0">
                  <c:v>FY10 Actual</c:v>
                </c:pt>
                <c:pt idx="1">
                  <c:v>FY11 Actual</c:v>
                </c:pt>
                <c:pt idx="2">
                  <c:v>FY12 KPB Budget / FY12 KPBSD Actual</c:v>
                </c:pt>
                <c:pt idx="3">
                  <c:v>FY13 Budget</c:v>
                </c:pt>
              </c:strCache>
            </c:strRef>
          </c:cat>
          <c:val>
            <c:numRef>
              <c:f>'% of total'!$B$12:$K$12</c:f>
              <c:numCache>
                <c:formatCode>0.00%</c:formatCode>
                <c:ptCount val="4"/>
                <c:pt idx="0">
                  <c:v>0.63322703821475468</c:v>
                </c:pt>
                <c:pt idx="1">
                  <c:v>0.61773026447047918</c:v>
                </c:pt>
                <c:pt idx="2">
                  <c:v>0.6292628163504872</c:v>
                </c:pt>
                <c:pt idx="3">
                  <c:v>0.60205644279151171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26481280"/>
        <c:axId val="226482816"/>
      </c:barChart>
      <c:catAx>
        <c:axId val="226481280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226482816"/>
        <c:crosses val="autoZero"/>
        <c:auto val="1"/>
        <c:lblAlgn val="ctr"/>
        <c:lblOffset val="100"/>
        <c:noMultiLvlLbl val="0"/>
      </c:catAx>
      <c:valAx>
        <c:axId val="226482816"/>
        <c:scaling>
          <c:orientation val="minMax"/>
          <c:max val="0.65000000000000013"/>
          <c:min val="0.52"/>
        </c:scaling>
        <c:delete val="0"/>
        <c:axPos val="l"/>
        <c:majorGridlines/>
        <c:numFmt formatCode="0%" sourceLinked="0"/>
        <c:majorTickMark val="out"/>
        <c:minorTickMark val="none"/>
        <c:tickLblPos val="nextTo"/>
        <c:crossAx val="226481280"/>
        <c:crosses val="autoZero"/>
        <c:crossBetween val="between"/>
        <c:majorUnit val="2.0000000000000004E-2"/>
        <c:minorUnit val="4.000000000000001E-3"/>
      </c:valAx>
      <c:spPr>
        <a:noFill/>
      </c:spPr>
    </c:plotArea>
    <c:plotVisOnly val="1"/>
    <c:dispBlanksAs val="gap"/>
    <c:showDLblsOverMax val="0"/>
  </c:chart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8434451152472444E-2"/>
          <c:y val="6.6601487314085744E-2"/>
          <c:w val="0.79629544704651978"/>
          <c:h val="0.84241688538932635"/>
        </c:manualLayout>
      </c:layout>
      <c:lineChart>
        <c:grouping val="standard"/>
        <c:varyColors val="0"/>
        <c:ser>
          <c:idx val="1"/>
          <c:order val="0"/>
          <c:tx>
            <c:strRef>
              <c:f>'Revised Layout'!$B$4</c:f>
              <c:strCache>
                <c:ptCount val="1"/>
                <c:pt idx="0">
                  <c:v>Funding From Sales Tax</c:v>
                </c:pt>
              </c:strCache>
            </c:strRef>
          </c:tx>
          <c:marker>
            <c:symbol val="none"/>
          </c:marker>
          <c:cat>
            <c:strRef>
              <c:f>'Revised Layout'!$A$5:$A$13</c:f>
              <c:strCache>
                <c:ptCount val="9"/>
                <c:pt idx="0">
                  <c:v>FY05 Actual</c:v>
                </c:pt>
                <c:pt idx="1">
                  <c:v>FY06 Actual</c:v>
                </c:pt>
                <c:pt idx="2">
                  <c:v>FY07 Actual</c:v>
                </c:pt>
                <c:pt idx="3">
                  <c:v>FY08 Actual</c:v>
                </c:pt>
                <c:pt idx="4">
                  <c:v>FY09 Actual</c:v>
                </c:pt>
                <c:pt idx="5">
                  <c:v>FY10 Actual</c:v>
                </c:pt>
                <c:pt idx="6">
                  <c:v>FY11 Actual</c:v>
                </c:pt>
                <c:pt idx="7">
                  <c:v>FY12 Estimated</c:v>
                </c:pt>
                <c:pt idx="8">
                  <c:v>FY13 Projected</c:v>
                </c:pt>
              </c:strCache>
            </c:strRef>
          </c:cat>
          <c:val>
            <c:numRef>
              <c:f>'Revised Layout'!$B$5:$B$13</c:f>
              <c:numCache>
                <c:formatCode>_(* #,##0_);_(* \(#,##0\);_(* "-"_);_(@_)</c:formatCode>
                <c:ptCount val="9"/>
                <c:pt idx="0">
                  <c:v>15670832</c:v>
                </c:pt>
                <c:pt idx="1">
                  <c:v>16755426</c:v>
                </c:pt>
                <c:pt idx="2">
                  <c:v>18321611</c:v>
                </c:pt>
                <c:pt idx="3">
                  <c:v>23801181</c:v>
                </c:pt>
                <c:pt idx="4">
                  <c:v>28585036</c:v>
                </c:pt>
                <c:pt idx="5">
                  <c:v>25950998</c:v>
                </c:pt>
                <c:pt idx="6">
                  <c:v>27798976</c:v>
                </c:pt>
                <c:pt idx="7">
                  <c:v>29188925</c:v>
                </c:pt>
                <c:pt idx="8">
                  <c:v>30064593</c:v>
                </c:pt>
              </c:numCache>
            </c:numRef>
          </c:val>
          <c:smooth val="0"/>
        </c:ser>
        <c:ser>
          <c:idx val="0"/>
          <c:order val="1"/>
          <c:tx>
            <c:strRef>
              <c:f>'Revised Layout'!$C$4</c:f>
              <c:strCache>
                <c:ptCount val="1"/>
                <c:pt idx="0">
                  <c:v>Funding From Property Tax</c:v>
                </c:pt>
              </c:strCache>
            </c:strRef>
          </c:tx>
          <c:marker>
            <c:symbol val="none"/>
          </c:marker>
          <c:cat>
            <c:strRef>
              <c:f>'Revised Layout'!$A$5:$A$13</c:f>
              <c:strCache>
                <c:ptCount val="9"/>
                <c:pt idx="0">
                  <c:v>FY05 Actual</c:v>
                </c:pt>
                <c:pt idx="1">
                  <c:v>FY06 Actual</c:v>
                </c:pt>
                <c:pt idx="2">
                  <c:v>FY07 Actual</c:v>
                </c:pt>
                <c:pt idx="3">
                  <c:v>FY08 Actual</c:v>
                </c:pt>
                <c:pt idx="4">
                  <c:v>FY09 Actual</c:v>
                </c:pt>
                <c:pt idx="5">
                  <c:v>FY10 Actual</c:v>
                </c:pt>
                <c:pt idx="6">
                  <c:v>FY11 Actual</c:v>
                </c:pt>
                <c:pt idx="7">
                  <c:v>FY12 Estimated</c:v>
                </c:pt>
                <c:pt idx="8">
                  <c:v>FY13 Projected</c:v>
                </c:pt>
              </c:strCache>
            </c:strRef>
          </c:cat>
          <c:val>
            <c:numRef>
              <c:f>'Revised Layout'!$C$5:$C$13</c:f>
              <c:numCache>
                <c:formatCode>_(* #,##0_);_(* \(#,##0\);_(* "-"_);_(@_)</c:formatCode>
                <c:ptCount val="9"/>
                <c:pt idx="0">
                  <c:v>18073775</c:v>
                </c:pt>
                <c:pt idx="1">
                  <c:v>18218256</c:v>
                </c:pt>
                <c:pt idx="2">
                  <c:v>19620065</c:v>
                </c:pt>
                <c:pt idx="3">
                  <c:v>13899936</c:v>
                </c:pt>
                <c:pt idx="4">
                  <c:v>12561909</c:v>
                </c:pt>
                <c:pt idx="5">
                  <c:v>17032378</c:v>
                </c:pt>
                <c:pt idx="6">
                  <c:v>14789159</c:v>
                </c:pt>
                <c:pt idx="7">
                  <c:v>14062210</c:v>
                </c:pt>
                <c:pt idx="8">
                  <c:v>12935407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26538624"/>
        <c:axId val="226540160"/>
      </c:lineChart>
      <c:catAx>
        <c:axId val="22653862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 rot="0" vert="horz"/>
          <a:lstStyle/>
          <a:p>
            <a:pPr>
              <a:defRPr/>
            </a:pPr>
            <a:endParaRPr lang="en-US"/>
          </a:p>
        </c:txPr>
        <c:crossAx val="226540160"/>
        <c:crosses val="autoZero"/>
        <c:auto val="1"/>
        <c:lblAlgn val="ctr"/>
        <c:lblOffset val="100"/>
        <c:noMultiLvlLbl val="0"/>
      </c:catAx>
      <c:valAx>
        <c:axId val="226540160"/>
        <c:scaling>
          <c:orientation val="minMax"/>
        </c:scaling>
        <c:delete val="0"/>
        <c:axPos val="l"/>
        <c:majorGridlines/>
        <c:numFmt formatCode="_(* #,##0_);_(* \(#,##0\);_(* &quot;-&quot;_);_(@_)" sourceLinked="1"/>
        <c:majorTickMark val="out"/>
        <c:minorTickMark val="none"/>
        <c:tickLblPos val="nextTo"/>
        <c:crossAx val="226538624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85854829086391982"/>
          <c:y val="0.38070888013998255"/>
          <c:w val="0.13452386915794221"/>
          <c:h val="0.36597965879265093"/>
        </c:manualLayout>
      </c:layout>
      <c:overlay val="0"/>
      <c:txPr>
        <a:bodyPr/>
        <a:lstStyle/>
        <a:p>
          <a:pPr>
            <a:defRPr sz="1400"/>
          </a:pPr>
          <a:endParaRPr lang="en-US"/>
        </a:p>
      </c:txPr>
    </c:legend>
    <c:plotVisOnly val="1"/>
    <c:dispBlanksAs val="gap"/>
    <c:showDLblsOverMax val="0"/>
  </c:chart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0D6C354B-7F39-4F7F-A3BE-27212081DF9C}" type="datetimeFigureOut">
              <a:rPr lang="en-US" smtClean="0"/>
              <a:t>10/25/2012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8B6827DB-A0F3-416D-B255-E871FE07702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55729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6827DB-A0F3-416D-B255-E871FE077025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800672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6827DB-A0F3-416D-B255-E871FE077025}" type="slidenum">
              <a:rPr lang="en-US" smtClean="0"/>
              <a:t>10</a:t>
            </a:fld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795875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6827DB-A0F3-416D-B255-E871FE077025}" type="slidenum">
              <a:rPr lang="en-US" smtClean="0"/>
              <a:t>11</a:t>
            </a:fld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171701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6827DB-A0F3-416D-B255-E871FE077025}" type="slidenum">
              <a:rPr lang="en-US" smtClean="0"/>
              <a:t>12</a:t>
            </a:fld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163632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6827DB-A0F3-416D-B255-E871FE077025}" type="slidenum">
              <a:rPr lang="en-US" smtClean="0"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143671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6827DB-A0F3-416D-B255-E871FE077025}" type="slidenum">
              <a:rPr lang="en-US" smtClean="0"/>
              <a:t>14</a:t>
            </a:fld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475908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6827DB-A0F3-416D-B255-E871FE077025}" type="slidenum">
              <a:rPr lang="en-US" smtClean="0"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1438132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6827DB-A0F3-416D-B255-E871FE077025}" type="slidenum">
              <a:rPr lang="en-US" smtClean="0"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9635986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6827DB-A0F3-416D-B255-E871FE077025}" type="slidenum">
              <a:rPr lang="en-US" smtClean="0"/>
              <a:t>17</a:t>
            </a:fld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4298535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6827DB-A0F3-416D-B255-E871FE077025}" type="slidenum">
              <a:rPr lang="en-US" smtClean="0"/>
              <a:t>18</a:t>
            </a:fld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1027277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6827DB-A0F3-416D-B255-E871FE077025}" type="slidenum">
              <a:rPr lang="en-US" smtClean="0"/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780937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6827DB-A0F3-416D-B255-E871FE077025}" type="slidenum">
              <a:rPr lang="en-US" smtClean="0"/>
              <a:t>2</a:t>
            </a:fld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494045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6827DB-A0F3-416D-B255-E871FE077025}" type="slidenum">
              <a:rPr lang="en-US" smtClean="0"/>
              <a:t>3</a:t>
            </a:fld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755731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6827DB-A0F3-416D-B255-E871FE077025}" type="slidenum">
              <a:rPr lang="en-US" smtClean="0"/>
              <a:t>4</a:t>
            </a:fld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892404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6827DB-A0F3-416D-B255-E871FE077025}" type="slidenum">
              <a:rPr lang="en-US" smtClean="0"/>
              <a:t>5</a:t>
            </a:fld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336888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6827DB-A0F3-416D-B255-E871FE077025}" type="slidenum">
              <a:rPr lang="en-US" smtClean="0"/>
              <a:t>6</a:t>
            </a:fld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443133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6827DB-A0F3-416D-B255-E871FE077025}" type="slidenum">
              <a:rPr lang="en-US" smtClean="0"/>
              <a:t>7</a:t>
            </a:fld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642675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6827DB-A0F3-416D-B255-E871FE077025}" type="slidenum">
              <a:rPr lang="en-US" smtClean="0"/>
              <a:t>8</a:t>
            </a:fld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297884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6827DB-A0F3-416D-B255-E871FE077025}" type="slidenum">
              <a:rPr lang="en-US" smtClean="0"/>
              <a:t>9</a:t>
            </a:fld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10392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overOverlay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11470D3-C2D5-433A-AD80-DBA86061363A}" type="datetimeFigureOut">
              <a:rPr lang="en-US" smtClean="0"/>
              <a:t>10/25/2012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C8767D5-8FBF-40BA-AB38-FC705AC45C84}" type="slidenum">
              <a:rPr lang="en-US" smtClean="0"/>
              <a:t>‹#›</a:t>
            </a:fld>
            <a:endParaRPr lang="en-US" dirty="0"/>
          </a:p>
        </p:txBody>
      </p:sp>
      <p:grpSp>
        <p:nvGrpSpPr>
          <p:cNvPr id="8" name="Group 7"/>
          <p:cNvGrpSpPr/>
          <p:nvPr/>
        </p:nvGrpSpPr>
        <p:grpSpPr>
          <a:xfrm>
            <a:off x="1194101" y="2887530"/>
            <a:ext cx="6779110" cy="923330"/>
            <a:chOff x="1172584" y="1381459"/>
            <a:chExt cx="6779110" cy="923330"/>
          </a:xfrm>
          <a:effectLst>
            <a:outerShdw blurRad="38100" dist="12700" dir="16200000" rotWithShape="0">
              <a:prstClr val="black">
                <a:alpha val="30000"/>
              </a:prstClr>
            </a:outerShdw>
          </a:effectLst>
        </p:grpSpPr>
        <p:sp>
          <p:nvSpPr>
            <p:cNvPr id="9" name="TextBox 8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ln w="3175">
                    <a:solidFill>
                      <a:schemeClr val="tx2">
                        <a:alpha val="60000"/>
                      </a:schemeClr>
                    </a:solidFill>
                  </a:ln>
                  <a:solidFill>
                    <a:schemeClr val="tx2">
                      <a:lumMod val="90000"/>
                    </a:schemeClr>
                  </a:solidFill>
                  <a:effectLst>
                    <a:outerShdw blurRad="34925" dist="12700" dir="14400000" algn="ctr" rotWithShape="0">
                      <a:srgbClr val="000000">
                        <a:alpha val="21000"/>
                      </a:srgbClr>
                    </a:outerShdw>
                  </a:effectLst>
                  <a:latin typeface="Wingdings" pitchFamily="2" charset="2"/>
                </a:rPr>
                <a:t></a:t>
              </a:r>
              <a:endParaRPr lang="en-US" sz="5400" dirty="0">
                <a:ln w="3175">
                  <a:solidFill>
                    <a:schemeClr val="tx2">
                      <a:alpha val="60000"/>
                    </a:schemeClr>
                  </a:solidFill>
                </a:ln>
                <a:solidFill>
                  <a:schemeClr val="tx2">
                    <a:lumMod val="90000"/>
                  </a:schemeClr>
                </a:solidFill>
                <a:effectLst>
                  <a:outerShdw blurRad="34925" dist="12700" dir="14400000" algn="ctr" rotWithShape="0">
                    <a:srgbClr val="000000">
                      <a:alpha val="21000"/>
                    </a:srgbClr>
                  </a:outerShdw>
                </a:effectLst>
                <a:latin typeface="Wingdings" pitchFamily="2" charset="2"/>
              </a:endParaRPr>
            </a:p>
          </p:txBody>
        </p:sp>
        <p:cxnSp>
          <p:nvCxnSpPr>
            <p:cNvPr id="10" name="Straight Connector 9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831976" y="192293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83341" y="1387737"/>
            <a:ext cx="6777318" cy="1731982"/>
          </a:xfrm>
        </p:spPr>
        <p:txBody>
          <a:bodyPr anchor="b"/>
          <a:lstStyle>
            <a:lvl1pPr>
              <a:defRPr>
                <a:ln w="3175">
                  <a:solidFill>
                    <a:schemeClr val="tx1">
                      <a:alpha val="65000"/>
                    </a:schemeClr>
                  </a:solidFill>
                </a:ln>
                <a:solidFill>
                  <a:schemeClr val="tx1"/>
                </a:solidFill>
                <a:effectLst>
                  <a:outerShdw blurRad="25400" dist="12700" dir="14220000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767862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  <a:effectLst>
                  <a:outerShdw blurRad="34925" dist="12700" dir="14400000" rotWithShape="0">
                    <a:prstClr val="black">
                      <a:alpha val="21000"/>
                    </a:prstClr>
                  </a:outerShdw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1470D3-C2D5-433A-AD80-DBA86061363A}" type="datetimeFigureOut">
              <a:rPr lang="en-US" smtClean="0"/>
              <a:t>10/25/2012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8767D5-8FBF-40BA-AB38-FC705AC45C84}" type="slidenum">
              <a:rPr lang="en-US" smtClean="0"/>
              <a:t>‹#›</a:t>
            </a:fld>
            <a:endParaRPr lang="en-US" dirty="0"/>
          </a:p>
        </p:txBody>
      </p:sp>
      <p:grpSp>
        <p:nvGrpSpPr>
          <p:cNvPr id="11" name="Group 10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5" name="TextBox 14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6" name="Straight Connector 15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66560" y="559398"/>
            <a:ext cx="1678193" cy="556676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8488" y="849854"/>
            <a:ext cx="5507917" cy="5023821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1470D3-C2D5-433A-AD80-DBA86061363A}" type="datetimeFigureOut">
              <a:rPr lang="en-US" smtClean="0"/>
              <a:t>10/25/2012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8767D5-8FBF-40BA-AB38-FC705AC45C84}" type="slidenum">
              <a:rPr lang="en-US" smtClean="0"/>
              <a:t>‹#›</a:t>
            </a:fld>
            <a:endParaRPr lang="en-US" dirty="0"/>
          </a:p>
        </p:txBody>
      </p:sp>
      <p:grpSp>
        <p:nvGrpSpPr>
          <p:cNvPr id="11" name="Group 10"/>
          <p:cNvGrpSpPr/>
          <p:nvPr/>
        </p:nvGrpSpPr>
        <p:grpSpPr>
          <a:xfrm rot="5400000">
            <a:off x="3909050" y="2880823"/>
            <a:ext cx="5480154" cy="923330"/>
            <a:chOff x="1815339" y="1381459"/>
            <a:chExt cx="5480154" cy="923330"/>
          </a:xfrm>
        </p:grpSpPr>
        <p:sp>
          <p:nvSpPr>
            <p:cNvPr id="12" name="TextBox 11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3" name="Straight Connector 12"/>
            <p:cNvCxnSpPr/>
            <p:nvPr/>
          </p:nvCxnSpPr>
          <p:spPr>
            <a:xfrm flipH="1" flipV="1">
              <a:off x="1815339" y="1924709"/>
              <a:ext cx="2468880" cy="2505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0800000">
              <a:off x="4826613" y="1927417"/>
              <a:ext cx="2468880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1470D3-C2D5-433A-AD80-DBA86061363A}" type="datetimeFigureOut">
              <a:rPr lang="en-US" smtClean="0"/>
              <a:t>10/25/2012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8767D5-8FBF-40BA-AB38-FC705AC45C8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grpSp>
        <p:nvGrpSpPr>
          <p:cNvPr id="12" name="Group 11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3" name="TextBox 12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4" name="Straight Connector 13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CoverOverlay.png"/>
          <p:cNvPicPr>
            <a:picLocks noChangeAspect="1"/>
          </p:cNvPicPr>
          <p:nvPr/>
        </p:nvPicPr>
        <p:blipFill>
          <a:blip r:embed="rId2" cstate="print">
            <a:lum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grpSp>
        <p:nvGrpSpPr>
          <p:cNvPr id="7" name="Group 7"/>
          <p:cNvGrpSpPr/>
          <p:nvPr/>
        </p:nvGrpSpPr>
        <p:grpSpPr>
          <a:xfrm>
            <a:off x="1172584" y="2887579"/>
            <a:ext cx="6779110" cy="923330"/>
            <a:chOff x="1172584" y="1381459"/>
            <a:chExt cx="6779110" cy="923330"/>
          </a:xfrm>
        </p:grpSpPr>
        <p:sp>
          <p:nvSpPr>
            <p:cNvPr id="9" name="TextBox 8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0" name="Straight Connector 9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831976" y="1927412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40" y="1204857"/>
            <a:ext cx="7754713" cy="1910716"/>
          </a:xfrm>
        </p:spPr>
        <p:txBody>
          <a:bodyPr anchor="b"/>
          <a:lstStyle>
            <a:lvl1pPr algn="ctr">
              <a:defRPr sz="5400" b="0" cap="none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248" y="3767316"/>
            <a:ext cx="7734747" cy="15001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1470D3-C2D5-433A-AD80-DBA86061363A}" type="datetimeFigureOut">
              <a:rPr lang="en-US" smtClean="0"/>
              <a:t>10/25/2012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8767D5-8FBF-40BA-AB38-FC705AC45C84}" type="slidenum">
              <a:rPr lang="en-US" smtClean="0"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1470D3-C2D5-433A-AD80-DBA86061363A}" type="datetimeFigureOut">
              <a:rPr lang="en-US" smtClean="0"/>
              <a:t>10/25/2012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8767D5-8FBF-40BA-AB38-FC705AC45C8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grpSp>
        <p:nvGrpSpPr>
          <p:cNvPr id="13" name="Group 12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4" name="TextBox 13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5" name="Straight Connector 14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685800" y="2240280"/>
            <a:ext cx="3803904" cy="387705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4"/>
          </p:nvPr>
        </p:nvSpPr>
        <p:spPr>
          <a:xfrm>
            <a:off x="4645151" y="2240280"/>
            <a:ext cx="3803904" cy="387705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51560" y="2240280"/>
            <a:ext cx="3442446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8488" y="2947595"/>
            <a:ext cx="3803904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02306" y="2240280"/>
            <a:ext cx="3447288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944368"/>
            <a:ext cx="3799728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1470D3-C2D5-433A-AD80-DBA86061363A}" type="datetimeFigureOut">
              <a:rPr lang="en-US" smtClean="0"/>
              <a:t>10/25/2012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8767D5-8FBF-40BA-AB38-FC705AC45C84}" type="slidenum">
              <a:rPr lang="en-US" smtClean="0"/>
              <a:t>‹#›</a:t>
            </a:fld>
            <a:endParaRPr lang="en-US" dirty="0"/>
          </a:p>
        </p:txBody>
      </p:sp>
      <p:grpSp>
        <p:nvGrpSpPr>
          <p:cNvPr id="14" name="Group 13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6" name="TextBox 15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7" name="Straight Connector 16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1470D3-C2D5-433A-AD80-DBA86061363A}" type="datetimeFigureOut">
              <a:rPr lang="en-US" smtClean="0"/>
              <a:t>10/25/2012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8767D5-8FBF-40BA-AB38-FC705AC45C84}" type="slidenum">
              <a:rPr lang="en-US" smtClean="0"/>
              <a:t>‹#›</a:t>
            </a:fld>
            <a:endParaRPr lang="en-US" dirty="0"/>
          </a:p>
        </p:txBody>
      </p:sp>
      <p:grpSp>
        <p:nvGrpSpPr>
          <p:cNvPr id="10" name="Group 9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4" name="TextBox 13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5" name="Straight Connector 14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1470D3-C2D5-433A-AD80-DBA86061363A}" type="datetimeFigureOut">
              <a:rPr lang="en-US" smtClean="0"/>
              <a:t>10/25/2012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8767D5-8FBF-40BA-AB38-FC705AC45C84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4579" y="1678195"/>
            <a:ext cx="3422483" cy="1886921"/>
          </a:xfrm>
        </p:spPr>
        <p:txBody>
          <a:bodyPr anchor="b"/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2001" y="559398"/>
            <a:ext cx="4116667" cy="5566765"/>
          </a:xfrm>
        </p:spPr>
        <p:txBody>
          <a:bodyPr anchor="ctr"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34579" y="3603812"/>
            <a:ext cx="3411725" cy="2517289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1470D3-C2D5-433A-AD80-DBA86061363A}" type="datetimeFigureOut">
              <a:rPr lang="en-US" smtClean="0"/>
              <a:t>10/25/2012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8767D5-8FBF-40BA-AB38-FC705AC45C84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731" y="4668818"/>
            <a:ext cx="7767021" cy="644729"/>
          </a:xfrm>
        </p:spPr>
        <p:txBody>
          <a:bodyPr anchor="b"/>
          <a:lstStyle>
            <a:lvl1pPr algn="ctr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240000">
            <a:off x="2183792" y="666965"/>
            <a:ext cx="4772156" cy="3598016"/>
          </a:xfr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24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8489" y="5324306"/>
            <a:ext cx="7756264" cy="804862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1470D3-C2D5-433A-AD80-DBA86061363A}" type="datetimeFigureOut">
              <a:rPr lang="en-US" smtClean="0"/>
              <a:t>10/25/2012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8767D5-8FBF-40BA-AB38-FC705AC45C84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83000">
                <a:schemeClr val="bg1">
                  <a:alpha val="11000"/>
                </a:schemeClr>
              </a:gs>
              <a:gs pos="100000">
                <a:schemeClr val="bg2">
                  <a:lumMod val="75000"/>
                  <a:alpha val="23000"/>
                </a:schemeClr>
              </a:gs>
            </a:gsLst>
            <a:path path="rect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8490" y="570156"/>
            <a:ext cx="7756263" cy="105425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247" y="2248347"/>
            <a:ext cx="7745505" cy="38778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0378" y="616144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811470D3-C2D5-433A-AD80-DBA86061363A}" type="datetimeFigureOut">
              <a:rPr lang="en-US" smtClean="0"/>
              <a:t>10/25/2012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16144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639264" y="616144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CC8767D5-8FBF-40BA-AB38-FC705AC45C84}" type="slidenum">
              <a:rPr lang="en-US" smtClean="0"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540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6576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77724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"/>
        <a:defRPr sz="22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114300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20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508760" indent="-32004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828800" indent="-32004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214884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46888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78892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3657600"/>
            <a:ext cx="7772400" cy="1470025"/>
          </a:xfrm>
        </p:spPr>
        <p:txBody>
          <a:bodyPr>
            <a:normAutofit/>
          </a:bodyPr>
          <a:lstStyle/>
          <a:p>
            <a:r>
              <a:rPr lang="en-US" sz="3200" dirty="0" smtClean="0"/>
              <a:t>Presentation To Borough Assembly</a:t>
            </a:r>
            <a:br>
              <a:rPr lang="en-US" sz="3200" dirty="0" smtClean="0"/>
            </a:br>
            <a:r>
              <a:rPr lang="en-US" sz="3200" dirty="0" smtClean="0"/>
              <a:t>October 23, 2012</a:t>
            </a:r>
            <a:endParaRPr lang="en-US" sz="32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04800" y="762000"/>
            <a:ext cx="8610600" cy="1752600"/>
          </a:xfrm>
        </p:spPr>
        <p:txBody>
          <a:bodyPr>
            <a:noAutofit/>
          </a:bodyPr>
          <a:lstStyle/>
          <a:p>
            <a:r>
              <a:rPr lang="en-US" sz="4800" b="1" dirty="0" smtClean="0">
                <a:solidFill>
                  <a:srgbClr val="002060"/>
                </a:solidFill>
              </a:rPr>
              <a:t>Financial Update of The Kenai Peninsula Borough School District</a:t>
            </a:r>
            <a:endParaRPr lang="en-US" sz="48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44631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800" b="1" dirty="0" smtClean="0"/>
              <a:t>KPBSD’s Current Financial Picture-Using Fund Balance to keep us whole </a:t>
            </a:r>
            <a:endParaRPr lang="en-US" sz="2800" b="1" dirty="0"/>
          </a:p>
        </p:txBody>
      </p:sp>
      <p:sp>
        <p:nvSpPr>
          <p:cNvPr id="5" name="Rectangle 4"/>
          <p:cNvSpPr/>
          <p:nvPr/>
        </p:nvSpPr>
        <p:spPr>
          <a:xfrm>
            <a:off x="838200" y="2286000"/>
            <a:ext cx="15240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State</a:t>
            </a:r>
          </a:p>
          <a:p>
            <a:pPr algn="ctr"/>
            <a:r>
              <a:rPr lang="en-US" sz="2000" dirty="0" smtClean="0"/>
              <a:t>$99,699,673</a:t>
            </a:r>
          </a:p>
          <a:p>
            <a:pPr algn="ctr"/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838200" y="3352800"/>
            <a:ext cx="15240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Borough</a:t>
            </a:r>
          </a:p>
          <a:p>
            <a:pPr algn="ctr"/>
            <a:r>
              <a:rPr lang="en-US" sz="2000" dirty="0" smtClean="0"/>
              <a:t>$43,000,000</a:t>
            </a:r>
          </a:p>
          <a:p>
            <a:pPr algn="ctr"/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38200" y="5684982"/>
            <a:ext cx="15240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/>
          </a:p>
          <a:p>
            <a:pPr algn="ctr"/>
            <a:r>
              <a:rPr lang="en-US" sz="2000" dirty="0" smtClean="0"/>
              <a:t>Fund Balance</a:t>
            </a:r>
          </a:p>
          <a:p>
            <a:pPr algn="ctr"/>
            <a:r>
              <a:rPr lang="en-US" sz="2000" dirty="0" smtClean="0"/>
              <a:t>$2,762,120</a:t>
            </a:r>
          </a:p>
          <a:p>
            <a:pPr algn="ctr"/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838200" y="4495800"/>
            <a:ext cx="15240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dirty="0" smtClean="0"/>
          </a:p>
          <a:p>
            <a:pPr algn="ctr"/>
            <a:r>
              <a:rPr lang="en-US" sz="2000" dirty="0" smtClean="0"/>
              <a:t>Federal and other</a:t>
            </a:r>
          </a:p>
          <a:p>
            <a:pPr algn="ctr"/>
            <a:r>
              <a:rPr lang="en-US" sz="2000" dirty="0" smtClean="0"/>
              <a:t>$2,176,000</a:t>
            </a:r>
          </a:p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5334000" y="3510394"/>
            <a:ext cx="2362200" cy="167784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FY13  Budgeted General Fund Expenditures</a:t>
            </a:r>
          </a:p>
          <a:p>
            <a:pPr algn="ctr"/>
            <a:r>
              <a:rPr lang="en-US" sz="2000" dirty="0" smtClean="0"/>
              <a:t>$146,637,793</a:t>
            </a:r>
          </a:p>
          <a:p>
            <a:pPr algn="ctr"/>
            <a:endParaRPr lang="en-US" dirty="0"/>
          </a:p>
        </p:txBody>
      </p:sp>
      <p:cxnSp>
        <p:nvCxnSpPr>
          <p:cNvPr id="11" name="Straight Connector 10"/>
          <p:cNvCxnSpPr>
            <a:stCxn id="5" idx="3"/>
            <a:endCxn id="9" idx="1"/>
          </p:cNvCxnSpPr>
          <p:nvPr/>
        </p:nvCxnSpPr>
        <p:spPr>
          <a:xfrm>
            <a:off x="2362200" y="2743200"/>
            <a:ext cx="2971800" cy="16061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>
            <a:stCxn id="6" idx="3"/>
            <a:endCxn id="9" idx="1"/>
          </p:cNvCxnSpPr>
          <p:nvPr/>
        </p:nvCxnSpPr>
        <p:spPr>
          <a:xfrm>
            <a:off x="2362200" y="3810000"/>
            <a:ext cx="2971800" cy="5393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>
            <a:stCxn id="8" idx="3"/>
            <a:endCxn id="9" idx="1"/>
          </p:cNvCxnSpPr>
          <p:nvPr/>
        </p:nvCxnSpPr>
        <p:spPr>
          <a:xfrm flipV="1">
            <a:off x="2362200" y="4349316"/>
            <a:ext cx="2971800" cy="60368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>
            <a:endCxn id="9" idx="1"/>
          </p:cNvCxnSpPr>
          <p:nvPr/>
        </p:nvCxnSpPr>
        <p:spPr>
          <a:xfrm flipV="1">
            <a:off x="2286000" y="4349316"/>
            <a:ext cx="3048000" cy="179286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328062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7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81000"/>
            <a:ext cx="7756263" cy="1054250"/>
          </a:xfrm>
        </p:spPr>
        <p:txBody>
          <a:bodyPr>
            <a:noAutofit/>
          </a:bodyPr>
          <a:lstStyle/>
          <a:p>
            <a:r>
              <a:rPr lang="en-US" sz="4400" dirty="0" smtClean="0"/>
              <a:t>KPBSD’s </a:t>
            </a:r>
            <a:r>
              <a:rPr lang="en-US" sz="4400" dirty="0"/>
              <a:t>Fund Balance </a:t>
            </a:r>
            <a:r>
              <a:rPr lang="en-US" sz="4400" dirty="0" smtClean="0"/>
              <a:t>Totals FY02-FY13</a:t>
            </a:r>
            <a:endParaRPr lang="en-US" sz="4400" dirty="0"/>
          </a:p>
        </p:txBody>
      </p:sp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94568788"/>
              </p:ext>
            </p:extLst>
          </p:nvPr>
        </p:nvGraphicFramePr>
        <p:xfrm>
          <a:off x="152400" y="1676400"/>
          <a:ext cx="8763000" cy="4953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cxnSp>
        <p:nvCxnSpPr>
          <p:cNvPr id="6" name="Straight Connector 5"/>
          <p:cNvCxnSpPr/>
          <p:nvPr/>
        </p:nvCxnSpPr>
        <p:spPr>
          <a:xfrm>
            <a:off x="7239000" y="1981200"/>
            <a:ext cx="1524000" cy="121920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747439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762000" y="152400"/>
            <a:ext cx="7756263" cy="1054250"/>
          </a:xfrm>
        </p:spPr>
        <p:txBody>
          <a:bodyPr/>
          <a:lstStyle/>
          <a:p>
            <a:r>
              <a:rPr lang="en-US" sz="3200" dirty="0" smtClean="0"/>
              <a:t>Variables that Affect Fund Balance</a:t>
            </a:r>
            <a:endParaRPr lang="en-US" sz="3200" dirty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43957580"/>
              </p:ext>
            </p:extLst>
          </p:nvPr>
        </p:nvGraphicFramePr>
        <p:xfrm>
          <a:off x="304800" y="1219200"/>
          <a:ext cx="8664387" cy="510540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63179"/>
                <a:gridCol w="724805"/>
                <a:gridCol w="724805"/>
                <a:gridCol w="939981"/>
                <a:gridCol w="226502"/>
                <a:gridCol w="694605"/>
                <a:gridCol w="694605"/>
                <a:gridCol w="694605"/>
                <a:gridCol w="694605"/>
                <a:gridCol w="1166483"/>
                <a:gridCol w="815407"/>
                <a:gridCol w="724805"/>
              </a:tblGrid>
              <a:tr h="419083">
                <a:tc gridSpan="4"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dirty="0">
                          <a:effectLst/>
                        </a:rPr>
                        <a:t>State of Alaska Basic Need Components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sng" strike="noStrike">
                          <a:effectLst/>
                        </a:rPr>
                        <a:t>FY08</a:t>
                      </a:r>
                      <a:endParaRPr lang="en-US" sz="1200" b="0" i="0" u="sng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sng" strike="noStrike">
                          <a:effectLst/>
                        </a:rPr>
                        <a:t>FY09</a:t>
                      </a:r>
                      <a:endParaRPr lang="en-US" sz="1200" b="0" i="0" u="sng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sng" strike="noStrike">
                          <a:effectLst/>
                        </a:rPr>
                        <a:t>FY10</a:t>
                      </a:r>
                      <a:endParaRPr lang="en-US" sz="1200" b="0" i="0" u="sng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sng" strike="noStrike">
                          <a:effectLst/>
                        </a:rPr>
                        <a:t>FY11</a:t>
                      </a:r>
                      <a:endParaRPr lang="en-US" sz="1200" b="0" i="0" u="sng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sng" strike="noStrike" dirty="0">
                          <a:effectLst/>
                        </a:rPr>
                        <a:t>FY12</a:t>
                      </a:r>
                      <a:endParaRPr lang="en-US" sz="1200" b="0" i="0" u="sng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sng" strike="noStrike">
                          <a:effectLst/>
                        </a:rPr>
                        <a:t>FY13</a:t>
                      </a:r>
                      <a:endParaRPr lang="en-US" sz="1200" b="0" i="0" u="sng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sng" strike="noStrike">
                          <a:effectLst/>
                        </a:rPr>
                        <a:t>FY14</a:t>
                      </a:r>
                      <a:endParaRPr lang="en-US" sz="1100" b="0" i="0" u="sng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231538"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0" i="0" u="sng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0" i="0" u="sng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0" i="0" u="sng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0" i="0" u="sng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0" i="0" u="sng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0" i="0" u="sng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sng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419083"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</a:rPr>
                        <a:t>Actual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</a:rPr>
                        <a:t>Actual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</a:rPr>
                        <a:t>Actual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Actual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1/11/12  DOEED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</a:rPr>
                        <a:t>Estimate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231538"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Enrollment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</a:rPr>
                        <a:t>9,249.70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</a:rPr>
                        <a:t>9,255.77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9,144.67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9,025.06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8,969.57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8,871.00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231538"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419083"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District Cost Factors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1.004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</a:rPr>
                        <a:t>1.088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</a:rPr>
                        <a:t>1.109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</a:rPr>
                        <a:t>1.13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</a:rPr>
                        <a:t>1.151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</a:rPr>
                        <a:t>1.171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</a:rPr>
                        <a:t>1.171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231538"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 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 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</a:rPr>
                        <a:t> 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dirty="0">
                          <a:effectLst/>
                        </a:rPr>
                        <a:t> 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231538"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 gridSpan="3"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Intensive Services Factor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5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9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11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13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</a:rPr>
                        <a:t>13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13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</a:rPr>
                        <a:t>13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231538"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 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 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 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231538"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 gridSpan="3"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Intensive Needs student Counts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90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80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90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122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</a:rPr>
                        <a:t>126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128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231538"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 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 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</a:rPr>
                        <a:t> 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419083"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 gridSpan="4"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Base Student Allocation Value(BSA)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 $   5,380 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 $   5,480 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 $   5,580 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</a:rPr>
                        <a:t> $   5,680 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</a:rPr>
                        <a:t>$5,680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$5,680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231538"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231538"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 gridSpan="3"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One-Time Legislative Funding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   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</a:rPr>
                        <a:t>$1,404,575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$1,752,986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231538"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   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231538"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231538">
                <a:tc gridSpan="4"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dirty="0">
                          <a:effectLst/>
                        </a:rPr>
                        <a:t>Federal ARRA Stimulus Funding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419083"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 gridSpan="3"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dirty="0">
                          <a:effectLst/>
                        </a:rPr>
                        <a:t>February 2009 to September 2011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 gridSpan="4"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</a:rPr>
                        <a:t>$10,121,811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dirty="0">
                          <a:effectLst/>
                        </a:rPr>
                        <a:t> $               0 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978787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Potential Increase in Use of Fund Balance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Impact of settlement with two bargaining units.  	Approved budget includes our current offer.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smtClean="0"/>
              <a:t>FY13 Fund Balance Unknown 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39137376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70145968"/>
              </p:ext>
            </p:extLst>
          </p:nvPr>
        </p:nvGraphicFramePr>
        <p:xfrm>
          <a:off x="381000" y="304800"/>
          <a:ext cx="8534400" cy="6324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8818585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077200" cy="685800"/>
          </a:xfrm>
        </p:spPr>
        <p:txBody>
          <a:bodyPr>
            <a:noAutofit/>
          </a:bodyPr>
          <a:lstStyle/>
          <a:p>
            <a:r>
              <a:rPr lang="en-US" sz="2800" dirty="0"/>
              <a:t>Local School </a:t>
            </a:r>
            <a:r>
              <a:rPr lang="en-US" sz="2800" dirty="0" smtClean="0"/>
              <a:t>Funds</a:t>
            </a:r>
            <a:br>
              <a:rPr lang="en-US" sz="2800" dirty="0" smtClean="0"/>
            </a:br>
            <a:r>
              <a:rPr lang="en-US" sz="2800" dirty="0" smtClean="0"/>
              <a:t> </a:t>
            </a:r>
            <a:r>
              <a:rPr lang="en-US" sz="2800" dirty="0"/>
              <a:t>Sales Tax and Property Tax- Growing Divide </a:t>
            </a:r>
          </a:p>
        </p:txBody>
      </p:sp>
      <p:graphicFrame>
        <p:nvGraphicFramePr>
          <p:cNvPr id="4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64596550"/>
              </p:ext>
            </p:extLst>
          </p:nvPr>
        </p:nvGraphicFramePr>
        <p:xfrm>
          <a:off x="304800" y="1905000"/>
          <a:ext cx="8504238" cy="45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4662282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81000"/>
            <a:ext cx="8534400" cy="758952"/>
          </a:xfrm>
        </p:spPr>
        <p:txBody>
          <a:bodyPr>
            <a:noAutofit/>
          </a:bodyPr>
          <a:lstStyle/>
          <a:p>
            <a:r>
              <a:rPr lang="en-US" sz="3200" dirty="0" smtClean="0"/>
              <a:t>Amount of Property Tax Used for School Funding is Decreasing</a:t>
            </a:r>
            <a:endParaRPr lang="en-US" sz="32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2273399075"/>
              </p:ext>
            </p:extLst>
          </p:nvPr>
        </p:nvGraphicFramePr>
        <p:xfrm>
          <a:off x="914400" y="1295400"/>
          <a:ext cx="7315200" cy="22725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20355"/>
                <a:gridCol w="1520355"/>
                <a:gridCol w="2027140"/>
                <a:gridCol w="2247350"/>
              </a:tblGrid>
              <a:tr h="96012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Fiscal Year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Mill Equivalent</a:t>
                      </a:r>
                      <a:r>
                        <a:rPr lang="en-US" sz="1400" baseline="0" dirty="0" smtClean="0"/>
                        <a:t> for schools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Amount of tax</a:t>
                      </a:r>
                      <a:r>
                        <a:rPr lang="en-US" sz="1400" baseline="0" dirty="0" smtClean="0"/>
                        <a:t> paid for schools on </a:t>
                      </a:r>
                      <a:r>
                        <a:rPr lang="en-US" sz="1400" dirty="0" smtClean="0"/>
                        <a:t>$200,000 Property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Amount of tax</a:t>
                      </a:r>
                      <a:r>
                        <a:rPr lang="en-US" sz="1400" baseline="0" dirty="0" smtClean="0"/>
                        <a:t> paid for schools on </a:t>
                      </a:r>
                      <a:r>
                        <a:rPr lang="en-US" sz="1400" dirty="0" smtClean="0"/>
                        <a:t>$400,000</a:t>
                      </a:r>
                      <a:r>
                        <a:rPr lang="en-US" sz="1400" baseline="0" dirty="0" smtClean="0"/>
                        <a:t> Property</a:t>
                      </a:r>
                      <a:endParaRPr lang="en-US" sz="1400" dirty="0"/>
                    </a:p>
                  </a:txBody>
                  <a:tcPr/>
                </a:tc>
              </a:tr>
              <a:tr h="255914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2010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2.758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551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1103</a:t>
                      </a:r>
                    </a:p>
                  </a:txBody>
                  <a:tcPr/>
                </a:tc>
              </a:tr>
              <a:tr h="255914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2011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2.317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420 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927</a:t>
                      </a:r>
                      <a:endParaRPr lang="en-US" sz="1400" dirty="0"/>
                    </a:p>
                  </a:txBody>
                  <a:tcPr/>
                </a:tc>
              </a:tr>
              <a:tr h="35139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2012 (estimated)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2.1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463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840</a:t>
                      </a:r>
                      <a:endParaRPr lang="en-US" sz="1400" dirty="0"/>
                    </a:p>
                  </a:txBody>
                  <a:tcPr/>
                </a:tc>
              </a:tr>
              <a:tr h="35139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2013 (projected)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1.9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380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760</a:t>
                      </a:r>
                      <a:endParaRPr lang="en-US" sz="1400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1" name="Chart 10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25570891"/>
              </p:ext>
            </p:extLst>
          </p:nvPr>
        </p:nvGraphicFramePr>
        <p:xfrm>
          <a:off x="1524000" y="3780830"/>
          <a:ext cx="6248400" cy="2819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685800" y="4267200"/>
            <a:ext cx="10668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Amount of tax used for schools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06784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99247" y="2248347"/>
            <a:ext cx="7911353" cy="4152453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Final District Cost Factor for KPBSD is set at 1.171</a:t>
            </a:r>
          </a:p>
          <a:p>
            <a:r>
              <a:rPr lang="en-US" dirty="0" smtClean="0"/>
              <a:t>Last Increase to the Base Student Allocation was 2010</a:t>
            </a:r>
          </a:p>
          <a:p>
            <a:r>
              <a:rPr lang="en-US" dirty="0" smtClean="0"/>
              <a:t>One time funding in 2011 and 2012  cannot be counted on for inclusion in following year’s budget</a:t>
            </a:r>
          </a:p>
          <a:p>
            <a:r>
              <a:rPr lang="en-US" dirty="0" smtClean="0"/>
              <a:t>Change in required minimum contribution to 2.65 mills increases amount of state money to district and  reduces maximum local contribution</a:t>
            </a:r>
          </a:p>
          <a:p>
            <a:r>
              <a:rPr lang="en-US" dirty="0" smtClean="0"/>
              <a:t>Year 2 of 5 for CTE monies from state (increase of 7.1 certified FTE and 1.5 support FTE)</a:t>
            </a:r>
          </a:p>
          <a:p>
            <a:r>
              <a:rPr lang="en-US" dirty="0" smtClean="0"/>
              <a:t>Unknown of negotiations with teachers and support staff 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Financial Considerations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96678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Keeping our level of service for our students as is, will require an increase in revenue or a bigger use of fund balance</a:t>
            </a:r>
          </a:p>
          <a:p>
            <a:r>
              <a:rPr lang="en-US" dirty="0" smtClean="0"/>
              <a:t>81% of FY13 budget is for personnel</a:t>
            </a:r>
          </a:p>
          <a:p>
            <a:r>
              <a:rPr lang="en-US" dirty="0" smtClean="0"/>
              <a:t>Request that the Borough help the District share our fiscal reality with our state legislators and public.</a:t>
            </a:r>
          </a:p>
          <a:p>
            <a:r>
              <a:rPr lang="en-US" dirty="0" smtClean="0"/>
              <a:t>Request that the Borough consider the district’s proposal for how to calculate the amount of local contribution </a:t>
            </a:r>
          </a:p>
          <a:p>
            <a:r>
              <a:rPr lang="en-US" dirty="0" smtClean="0"/>
              <a:t>Budget Development Committee Meeting on November 8, 9-3:30</a:t>
            </a:r>
          </a:p>
          <a:p>
            <a:pPr marL="0" indent="0">
              <a:buNone/>
            </a:pPr>
            <a:endParaRPr lang="en-US" dirty="0" smtClean="0"/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FY14 Budget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44526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4800" dirty="0" smtClean="0"/>
              <a:t>Questions and Discussion</a:t>
            </a:r>
            <a:endParaRPr lang="en-US" sz="48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87838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dirty="0" smtClean="0"/>
              <a:t>Purpose of this meeting</a:t>
            </a:r>
          </a:p>
          <a:p>
            <a:r>
              <a:rPr lang="en-US" dirty="0" smtClean="0"/>
              <a:t>Provide the Assembly with a review of district’s finances prior to the district beginning its FY14 budget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Plan</a:t>
            </a:r>
          </a:p>
          <a:p>
            <a:r>
              <a:rPr lang="en-US" dirty="0" smtClean="0"/>
              <a:t>KPBSD Students-performance </a:t>
            </a:r>
            <a:r>
              <a:rPr lang="en-US" dirty="0"/>
              <a:t>and enrollment</a:t>
            </a:r>
          </a:p>
          <a:p>
            <a:r>
              <a:rPr lang="en-US" dirty="0"/>
              <a:t>Financial Background-recent financial history</a:t>
            </a:r>
          </a:p>
          <a:p>
            <a:r>
              <a:rPr lang="en-US" dirty="0"/>
              <a:t>Current Financial Picture</a:t>
            </a:r>
          </a:p>
          <a:p>
            <a:r>
              <a:rPr lang="en-US" dirty="0"/>
              <a:t>Future Financial Picture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 smtClean="0"/>
              <a:t>Today’s Meeting</a:t>
            </a: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17144321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image001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04800" y="2286000"/>
            <a:ext cx="8585454" cy="434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 smtClean="0"/>
              <a:t>KPBSD Students Continue To </a:t>
            </a:r>
            <a:r>
              <a:rPr lang="en-US" sz="3600" dirty="0"/>
              <a:t>D</a:t>
            </a:r>
            <a:r>
              <a:rPr lang="en-US" sz="3600" dirty="0" smtClean="0"/>
              <a:t>o Well on State Standardized Tests 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8086399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400" dirty="0" smtClean="0"/>
              <a:t>KPBSD Graduation Rate Increases</a:t>
            </a:r>
            <a:endParaRPr lang="en-US" sz="4400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30603946"/>
              </p:ext>
            </p:extLst>
          </p:nvPr>
        </p:nvGraphicFramePr>
        <p:xfrm>
          <a:off x="698500" y="2247900"/>
          <a:ext cx="7747000" cy="38782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4223806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Comparing FY12 Graduation Rates</a:t>
            </a:r>
            <a:endParaRPr lang="en-US" sz="3600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19317044"/>
              </p:ext>
            </p:extLst>
          </p:nvPr>
        </p:nvGraphicFramePr>
        <p:xfrm>
          <a:off x="698500" y="2247900"/>
          <a:ext cx="7747000" cy="38782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806994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Enrollment is still slowly </a:t>
            </a:r>
            <a:r>
              <a:rPr lang="en-US" sz="3600" dirty="0"/>
              <a:t>d</a:t>
            </a:r>
            <a:r>
              <a:rPr lang="en-US" sz="3600" dirty="0" smtClean="0"/>
              <a:t>eclining</a:t>
            </a:r>
            <a:endParaRPr lang="en-US" sz="36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698500" y="2247900"/>
          <a:ext cx="7747000" cy="38782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1752600" y="4800600"/>
            <a:ext cx="2057400" cy="646331"/>
          </a:xfrm>
          <a:prstGeom prst="rect">
            <a:avLst/>
          </a:prstGeom>
          <a:solidFill>
            <a:schemeClr val="bg1"/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smtClean="0"/>
              <a:t>235 preschool students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27044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smtClean="0"/>
              <a:t>FY13 Enrollment by grade</a:t>
            </a:r>
            <a:endParaRPr lang="en-US" sz="4000" dirty="0"/>
          </a:p>
        </p:txBody>
      </p:sp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66722112"/>
              </p:ext>
            </p:extLst>
          </p:nvPr>
        </p:nvGraphicFramePr>
        <p:xfrm>
          <a:off x="381000" y="2209800"/>
          <a:ext cx="8382000" cy="4419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442804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State Revenue and TRS/PERS </a:t>
            </a:r>
            <a:br>
              <a:rPr lang="en-US" sz="3600" dirty="0" smtClean="0"/>
            </a:br>
            <a:r>
              <a:rPr lang="en-US" sz="3600" dirty="0" smtClean="0"/>
              <a:t>On-behalf Payments</a:t>
            </a:r>
            <a:endParaRPr lang="en-US" sz="36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70401734"/>
              </p:ext>
            </p:extLst>
          </p:nvPr>
        </p:nvGraphicFramePr>
        <p:xfrm>
          <a:off x="381000" y="2286000"/>
          <a:ext cx="8458200" cy="4343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5625079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04800"/>
            <a:ext cx="7756263" cy="1054250"/>
          </a:xfrm>
        </p:spPr>
        <p:txBody>
          <a:bodyPr>
            <a:noAutofit/>
          </a:bodyPr>
          <a:lstStyle/>
          <a:p>
            <a:r>
              <a:rPr lang="en-US" sz="4400" dirty="0" smtClean="0"/>
              <a:t>Review of Revenue for Recent KPBSD Budgets</a:t>
            </a:r>
            <a:endParaRPr lang="en-US" sz="4400" dirty="0"/>
          </a:p>
        </p:txBody>
      </p:sp>
      <p:graphicFrame>
        <p:nvGraphicFramePr>
          <p:cNvPr id="5" name="Char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64656662"/>
              </p:ext>
            </p:extLst>
          </p:nvPr>
        </p:nvGraphicFramePr>
        <p:xfrm>
          <a:off x="304800" y="2133600"/>
          <a:ext cx="8686800" cy="4419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41543640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Hardcover">
  <a:themeElements>
    <a:clrScheme name="Hardcover">
      <a:dk1>
        <a:sysClr val="windowText" lastClr="000000"/>
      </a:dk1>
      <a:lt1>
        <a:sysClr val="window" lastClr="FFFFFF"/>
      </a:lt1>
      <a:dk2>
        <a:srgbClr val="895D1D"/>
      </a:dk2>
      <a:lt2>
        <a:srgbClr val="ECE9C6"/>
      </a:lt2>
      <a:accent1>
        <a:srgbClr val="873624"/>
      </a:accent1>
      <a:accent2>
        <a:srgbClr val="D6862D"/>
      </a:accent2>
      <a:accent3>
        <a:srgbClr val="D0BE40"/>
      </a:accent3>
      <a:accent4>
        <a:srgbClr val="877F6C"/>
      </a:accent4>
      <a:accent5>
        <a:srgbClr val="972109"/>
      </a:accent5>
      <a:accent6>
        <a:srgbClr val="AEB795"/>
      </a:accent6>
      <a:hlink>
        <a:srgbClr val="CC9900"/>
      </a:hlink>
      <a:folHlink>
        <a:srgbClr val="B2B2B2"/>
      </a:folHlink>
    </a:clrScheme>
    <a:fontScheme name="Hardcover">
      <a:maj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궁서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Hardcover">
      <a:fillStyleLst>
        <a:solidFill>
          <a:schemeClr val="phClr"/>
        </a:solidFill>
        <a:solidFill>
          <a:schemeClr val="phClr">
            <a:tint val="68000"/>
            <a:shade val="94000"/>
            <a:satMod val="300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80000"/>
                <a:lumMod val="98000"/>
              </a:schemeClr>
            </a:gs>
            <a:gs pos="100000">
              <a:schemeClr val="phClr">
                <a:satMod val="130000"/>
              </a:schemeClr>
            </a:gs>
          </a:gsLst>
          <a:lin ang="5160000" scaled="0"/>
        </a:gradFill>
      </a:fillStyleLst>
      <a:lnStyleLst>
        <a:ln w="12700" cap="flat" cmpd="sng" algn="ctr">
          <a:solidFill>
            <a:schemeClr val="phClr">
              <a:shade val="90000"/>
              <a:lumMod val="90000"/>
            </a:schemeClr>
          </a:solidFill>
          <a:prstDash val="solid"/>
        </a:ln>
        <a:ln w="19050" cap="flat" cmpd="sng" algn="ctr">
          <a:solidFill>
            <a:schemeClr val="phClr">
              <a:shade val="75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12700" dir="5400000" rotWithShape="0">
              <a:srgbClr val="000000">
                <a:alpha val="1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6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400000"/>
            </a:lightRig>
          </a:scene3d>
          <a:sp3d>
            <a:bevelT w="25400" h="25400"/>
          </a:sp3d>
        </a:effectStyle>
      </a:effectStyleLst>
      <a:bgFillStyleLst>
        <a:solidFill>
          <a:schemeClr val="phClr">
            <a:tint val="96000"/>
            <a:lumMod val="11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3000"/>
                <a:shade val="20000"/>
              </a:schemeClr>
              <a:schemeClr val="phClr">
                <a:tint val="90000"/>
                <a:shade val="85000"/>
                <a:satMod val="115000"/>
              </a:schemeClr>
            </a:duotone>
          </a:blip>
          <a:tile tx="0" ty="0" sx="60000" sy="6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shade val="50000"/>
                <a:satMod val="340000"/>
                <a:lumMod val="40000"/>
              </a:schemeClr>
              <a:schemeClr val="phClr">
                <a:tint val="92000"/>
                <a:shade val="94000"/>
                <a:hueMod val="110000"/>
                <a:satMod val="236000"/>
                <a:lumMod val="12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Hardcover</Template>
  <TotalTime>1171</TotalTime>
  <Words>520</Words>
  <Application>Microsoft Office PowerPoint</Application>
  <PresentationFormat>On-screen Show (4:3)</PresentationFormat>
  <Paragraphs>166</Paragraphs>
  <Slides>19</Slides>
  <Notes>19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Hardcover</vt:lpstr>
      <vt:lpstr>Presentation To Borough Assembly October 23, 2012</vt:lpstr>
      <vt:lpstr>Today’s Meeting</vt:lpstr>
      <vt:lpstr>KPBSD Students Continue To Do Well on State Standardized Tests </vt:lpstr>
      <vt:lpstr>KPBSD Graduation Rate Increases</vt:lpstr>
      <vt:lpstr>Comparing FY12 Graduation Rates</vt:lpstr>
      <vt:lpstr>Enrollment is still slowly declining</vt:lpstr>
      <vt:lpstr>FY13 Enrollment by grade</vt:lpstr>
      <vt:lpstr>State Revenue and TRS/PERS  On-behalf Payments</vt:lpstr>
      <vt:lpstr>Review of Revenue for Recent KPBSD Budgets</vt:lpstr>
      <vt:lpstr>KPBSD’s Current Financial Picture-Using Fund Balance to keep us whole </vt:lpstr>
      <vt:lpstr>KPBSD’s Fund Balance Totals FY02-FY13</vt:lpstr>
      <vt:lpstr>Variables that Affect Fund Balance</vt:lpstr>
      <vt:lpstr>FY13 Fund Balance Unknown </vt:lpstr>
      <vt:lpstr>PowerPoint Presentation</vt:lpstr>
      <vt:lpstr>Local School Funds  Sales Tax and Property Tax- Growing Divide </vt:lpstr>
      <vt:lpstr>Amount of Property Tax Used for School Funding is Decreasing</vt:lpstr>
      <vt:lpstr>Financial Considerations</vt:lpstr>
      <vt:lpstr>FY14 Budget</vt:lpstr>
      <vt:lpstr>PowerPoint Presentation</vt:lpstr>
    </vt:vector>
  </TitlesOfParts>
  <Company>KPBSD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To Borough Assembly</dc:title>
  <dc:creator>Steve Atwater</dc:creator>
  <cp:lastModifiedBy>Debbie Tressler</cp:lastModifiedBy>
  <cp:revision>107</cp:revision>
  <cp:lastPrinted>2012-10-23T22:09:36Z</cp:lastPrinted>
  <dcterms:created xsi:type="dcterms:W3CDTF">2012-10-09T19:11:35Z</dcterms:created>
  <dcterms:modified xsi:type="dcterms:W3CDTF">2012-10-25T16:38:14Z</dcterms:modified>
</cp:coreProperties>
</file>