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72" r:id="rId3"/>
    <p:sldId id="260" r:id="rId4"/>
    <p:sldId id="263" r:id="rId5"/>
    <p:sldId id="274" r:id="rId6"/>
    <p:sldId id="269" r:id="rId7"/>
    <p:sldId id="270" r:id="rId8"/>
    <p:sldId id="267" r:id="rId9"/>
    <p:sldId id="265" r:id="rId10"/>
    <p:sldId id="261" r:id="rId11"/>
    <p:sldId id="259" r:id="rId12"/>
    <p:sldId id="271" r:id="rId13"/>
    <p:sldId id="273" r:id="rId14"/>
    <p:sldId id="257" r:id="rId15"/>
    <p:sldId id="264" r:id="rId16"/>
    <p:sldId id="276" r:id="rId17"/>
    <p:sldId id="266" r:id="rId18"/>
    <p:sldId id="258" r:id="rId19"/>
    <p:sldId id="27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8" autoAdjust="0"/>
    <p:restoredTop sz="94660"/>
  </p:normalViewPr>
  <p:slideViewPr>
    <p:cSldViewPr>
      <p:cViewPr varScale="1">
        <p:scale>
          <a:sx n="97" d="100"/>
          <a:sy n="97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78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\data$\E10056\Documents\DATA\grad%20rate%20data\Grad%20Rates%20FY09-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\data$\e10056\Documents\Finance\FY13\Property%20Tax%20and%20Mill%20Equivalent%20Amounts%209-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\data$\E10056\Documents\Enrollment\FY12\District%20Enrollment%20Trend%202005-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\data$\E10056\Documents\Enrollment\FY13\Enrollment%20by%20Grade%20-%209-17-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10056\AppData\Local\Microsoft\Windows\Temporary%20Internet%20Files\Content.Outlook\BCG76VGG\State%20revenue%20and%20on%20behalf%20comparis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10056\AppData\Local\Microsoft\Windows\Temporary%20Internet%20Files\Content.Outlook\BCG76VGG\Gen%20Fund%20Revenue%20FY10%20through%20FY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\data$\E10056\Documents\Finance\FY13\Fund%20Balance%20FY02%20FY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10056\AppData\Local\Microsoft\Windows\Temporary%20Internet%20Files\Content.Outlook\BCG76VGG\KPBSD%20%25%20of%20KPB%20Tot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10056\Local%20Settings\Temporary%20Internet%20Files\Content.Outlook\23LMT0RZ\KPB%20Contr%20Sales%20Prop%20Tax%202005%20to%202013%20Pro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Graduation</a:t>
            </a:r>
            <a:r>
              <a:rPr lang="en-US" baseline="0" dirty="0"/>
              <a:t> Rate Trend FY 08-12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 Rate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73</c:v>
                </c:pt>
                <c:pt idx="1">
                  <c:v>73.5</c:v>
                </c:pt>
                <c:pt idx="2">
                  <c:v>73.03</c:v>
                </c:pt>
                <c:pt idx="3">
                  <c:v>72.7</c:v>
                </c:pt>
                <c:pt idx="4">
                  <c:v>79.2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380416"/>
        <c:axId val="226386304"/>
      </c:barChart>
      <c:catAx>
        <c:axId val="226380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6386304"/>
        <c:crosses val="autoZero"/>
        <c:auto val="1"/>
        <c:lblAlgn val="ctr"/>
        <c:lblOffset val="100"/>
        <c:noMultiLvlLbl val="0"/>
      </c:catAx>
      <c:valAx>
        <c:axId val="22638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6380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Sheet1!$D$9</c:f>
              <c:strCache>
                <c:ptCount val="1"/>
                <c:pt idx="0">
                  <c:v>House worth $150,000</c:v>
                </c:pt>
              </c:strCache>
            </c:strRef>
          </c:tx>
          <c:marker>
            <c:symbol val="none"/>
          </c:marker>
          <c:cat>
            <c:strRef>
              <c:f>Sheet1!$C$10:$C$13</c:f>
              <c:strCache>
                <c:ptCount val="4"/>
                <c:pt idx="0">
                  <c:v>FY10</c:v>
                </c:pt>
                <c:pt idx="1">
                  <c:v>FY11</c:v>
                </c:pt>
                <c:pt idx="2">
                  <c:v>FY12 (estimate)</c:v>
                </c:pt>
                <c:pt idx="3">
                  <c:v>FY13 (Projected)</c:v>
                </c:pt>
              </c:strCache>
            </c:strRef>
          </c:cat>
          <c:val>
            <c:numRef>
              <c:f>Sheet1!$D$10:$D$13</c:f>
              <c:numCache>
                <c:formatCode>General</c:formatCode>
                <c:ptCount val="4"/>
                <c:pt idx="0">
                  <c:v>414</c:v>
                </c:pt>
                <c:pt idx="1">
                  <c:v>348</c:v>
                </c:pt>
                <c:pt idx="2">
                  <c:v>315</c:v>
                </c:pt>
                <c:pt idx="3">
                  <c:v>285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House worth $200,000</c:v>
                </c:pt>
              </c:strCache>
            </c:strRef>
          </c:tx>
          <c:marker>
            <c:symbol val="none"/>
          </c:marker>
          <c:cat>
            <c:strRef>
              <c:f>Sheet1!$C$10:$C$13</c:f>
              <c:strCache>
                <c:ptCount val="4"/>
                <c:pt idx="0">
                  <c:v>FY10</c:v>
                </c:pt>
                <c:pt idx="1">
                  <c:v>FY11</c:v>
                </c:pt>
                <c:pt idx="2">
                  <c:v>FY12 (estimate)</c:v>
                </c:pt>
                <c:pt idx="3">
                  <c:v>FY13 (Projected)</c:v>
                </c:pt>
              </c:strCache>
            </c:strRef>
          </c:cat>
          <c:val>
            <c:numRef>
              <c:f>Sheet1!$E$10:$E$13</c:f>
              <c:numCache>
                <c:formatCode>General</c:formatCode>
                <c:ptCount val="4"/>
                <c:pt idx="0">
                  <c:v>551.6</c:v>
                </c:pt>
                <c:pt idx="1">
                  <c:v>463</c:v>
                </c:pt>
                <c:pt idx="2">
                  <c:v>420</c:v>
                </c:pt>
                <c:pt idx="3">
                  <c:v>380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Sheet1!$F$9</c:f>
              <c:strCache>
                <c:ptCount val="1"/>
                <c:pt idx="0">
                  <c:v>House worth $400,000</c:v>
                </c:pt>
              </c:strCache>
            </c:strRef>
          </c:tx>
          <c:marker>
            <c:symbol val="none"/>
          </c:marker>
          <c:cat>
            <c:strRef>
              <c:f>Sheet1!$C$10:$C$13</c:f>
              <c:strCache>
                <c:ptCount val="4"/>
                <c:pt idx="0">
                  <c:v>FY10</c:v>
                </c:pt>
                <c:pt idx="1">
                  <c:v>FY11</c:v>
                </c:pt>
                <c:pt idx="2">
                  <c:v>FY12 (estimate)</c:v>
                </c:pt>
                <c:pt idx="3">
                  <c:v>FY13 (Projected)</c:v>
                </c:pt>
              </c:strCache>
            </c:strRef>
          </c:cat>
          <c:val>
            <c:numRef>
              <c:f>Sheet1!$F$10:$F$13</c:f>
              <c:numCache>
                <c:formatCode>General</c:formatCode>
                <c:ptCount val="4"/>
                <c:pt idx="0">
                  <c:v>1103.2</c:v>
                </c:pt>
                <c:pt idx="1">
                  <c:v>927</c:v>
                </c:pt>
                <c:pt idx="2">
                  <c:v>840</c:v>
                </c:pt>
                <c:pt idx="3">
                  <c:v>760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617600"/>
        <c:axId val="226619392"/>
      </c:lineChart>
      <c:catAx>
        <c:axId val="22661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226619392"/>
        <c:crosses val="autoZero"/>
        <c:auto val="1"/>
        <c:lblAlgn val="ctr"/>
        <c:lblOffset val="100"/>
        <c:noMultiLvlLbl val="0"/>
      </c:catAx>
      <c:valAx>
        <c:axId val="22661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61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48537225529738"/>
          <c:y val="0.40476839043768176"/>
          <c:w val="0.30041706676909291"/>
          <c:h val="0.28055330921472654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FY12 Graduation Rates</c:v>
                </c:pt>
              </c:strCache>
            </c:strRef>
          </c:tx>
          <c:invertIfNegative val="0"/>
          <c:cat>
            <c:strRef>
              <c:f>Sheet1!$B$3:$B$8</c:f>
              <c:strCache>
                <c:ptCount val="6"/>
                <c:pt idx="0">
                  <c:v>Kodiak</c:v>
                </c:pt>
                <c:pt idx="1">
                  <c:v>Kenai</c:v>
                </c:pt>
                <c:pt idx="2">
                  <c:v>Anchorage</c:v>
                </c:pt>
                <c:pt idx="3">
                  <c:v>Mat Su</c:v>
                </c:pt>
                <c:pt idx="4">
                  <c:v>Fairbanks</c:v>
                </c:pt>
                <c:pt idx="5">
                  <c:v>Juneau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80.430000000000007</c:v>
                </c:pt>
                <c:pt idx="1">
                  <c:v>79.2</c:v>
                </c:pt>
                <c:pt idx="2">
                  <c:v>72.790000000000006</c:v>
                </c:pt>
                <c:pt idx="3">
                  <c:v>71.55</c:v>
                </c:pt>
                <c:pt idx="4">
                  <c:v>70.180000000000007</c:v>
                </c:pt>
                <c:pt idx="5">
                  <c:v>70.180000000000007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04608"/>
        <c:axId val="226414592"/>
      </c:barChart>
      <c:catAx>
        <c:axId val="226404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6414592"/>
        <c:crosses val="autoZero"/>
        <c:auto val="1"/>
        <c:lblAlgn val="ctr"/>
        <c:lblOffset val="100"/>
        <c:noMultiLvlLbl val="0"/>
      </c:catAx>
      <c:valAx>
        <c:axId val="22641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40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5507436570428"/>
          <c:y val="4.214129483814523E-2"/>
          <c:w val="0.86928937007874019"/>
          <c:h val="0.832619568387284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Pt>
            <c:idx val="8"/>
            <c:bubble3D val="0"/>
          </c:dPt>
          <c:cat>
            <c:strRef>
              <c:f>Sheet1!$A$5:$A$13</c:f>
              <c:strCache>
                <c:ptCount val="9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</c:strCache>
            </c:strRef>
          </c:cat>
          <c:val>
            <c:numRef>
              <c:f>Sheet1!$B$5:$B$13</c:f>
              <c:numCache>
                <c:formatCode>General</c:formatCode>
                <c:ptCount val="9"/>
                <c:pt idx="0">
                  <c:v>9470</c:v>
                </c:pt>
                <c:pt idx="1">
                  <c:v>9307</c:v>
                </c:pt>
                <c:pt idx="2">
                  <c:v>9314</c:v>
                </c:pt>
                <c:pt idx="3">
                  <c:v>9165</c:v>
                </c:pt>
                <c:pt idx="4">
                  <c:v>9172</c:v>
                </c:pt>
                <c:pt idx="5">
                  <c:v>9147</c:v>
                </c:pt>
                <c:pt idx="6">
                  <c:v>9104</c:v>
                </c:pt>
                <c:pt idx="7">
                  <c:v>8956</c:v>
                </c:pt>
                <c:pt idx="8">
                  <c:v>8839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137216"/>
        <c:axId val="226138752"/>
      </c:lineChart>
      <c:catAx>
        <c:axId val="22613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26138752"/>
        <c:crosses val="autoZero"/>
        <c:auto val="1"/>
        <c:lblAlgn val="ctr"/>
        <c:lblOffset val="100"/>
        <c:noMultiLvlLbl val="0"/>
      </c:catAx>
      <c:valAx>
        <c:axId val="22613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137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Comparison</a:t>
            </a:r>
            <a:r>
              <a:rPr lang="en-US" baseline="0" dirty="0"/>
              <a:t> of </a:t>
            </a:r>
            <a:r>
              <a:rPr lang="en-US" baseline="0" dirty="0" smtClean="0"/>
              <a:t>Projected </a:t>
            </a:r>
            <a:r>
              <a:rPr lang="en-US" baseline="0" dirty="0"/>
              <a:t>and Actual Enrollment October 2012</a:t>
            </a:r>
            <a:endParaRPr lang="en-US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423741350513004E-2"/>
          <c:y val="5.0158159109421667E-2"/>
          <c:w val="0.92909591982820328"/>
          <c:h val="0.81077835098198936"/>
        </c:manualLayout>
      </c:layout>
      <c:lineChart>
        <c:grouping val="standard"/>
        <c:varyColors val="0"/>
        <c:ser>
          <c:idx val="1"/>
          <c:order val="0"/>
          <c:tx>
            <c:strRef>
              <c:f>Sheet1!$A$7</c:f>
              <c:strCache>
                <c:ptCount val="1"/>
                <c:pt idx="0">
                  <c:v>Actual 10-15-12</c:v>
                </c:pt>
              </c:strCache>
            </c:strRef>
          </c:tx>
          <c:cat>
            <c:strRef>
              <c:f>Sheet1!$B$3:$N$3</c:f>
              <c:strCache>
                <c:ptCount val="13"/>
                <c:pt idx="0">
                  <c:v>KDGN</c:v>
                </c:pt>
                <c:pt idx="1">
                  <c:v>1ST</c:v>
                </c:pt>
                <c:pt idx="2">
                  <c:v>2ND</c:v>
                </c:pt>
                <c:pt idx="3">
                  <c:v>3RD</c:v>
                </c:pt>
                <c:pt idx="4">
                  <c:v>4TH</c:v>
                </c:pt>
                <c:pt idx="5">
                  <c:v>5TH</c:v>
                </c:pt>
                <c:pt idx="6">
                  <c:v>6TH</c:v>
                </c:pt>
                <c:pt idx="7">
                  <c:v>7TH</c:v>
                </c:pt>
                <c:pt idx="8">
                  <c:v>8TH</c:v>
                </c:pt>
                <c:pt idx="9">
                  <c:v>9TH</c:v>
                </c:pt>
                <c:pt idx="10">
                  <c:v>10TH</c:v>
                </c:pt>
                <c:pt idx="11">
                  <c:v>11TH</c:v>
                </c:pt>
                <c:pt idx="12">
                  <c:v>12TH</c:v>
                </c:pt>
              </c:strCache>
            </c:strRef>
          </c:cat>
          <c:val>
            <c:numRef>
              <c:f>Sheet1!$B$7:$N$7</c:f>
              <c:numCache>
                <c:formatCode>General</c:formatCode>
                <c:ptCount val="13"/>
                <c:pt idx="0">
                  <c:v>693</c:v>
                </c:pt>
                <c:pt idx="1">
                  <c:v>663</c:v>
                </c:pt>
                <c:pt idx="2">
                  <c:v>650</c:v>
                </c:pt>
                <c:pt idx="3">
                  <c:v>686</c:v>
                </c:pt>
                <c:pt idx="4">
                  <c:v>685</c:v>
                </c:pt>
                <c:pt idx="5">
                  <c:v>659</c:v>
                </c:pt>
                <c:pt idx="6">
                  <c:v>669</c:v>
                </c:pt>
                <c:pt idx="7">
                  <c:v>630</c:v>
                </c:pt>
                <c:pt idx="8">
                  <c:v>719</c:v>
                </c:pt>
                <c:pt idx="9">
                  <c:v>698</c:v>
                </c:pt>
                <c:pt idx="10">
                  <c:v>730</c:v>
                </c:pt>
                <c:pt idx="11">
                  <c:v>662</c:v>
                </c:pt>
                <c:pt idx="12">
                  <c:v>695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Sheet1!$A$5</c:f>
              <c:strCache>
                <c:ptCount val="1"/>
                <c:pt idx="0">
                  <c:v>Projected</c:v>
                </c:pt>
              </c:strCache>
            </c:strRef>
          </c:tx>
          <c:cat>
            <c:strRef>
              <c:f>Sheet1!$B$3:$N$3</c:f>
              <c:strCache>
                <c:ptCount val="13"/>
                <c:pt idx="0">
                  <c:v>KDGN</c:v>
                </c:pt>
                <c:pt idx="1">
                  <c:v>1ST</c:v>
                </c:pt>
                <c:pt idx="2">
                  <c:v>2ND</c:v>
                </c:pt>
                <c:pt idx="3">
                  <c:v>3RD</c:v>
                </c:pt>
                <c:pt idx="4">
                  <c:v>4TH</c:v>
                </c:pt>
                <c:pt idx="5">
                  <c:v>5TH</c:v>
                </c:pt>
                <c:pt idx="6">
                  <c:v>6TH</c:v>
                </c:pt>
                <c:pt idx="7">
                  <c:v>7TH</c:v>
                </c:pt>
                <c:pt idx="8">
                  <c:v>8TH</c:v>
                </c:pt>
                <c:pt idx="9">
                  <c:v>9TH</c:v>
                </c:pt>
                <c:pt idx="10">
                  <c:v>10TH</c:v>
                </c:pt>
                <c:pt idx="11">
                  <c:v>11TH</c:v>
                </c:pt>
                <c:pt idx="12">
                  <c:v>12TH</c:v>
                </c:pt>
              </c:strCache>
            </c:strRef>
          </c:cat>
          <c:val>
            <c:numRef>
              <c:f>Sheet1!$B$5:$N$5</c:f>
              <c:numCache>
                <c:formatCode>General</c:formatCode>
                <c:ptCount val="13"/>
                <c:pt idx="0">
                  <c:v>643</c:v>
                </c:pt>
                <c:pt idx="1">
                  <c:v>664</c:v>
                </c:pt>
                <c:pt idx="2">
                  <c:v>657</c:v>
                </c:pt>
                <c:pt idx="3">
                  <c:v>679</c:v>
                </c:pt>
                <c:pt idx="4">
                  <c:v>661</c:v>
                </c:pt>
                <c:pt idx="5">
                  <c:v>659</c:v>
                </c:pt>
                <c:pt idx="6">
                  <c:v>672</c:v>
                </c:pt>
                <c:pt idx="7">
                  <c:v>629</c:v>
                </c:pt>
                <c:pt idx="8">
                  <c:v>707</c:v>
                </c:pt>
                <c:pt idx="9">
                  <c:v>705</c:v>
                </c:pt>
                <c:pt idx="10">
                  <c:v>743</c:v>
                </c:pt>
                <c:pt idx="11">
                  <c:v>718</c:v>
                </c:pt>
                <c:pt idx="12">
                  <c:v>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317440"/>
        <c:axId val="226318976"/>
      </c:lineChart>
      <c:catAx>
        <c:axId val="22631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6318976"/>
        <c:crosses val="autoZero"/>
        <c:auto val="1"/>
        <c:lblAlgn val="ctr"/>
        <c:lblOffset val="100"/>
        <c:noMultiLvlLbl val="0"/>
      </c:catAx>
      <c:valAx>
        <c:axId val="226318976"/>
        <c:scaling>
          <c:orientation val="minMax"/>
          <c:max val="800"/>
          <c:min val="6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631744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1828521434821"/>
          <c:y val="4.6770924467774859E-2"/>
          <c:w val="0.45363801399825021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'Bar Chart'!$A$6</c:f>
              <c:strCache>
                <c:ptCount val="1"/>
                <c:pt idx="0">
                  <c:v>Total General Fund Revenue</c:v>
                </c:pt>
              </c:strCache>
            </c:strRef>
          </c:tx>
          <c:invertIfNegative val="0"/>
          <c:cat>
            <c:strRef>
              <c:f>('Bar Chart'!$B$5,'Bar Chart'!$D$5,'Bar Chart'!$F$5,'Bar Chart'!$H$5)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Actual </c:v>
                </c:pt>
                <c:pt idx="3">
                  <c:v>FY13 Budget</c:v>
                </c:pt>
              </c:strCache>
            </c:strRef>
          </c:cat>
          <c:val>
            <c:numRef>
              <c:f>('Bar Chart'!$B$6,'Bar Chart'!$D$6,'Bar Chart'!$F$6,'Bar Chart'!$H$6)</c:f>
              <c:numCache>
                <c:formatCode>_("$"* #,##0_);_("$"* \(#,##0\);_("$"* "-"_);_(@_)</c:formatCode>
                <c:ptCount val="4"/>
                <c:pt idx="0">
                  <c:v>121637616</c:v>
                </c:pt>
                <c:pt idx="1">
                  <c:v>127298598</c:v>
                </c:pt>
                <c:pt idx="2">
                  <c:v>136001226</c:v>
                </c:pt>
                <c:pt idx="3">
                  <c:v>146637793</c:v>
                </c:pt>
              </c:numCache>
            </c:numRef>
          </c:val>
        </c:ser>
        <c:ser>
          <c:idx val="2"/>
          <c:order val="1"/>
          <c:tx>
            <c:strRef>
              <c:f>'Bar Chart'!$A$8</c:f>
              <c:strCache>
                <c:ptCount val="1"/>
                <c:pt idx="0">
                  <c:v>Total State Contribution</c:v>
                </c:pt>
              </c:strCache>
            </c:strRef>
          </c:tx>
          <c:invertIfNegative val="0"/>
          <c:cat>
            <c:strRef>
              <c:f>('Bar Chart'!$B$5,'Bar Chart'!$D$5,'Bar Chart'!$F$5,'Bar Chart'!$H$5)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Actual </c:v>
                </c:pt>
                <c:pt idx="3">
                  <c:v>FY13 Budget</c:v>
                </c:pt>
              </c:strCache>
            </c:strRef>
          </c:cat>
          <c:val>
            <c:numRef>
              <c:f>('Bar Chart'!$B$8,'Bar Chart'!$D$8,'Bar Chart'!$F$8,'Bar Chart'!$H$8)</c:f>
              <c:numCache>
                <c:formatCode>_(* #,##0_);_(* \(#,##0\);_(* "-"_);_(@_)</c:formatCode>
                <c:ptCount val="4"/>
                <c:pt idx="0">
                  <c:v>76214720</c:v>
                </c:pt>
                <c:pt idx="1">
                  <c:v>83001993</c:v>
                </c:pt>
                <c:pt idx="2">
                  <c:v>91374686</c:v>
                </c:pt>
                <c:pt idx="3">
                  <c:v>98699673</c:v>
                </c:pt>
              </c:numCache>
            </c:numRef>
          </c:val>
        </c:ser>
        <c:ser>
          <c:idx val="4"/>
          <c:order val="2"/>
          <c:tx>
            <c:strRef>
              <c:f>'Bar Chart'!$A$10</c:f>
              <c:strCache>
                <c:ptCount val="1"/>
                <c:pt idx="0">
                  <c:v>State On-behalf Portion</c:v>
                </c:pt>
              </c:strCache>
            </c:strRef>
          </c:tx>
          <c:invertIfNegative val="0"/>
          <c:cat>
            <c:strRef>
              <c:f>('Bar Chart'!$B$5,'Bar Chart'!$D$5,'Bar Chart'!$F$5,'Bar Chart'!$H$5)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Actual </c:v>
                </c:pt>
                <c:pt idx="3">
                  <c:v>FY13 Budget</c:v>
                </c:pt>
              </c:strCache>
            </c:strRef>
          </c:cat>
          <c:val>
            <c:numRef>
              <c:f>('Bar Chart'!$B$10,'Bar Chart'!$D$10,'Bar Chart'!$F$10,'Bar Chart'!$H$10)</c:f>
              <c:numCache>
                <c:formatCode>_("$"* #,##0_);_("$"* \(#,##0\);_("$"* "-"_);_(@_)</c:formatCode>
                <c:ptCount val="4"/>
                <c:pt idx="0">
                  <c:v>11901566</c:v>
                </c:pt>
                <c:pt idx="1">
                  <c:v>13615283</c:v>
                </c:pt>
                <c:pt idx="2">
                  <c:v>17803814</c:v>
                </c:pt>
                <c:pt idx="3">
                  <c:v>21565995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953856"/>
        <c:axId val="226963840"/>
      </c:barChart>
      <c:catAx>
        <c:axId val="226953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6963840"/>
        <c:crosses val="autoZero"/>
        <c:auto val="1"/>
        <c:lblAlgn val="ctr"/>
        <c:lblOffset val="100"/>
        <c:noMultiLvlLbl val="0"/>
      </c:catAx>
      <c:valAx>
        <c:axId val="22696384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6953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Fund other with Fed'!$A$6</c:f>
              <c:strCache>
                <c:ptCount val="1"/>
                <c:pt idx="0">
                  <c:v>2010 Actual</c:v>
                </c:pt>
              </c:strCache>
            </c:strRef>
          </c:tx>
          <c:invertIfNegative val="0"/>
          <c:cat>
            <c:strRef>
              <c:f>'Gen Fund other with Fed'!$B$5:$E$5</c:f>
              <c:strCache>
                <c:ptCount val="4"/>
                <c:pt idx="0">
                  <c:v>Borough Contribution</c:v>
                </c:pt>
                <c:pt idx="1">
                  <c:v>State Contribution</c:v>
                </c:pt>
                <c:pt idx="2">
                  <c:v>Federal and Other Revenue</c:v>
                </c:pt>
                <c:pt idx="3">
                  <c:v>Total General Fund Revenues</c:v>
                </c:pt>
              </c:strCache>
            </c:strRef>
          </c:cat>
          <c:val>
            <c:numRef>
              <c:f>'Gen Fund other with Fed'!$B$6:$E$6</c:f>
              <c:numCache>
                <c:formatCode>#,##0</c:formatCode>
                <c:ptCount val="4"/>
                <c:pt idx="0">
                  <c:v>42983376</c:v>
                </c:pt>
                <c:pt idx="1">
                  <c:v>76214721</c:v>
                </c:pt>
                <c:pt idx="2">
                  <c:v>2439519</c:v>
                </c:pt>
                <c:pt idx="3">
                  <c:v>121637616</c:v>
                </c:pt>
              </c:numCache>
            </c:numRef>
          </c:val>
        </c:ser>
        <c:ser>
          <c:idx val="1"/>
          <c:order val="1"/>
          <c:tx>
            <c:strRef>
              <c:f>'Gen Fund other with Fed'!$A$7</c:f>
              <c:strCache>
                <c:ptCount val="1"/>
                <c:pt idx="0">
                  <c:v>2011 Actual</c:v>
                </c:pt>
              </c:strCache>
            </c:strRef>
          </c:tx>
          <c:invertIfNegative val="0"/>
          <c:cat>
            <c:strRef>
              <c:f>'Gen Fund other with Fed'!$B$5:$E$5</c:f>
              <c:strCache>
                <c:ptCount val="4"/>
                <c:pt idx="0">
                  <c:v>Borough Contribution</c:v>
                </c:pt>
                <c:pt idx="1">
                  <c:v>State Contribution</c:v>
                </c:pt>
                <c:pt idx="2">
                  <c:v>Federal and Other Revenue</c:v>
                </c:pt>
                <c:pt idx="3">
                  <c:v>Total General Fund Revenues</c:v>
                </c:pt>
              </c:strCache>
            </c:strRef>
          </c:cat>
          <c:val>
            <c:numRef>
              <c:f>'Gen Fund other with Fed'!$B$7:$E$7</c:f>
              <c:numCache>
                <c:formatCode>#,##0</c:formatCode>
                <c:ptCount val="4"/>
                <c:pt idx="0">
                  <c:v>42588135</c:v>
                </c:pt>
                <c:pt idx="1">
                  <c:v>83001993</c:v>
                </c:pt>
                <c:pt idx="2">
                  <c:v>1708470</c:v>
                </c:pt>
                <c:pt idx="3">
                  <c:v>127298598</c:v>
                </c:pt>
              </c:numCache>
            </c:numRef>
          </c:val>
        </c:ser>
        <c:ser>
          <c:idx val="2"/>
          <c:order val="2"/>
          <c:tx>
            <c:strRef>
              <c:f>'Gen Fund other with Fed'!$A$8</c:f>
              <c:strCache>
                <c:ptCount val="1"/>
                <c:pt idx="0">
                  <c:v>2012 Actual</c:v>
                </c:pt>
              </c:strCache>
            </c:strRef>
          </c:tx>
          <c:invertIfNegative val="0"/>
          <c:cat>
            <c:strRef>
              <c:f>'Gen Fund other with Fed'!$B$5:$E$5</c:f>
              <c:strCache>
                <c:ptCount val="4"/>
                <c:pt idx="0">
                  <c:v>Borough Contribution</c:v>
                </c:pt>
                <c:pt idx="1">
                  <c:v>State Contribution</c:v>
                </c:pt>
                <c:pt idx="2">
                  <c:v>Federal and Other Revenue</c:v>
                </c:pt>
                <c:pt idx="3">
                  <c:v>Total General Fund Revenues</c:v>
                </c:pt>
              </c:strCache>
            </c:strRef>
          </c:cat>
          <c:val>
            <c:numRef>
              <c:f>'Gen Fund other with Fed'!$B$8:$E$8</c:f>
              <c:numCache>
                <c:formatCode>#,##0</c:formatCode>
                <c:ptCount val="4"/>
                <c:pt idx="0">
                  <c:v>43251135</c:v>
                </c:pt>
                <c:pt idx="1">
                  <c:v>91374686</c:v>
                </c:pt>
                <c:pt idx="2">
                  <c:v>1375405</c:v>
                </c:pt>
                <c:pt idx="3">
                  <c:v>136001226</c:v>
                </c:pt>
              </c:numCache>
            </c:numRef>
          </c:val>
        </c:ser>
        <c:ser>
          <c:idx val="3"/>
          <c:order val="3"/>
          <c:tx>
            <c:strRef>
              <c:f>'Gen Fund other with Fed'!$A$9</c:f>
              <c:strCache>
                <c:ptCount val="1"/>
                <c:pt idx="0">
                  <c:v>2013 Budget</c:v>
                </c:pt>
              </c:strCache>
            </c:strRef>
          </c:tx>
          <c:invertIfNegative val="0"/>
          <c:cat>
            <c:strRef>
              <c:f>'Gen Fund other with Fed'!$B$5:$E$5</c:f>
              <c:strCache>
                <c:ptCount val="4"/>
                <c:pt idx="0">
                  <c:v>Borough Contribution</c:v>
                </c:pt>
                <c:pt idx="1">
                  <c:v>State Contribution</c:v>
                </c:pt>
                <c:pt idx="2">
                  <c:v>Federal and Other Revenue</c:v>
                </c:pt>
                <c:pt idx="3">
                  <c:v>Total General Fund Revenues</c:v>
                </c:pt>
              </c:strCache>
            </c:strRef>
          </c:cat>
          <c:val>
            <c:numRef>
              <c:f>'Gen Fund other with Fed'!$B$9:$E$9</c:f>
              <c:numCache>
                <c:formatCode>#,##0</c:formatCode>
                <c:ptCount val="4"/>
                <c:pt idx="0">
                  <c:v>43000000</c:v>
                </c:pt>
                <c:pt idx="1">
                  <c:v>98699673</c:v>
                </c:pt>
                <c:pt idx="2">
                  <c:v>2176000</c:v>
                </c:pt>
                <c:pt idx="3">
                  <c:v>143875673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17088"/>
        <c:axId val="227018624"/>
      </c:barChart>
      <c:catAx>
        <c:axId val="227017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7018624"/>
        <c:crosses val="autoZero"/>
        <c:auto val="1"/>
        <c:lblAlgn val="ctr"/>
        <c:lblOffset val="100"/>
        <c:noMultiLvlLbl val="0"/>
      </c:catAx>
      <c:valAx>
        <c:axId val="2270186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7017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Sheet1!$A$5:$L$5</c:f>
              <c:strCache>
                <c:ptCount val="12"/>
                <c:pt idx="0">
                  <c:v>FY02</c:v>
                </c:pt>
                <c:pt idx="1">
                  <c:v>FY03</c:v>
                </c:pt>
                <c:pt idx="2">
                  <c:v>FY04</c:v>
                </c:pt>
                <c:pt idx="3">
                  <c:v>FY05</c:v>
                </c:pt>
                <c:pt idx="4">
                  <c:v>FY06</c:v>
                </c:pt>
                <c:pt idx="5">
                  <c:v>FY07</c:v>
                </c:pt>
                <c:pt idx="6">
                  <c:v>FY08</c:v>
                </c:pt>
                <c:pt idx="7">
                  <c:v>FY09</c:v>
                </c:pt>
                <c:pt idx="8">
                  <c:v>FY10</c:v>
                </c:pt>
                <c:pt idx="9">
                  <c:v>FY11</c:v>
                </c:pt>
                <c:pt idx="10">
                  <c:v>FY12 </c:v>
                </c:pt>
                <c:pt idx="11">
                  <c:v>FY13 Budget</c:v>
                </c:pt>
              </c:strCache>
            </c:strRef>
          </c:cat>
          <c:val>
            <c:numRef>
              <c:f>Sheet1!$A$6:$L$6</c:f>
              <c:numCache>
                <c:formatCode>_(* #,##0_);_(* \(#,##0\);_(* "-"_);_(@_)</c:formatCode>
                <c:ptCount val="12"/>
                <c:pt idx="0">
                  <c:v>5406558</c:v>
                </c:pt>
                <c:pt idx="1">
                  <c:v>7009898</c:v>
                </c:pt>
                <c:pt idx="2">
                  <c:v>5437114</c:v>
                </c:pt>
                <c:pt idx="3">
                  <c:v>7769970</c:v>
                </c:pt>
                <c:pt idx="4">
                  <c:v>8668172</c:v>
                </c:pt>
                <c:pt idx="5">
                  <c:v>13491648</c:v>
                </c:pt>
                <c:pt idx="6">
                  <c:v>19394111</c:v>
                </c:pt>
                <c:pt idx="7">
                  <c:v>21162667</c:v>
                </c:pt>
                <c:pt idx="8">
                  <c:v>21001365</c:v>
                </c:pt>
                <c:pt idx="9">
                  <c:v>23359042</c:v>
                </c:pt>
                <c:pt idx="10">
                  <c:v>20364278</c:v>
                </c:pt>
                <c:pt idx="11" formatCode="#,##0">
                  <c:v>17602158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087104"/>
        <c:axId val="227088640"/>
      </c:barChart>
      <c:catAx>
        <c:axId val="22708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27088640"/>
        <c:crosses val="autoZero"/>
        <c:auto val="1"/>
        <c:lblAlgn val="ctr"/>
        <c:lblOffset val="100"/>
        <c:noMultiLvlLbl val="0"/>
      </c:catAx>
      <c:valAx>
        <c:axId val="227088640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crossAx val="227087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/>
              <a:t>KPBSD % of KPB </a:t>
            </a:r>
            <a:r>
              <a:rPr lang="en-US" sz="3200" dirty="0" smtClean="0"/>
              <a:t>Revenue Used for</a:t>
            </a:r>
            <a:r>
              <a:rPr lang="en-US" sz="3200" baseline="0" dirty="0" smtClean="0"/>
              <a:t> Schools</a:t>
            </a:r>
            <a:endParaRPr lang="en-US" sz="3200" dirty="0"/>
          </a:p>
        </c:rich>
      </c:tx>
      <c:layout>
        <c:manualLayout>
          <c:xMode val="edge"/>
          <c:yMode val="edge"/>
          <c:x val="8.897058823529412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685479259226676E-2"/>
          <c:y val="0.10275350196610039"/>
          <c:w val="0.89058764302506876"/>
          <c:h val="0.80626556295847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'% of total'!$A$7</c:f>
              <c:strCache>
                <c:ptCount val="1"/>
                <c:pt idx="0">
                  <c:v>In-Kind Services</c:v>
                </c:pt>
              </c:strCache>
            </c:strRef>
          </c:tx>
          <c:invertIfNegative val="0"/>
          <c:cat>
            <c:strRef>
              <c:f>'% of total'!$B$6:$K$6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KPB Budget / FY12 KPBSD Actual</c:v>
                </c:pt>
                <c:pt idx="3">
                  <c:v>FY13 Budget</c:v>
                </c:pt>
              </c:strCache>
            </c:strRef>
          </c:cat>
          <c:val>
            <c:numRef>
              <c:f>'% of total'!$B$7:$K$7</c:f>
            </c:numRef>
          </c:val>
        </c:ser>
        <c:ser>
          <c:idx val="1"/>
          <c:order val="1"/>
          <c:tx>
            <c:strRef>
              <c:f>'% of total'!$A$8</c:f>
              <c:strCache>
                <c:ptCount val="1"/>
                <c:pt idx="0">
                  <c:v>Appropriation</c:v>
                </c:pt>
              </c:strCache>
            </c:strRef>
          </c:tx>
          <c:invertIfNegative val="0"/>
          <c:cat>
            <c:strRef>
              <c:f>'% of total'!$B$6:$K$6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KPB Budget / FY12 KPBSD Actual</c:v>
                </c:pt>
                <c:pt idx="3">
                  <c:v>FY13 Budget</c:v>
                </c:pt>
              </c:strCache>
            </c:strRef>
          </c:cat>
          <c:val>
            <c:numRef>
              <c:f>'% of total'!$B$8:$K$8</c:f>
            </c:numRef>
          </c:val>
        </c:ser>
        <c:ser>
          <c:idx val="2"/>
          <c:order val="2"/>
          <c:tx>
            <c:strRef>
              <c:f>'% of total'!$A$9</c:f>
              <c:strCache>
                <c:ptCount val="1"/>
                <c:pt idx="0">
                  <c:v>Total KPBSD Local Revenue </c:v>
                </c:pt>
              </c:strCache>
            </c:strRef>
          </c:tx>
          <c:invertIfNegative val="0"/>
          <c:cat>
            <c:strRef>
              <c:f>'% of total'!$B$6:$K$6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KPB Budget / FY12 KPBSD Actual</c:v>
                </c:pt>
                <c:pt idx="3">
                  <c:v>FY13 Budget</c:v>
                </c:pt>
              </c:strCache>
            </c:strRef>
          </c:cat>
          <c:val>
            <c:numRef>
              <c:f>'% of total'!$B$9:$K$9</c:f>
            </c:numRef>
          </c:val>
        </c:ser>
        <c:ser>
          <c:idx val="3"/>
          <c:order val="3"/>
          <c:tx>
            <c:strRef>
              <c:f>'% of total'!$A$10</c:f>
              <c:strCache>
                <c:ptCount val="1"/>
                <c:pt idx="0">
                  <c:v>Total KPB Revenue budget</c:v>
                </c:pt>
              </c:strCache>
            </c:strRef>
          </c:tx>
          <c:invertIfNegative val="0"/>
          <c:cat>
            <c:strRef>
              <c:f>'% of total'!$B$6:$K$6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KPB Budget / FY12 KPBSD Actual</c:v>
                </c:pt>
                <c:pt idx="3">
                  <c:v>FY13 Budget</c:v>
                </c:pt>
              </c:strCache>
            </c:strRef>
          </c:cat>
          <c:val>
            <c:numRef>
              <c:f>'% of total'!$B$10:$K$10</c:f>
            </c:numRef>
          </c:val>
        </c:ser>
        <c:ser>
          <c:idx val="4"/>
          <c:order val="4"/>
          <c:tx>
            <c:strRef>
              <c:f>'% of total'!$A$11</c:f>
              <c:strCache>
                <c:ptCount val="1"/>
              </c:strCache>
            </c:strRef>
          </c:tx>
          <c:invertIfNegative val="0"/>
          <c:cat>
            <c:strRef>
              <c:f>'% of total'!$B$6:$K$6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KPB Budget / FY12 KPBSD Actual</c:v>
                </c:pt>
                <c:pt idx="3">
                  <c:v>FY13 Budget</c:v>
                </c:pt>
              </c:strCache>
            </c:strRef>
          </c:cat>
          <c:val>
            <c:numRef>
              <c:f>'% of total'!$B$11:$K$11</c:f>
            </c:numRef>
          </c:val>
        </c:ser>
        <c:ser>
          <c:idx val="5"/>
          <c:order val="5"/>
          <c:tx>
            <c:strRef>
              <c:f>'% of total'!$A$12</c:f>
              <c:strCache>
                <c:ptCount val="1"/>
                <c:pt idx="0">
                  <c:v>KPBSD % of KPB Revenue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'% of total'!$B$6:$K$6</c:f>
              <c:strCache>
                <c:ptCount val="4"/>
                <c:pt idx="0">
                  <c:v>FY10 Actual</c:v>
                </c:pt>
                <c:pt idx="1">
                  <c:v>FY11 Actual</c:v>
                </c:pt>
                <c:pt idx="2">
                  <c:v>FY12 KPB Budget / FY12 KPBSD Actual</c:v>
                </c:pt>
                <c:pt idx="3">
                  <c:v>FY13 Budget</c:v>
                </c:pt>
              </c:strCache>
            </c:strRef>
          </c:cat>
          <c:val>
            <c:numRef>
              <c:f>'% of total'!$B$12:$K$12</c:f>
              <c:numCache>
                <c:formatCode>0.00%</c:formatCode>
                <c:ptCount val="4"/>
                <c:pt idx="0">
                  <c:v>0.63322703821475468</c:v>
                </c:pt>
                <c:pt idx="1">
                  <c:v>0.61773026447047918</c:v>
                </c:pt>
                <c:pt idx="2">
                  <c:v>0.6292628163504872</c:v>
                </c:pt>
                <c:pt idx="3">
                  <c:v>0.60205644279151171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81280"/>
        <c:axId val="226482816"/>
      </c:barChart>
      <c:catAx>
        <c:axId val="226481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6482816"/>
        <c:crosses val="autoZero"/>
        <c:auto val="1"/>
        <c:lblAlgn val="ctr"/>
        <c:lblOffset val="100"/>
        <c:noMultiLvlLbl val="0"/>
      </c:catAx>
      <c:valAx>
        <c:axId val="226482816"/>
        <c:scaling>
          <c:orientation val="minMax"/>
          <c:max val="0.65000000000000013"/>
          <c:min val="0.5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26481280"/>
        <c:crosses val="autoZero"/>
        <c:crossBetween val="between"/>
        <c:majorUnit val="2.0000000000000004E-2"/>
        <c:minorUnit val="4.000000000000001E-3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434451152472444E-2"/>
          <c:y val="6.6601487314085744E-2"/>
          <c:w val="0.79629544704651978"/>
          <c:h val="0.84241688538932635"/>
        </c:manualLayout>
      </c:layout>
      <c:lineChart>
        <c:grouping val="standard"/>
        <c:varyColors val="0"/>
        <c:ser>
          <c:idx val="1"/>
          <c:order val="0"/>
          <c:tx>
            <c:strRef>
              <c:f>'Revised Layout'!$B$4</c:f>
              <c:strCache>
                <c:ptCount val="1"/>
                <c:pt idx="0">
                  <c:v>Funding From Sales Tax</c:v>
                </c:pt>
              </c:strCache>
            </c:strRef>
          </c:tx>
          <c:marker>
            <c:symbol val="none"/>
          </c:marker>
          <c:cat>
            <c:strRef>
              <c:f>'Revised Layout'!$A$5:$A$13</c:f>
              <c:strCache>
                <c:ptCount val="9"/>
                <c:pt idx="0">
                  <c:v>FY05 Actual</c:v>
                </c:pt>
                <c:pt idx="1">
                  <c:v>FY06 Actual</c:v>
                </c:pt>
                <c:pt idx="2">
                  <c:v>FY07 Actual</c:v>
                </c:pt>
                <c:pt idx="3">
                  <c:v>FY08 Actual</c:v>
                </c:pt>
                <c:pt idx="4">
                  <c:v>FY09 Actual</c:v>
                </c:pt>
                <c:pt idx="5">
                  <c:v>FY10 Actual</c:v>
                </c:pt>
                <c:pt idx="6">
                  <c:v>FY11 Actual</c:v>
                </c:pt>
                <c:pt idx="7">
                  <c:v>FY12 Estimated</c:v>
                </c:pt>
                <c:pt idx="8">
                  <c:v>FY13 Projected</c:v>
                </c:pt>
              </c:strCache>
            </c:strRef>
          </c:cat>
          <c:val>
            <c:numRef>
              <c:f>'Revised Layout'!$B$5:$B$13</c:f>
              <c:numCache>
                <c:formatCode>_(* #,##0_);_(* \(#,##0\);_(* "-"_);_(@_)</c:formatCode>
                <c:ptCount val="9"/>
                <c:pt idx="0">
                  <c:v>15670832</c:v>
                </c:pt>
                <c:pt idx="1">
                  <c:v>16755426</c:v>
                </c:pt>
                <c:pt idx="2">
                  <c:v>18321611</c:v>
                </c:pt>
                <c:pt idx="3">
                  <c:v>23801181</c:v>
                </c:pt>
                <c:pt idx="4">
                  <c:v>28585036</c:v>
                </c:pt>
                <c:pt idx="5">
                  <c:v>25950998</c:v>
                </c:pt>
                <c:pt idx="6">
                  <c:v>27798976</c:v>
                </c:pt>
                <c:pt idx="7">
                  <c:v>29188925</c:v>
                </c:pt>
                <c:pt idx="8">
                  <c:v>30064593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'Revised Layout'!$C$4</c:f>
              <c:strCache>
                <c:ptCount val="1"/>
                <c:pt idx="0">
                  <c:v>Funding From Property Tax</c:v>
                </c:pt>
              </c:strCache>
            </c:strRef>
          </c:tx>
          <c:marker>
            <c:symbol val="none"/>
          </c:marker>
          <c:cat>
            <c:strRef>
              <c:f>'Revised Layout'!$A$5:$A$13</c:f>
              <c:strCache>
                <c:ptCount val="9"/>
                <c:pt idx="0">
                  <c:v>FY05 Actual</c:v>
                </c:pt>
                <c:pt idx="1">
                  <c:v>FY06 Actual</c:v>
                </c:pt>
                <c:pt idx="2">
                  <c:v>FY07 Actual</c:v>
                </c:pt>
                <c:pt idx="3">
                  <c:v>FY08 Actual</c:v>
                </c:pt>
                <c:pt idx="4">
                  <c:v>FY09 Actual</c:v>
                </c:pt>
                <c:pt idx="5">
                  <c:v>FY10 Actual</c:v>
                </c:pt>
                <c:pt idx="6">
                  <c:v>FY11 Actual</c:v>
                </c:pt>
                <c:pt idx="7">
                  <c:v>FY12 Estimated</c:v>
                </c:pt>
                <c:pt idx="8">
                  <c:v>FY13 Projected</c:v>
                </c:pt>
              </c:strCache>
            </c:strRef>
          </c:cat>
          <c:val>
            <c:numRef>
              <c:f>'Revised Layout'!$C$5:$C$13</c:f>
              <c:numCache>
                <c:formatCode>_(* #,##0_);_(* \(#,##0\);_(* "-"_);_(@_)</c:formatCode>
                <c:ptCount val="9"/>
                <c:pt idx="0">
                  <c:v>18073775</c:v>
                </c:pt>
                <c:pt idx="1">
                  <c:v>18218256</c:v>
                </c:pt>
                <c:pt idx="2">
                  <c:v>19620065</c:v>
                </c:pt>
                <c:pt idx="3">
                  <c:v>13899936</c:v>
                </c:pt>
                <c:pt idx="4">
                  <c:v>12561909</c:v>
                </c:pt>
                <c:pt idx="5">
                  <c:v>17032378</c:v>
                </c:pt>
                <c:pt idx="6">
                  <c:v>14789159</c:v>
                </c:pt>
                <c:pt idx="7">
                  <c:v>14062210</c:v>
                </c:pt>
                <c:pt idx="8">
                  <c:v>12935407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538624"/>
        <c:axId val="226540160"/>
      </c:lineChart>
      <c:catAx>
        <c:axId val="22653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26540160"/>
        <c:crosses val="autoZero"/>
        <c:auto val="1"/>
        <c:lblAlgn val="ctr"/>
        <c:lblOffset val="100"/>
        <c:noMultiLvlLbl val="0"/>
      </c:catAx>
      <c:valAx>
        <c:axId val="226540160"/>
        <c:scaling>
          <c:orientation val="minMax"/>
        </c:scaling>
        <c:delete val="0"/>
        <c:axPos val="l"/>
        <c:majorGridlines/>
        <c:numFmt formatCode="_(* #,##0_);_(* \(#,##0\);_(* &quot;-&quot;_);_(@_)" sourceLinked="1"/>
        <c:majorTickMark val="out"/>
        <c:minorTickMark val="none"/>
        <c:tickLblPos val="nextTo"/>
        <c:crossAx val="22653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854829086391982"/>
          <c:y val="0.38070888013998255"/>
          <c:w val="0.13452386915794221"/>
          <c:h val="0.3659796587926509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6C354B-7F39-4F7F-A3BE-27212081DF9C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6827DB-A0F3-416D-B255-E871FE0770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7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06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58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17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36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36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59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38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35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98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27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0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57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24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68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6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8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27DB-A0F3-416D-B255-E871FE07702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3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1470D3-C2D5-433A-AD80-DBA86061363A}" type="datetimeFigureOut">
              <a:rPr lang="en-US" smtClean="0"/>
              <a:t>10/25/2012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8767D5-8FBF-40BA-AB38-FC705AC45C8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657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Presentation To Borough Assembly</a:t>
            </a:r>
            <a:br>
              <a:rPr lang="en-US" sz="3200" dirty="0" smtClean="0"/>
            </a:br>
            <a:r>
              <a:rPr lang="en-US" sz="3200" dirty="0" smtClean="0"/>
              <a:t>October 23, 2012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610600" cy="1752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Financial Update of The Kenai Peninsula Borough School District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4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KPBSD’s Current Financial Picture-Using Fund Balance to keep us whole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22860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</a:t>
            </a:r>
          </a:p>
          <a:p>
            <a:pPr algn="ctr"/>
            <a:r>
              <a:rPr lang="en-US" sz="2000" dirty="0" smtClean="0"/>
              <a:t>$99,699,673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352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Borough</a:t>
            </a:r>
          </a:p>
          <a:p>
            <a:pPr algn="ctr"/>
            <a:r>
              <a:rPr lang="en-US" sz="2000" dirty="0" smtClean="0"/>
              <a:t>$43,000,000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5684982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Fund Balance</a:t>
            </a:r>
          </a:p>
          <a:p>
            <a:pPr algn="ctr"/>
            <a:r>
              <a:rPr lang="en-US" sz="2000" dirty="0" smtClean="0"/>
              <a:t>$2,762,120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4495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Federal and other</a:t>
            </a:r>
          </a:p>
          <a:p>
            <a:pPr algn="ctr"/>
            <a:r>
              <a:rPr lang="en-US" sz="2000" dirty="0" smtClean="0"/>
              <a:t>$2,176,000</a:t>
            </a: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3510394"/>
            <a:ext cx="2362200" cy="1677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FY13  Budgeted General Fund Expenditures</a:t>
            </a:r>
          </a:p>
          <a:p>
            <a:pPr algn="ctr"/>
            <a:r>
              <a:rPr lang="en-US" sz="2000" dirty="0" smtClean="0"/>
              <a:t>$146,637,793</a:t>
            </a:r>
          </a:p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stCxn id="5" idx="3"/>
            <a:endCxn id="9" idx="1"/>
          </p:cNvCxnSpPr>
          <p:nvPr/>
        </p:nvCxnSpPr>
        <p:spPr>
          <a:xfrm>
            <a:off x="2362200" y="2743200"/>
            <a:ext cx="2971800" cy="1606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3"/>
            <a:endCxn id="9" idx="1"/>
          </p:cNvCxnSpPr>
          <p:nvPr/>
        </p:nvCxnSpPr>
        <p:spPr>
          <a:xfrm>
            <a:off x="2362200" y="3810000"/>
            <a:ext cx="2971800" cy="539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9" idx="1"/>
          </p:cNvCxnSpPr>
          <p:nvPr/>
        </p:nvCxnSpPr>
        <p:spPr>
          <a:xfrm flipV="1">
            <a:off x="2362200" y="4349316"/>
            <a:ext cx="2971800" cy="603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1"/>
          </p:cNvCxnSpPr>
          <p:nvPr/>
        </p:nvCxnSpPr>
        <p:spPr>
          <a:xfrm flipV="1">
            <a:off x="2286000" y="4349316"/>
            <a:ext cx="3048000" cy="179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80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>
            <a:noAutofit/>
          </a:bodyPr>
          <a:lstStyle/>
          <a:p>
            <a:r>
              <a:rPr lang="en-US" sz="4400" dirty="0" smtClean="0"/>
              <a:t>KPBSD’s </a:t>
            </a:r>
            <a:r>
              <a:rPr lang="en-US" sz="4400" dirty="0"/>
              <a:t>Fund Balance </a:t>
            </a:r>
            <a:r>
              <a:rPr lang="en-US" sz="4400" dirty="0" smtClean="0"/>
              <a:t>Totals FY02-FY13</a:t>
            </a:r>
            <a:endParaRPr lang="en-US" sz="4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568788"/>
              </p:ext>
            </p:extLst>
          </p:nvPr>
        </p:nvGraphicFramePr>
        <p:xfrm>
          <a:off x="152400" y="16764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239000" y="1981200"/>
            <a:ext cx="1524000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74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6263" cy="1054250"/>
          </a:xfrm>
        </p:spPr>
        <p:txBody>
          <a:bodyPr/>
          <a:lstStyle/>
          <a:p>
            <a:r>
              <a:rPr lang="en-US" sz="3200" dirty="0" smtClean="0"/>
              <a:t>Variables that Affect Fund Balance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57580"/>
              </p:ext>
            </p:extLst>
          </p:nvPr>
        </p:nvGraphicFramePr>
        <p:xfrm>
          <a:off x="304800" y="1219200"/>
          <a:ext cx="8664387" cy="5105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179"/>
                <a:gridCol w="724805"/>
                <a:gridCol w="724805"/>
                <a:gridCol w="939981"/>
                <a:gridCol w="226502"/>
                <a:gridCol w="694605"/>
                <a:gridCol w="694605"/>
                <a:gridCol w="694605"/>
                <a:gridCol w="694605"/>
                <a:gridCol w="1166483"/>
                <a:gridCol w="815407"/>
                <a:gridCol w="724805"/>
              </a:tblGrid>
              <a:tr h="41908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State of Alaska Basic Need Components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>
                          <a:effectLst/>
                        </a:rPr>
                        <a:t>FY08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>
                          <a:effectLst/>
                        </a:rPr>
                        <a:t>FY09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>
                          <a:effectLst/>
                        </a:rPr>
                        <a:t>FY10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>
                          <a:effectLst/>
                        </a:rPr>
                        <a:t>FY11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>
                          <a:effectLst/>
                        </a:rPr>
                        <a:t>FY12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>
                          <a:effectLst/>
                        </a:rPr>
                        <a:t>FY13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effectLst/>
                        </a:rPr>
                        <a:t>FY14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Actual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Actual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Actual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Actual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1/11/12  DOEED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Estimate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Enrollment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9,249.70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9,255.77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9,144.67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9,025.06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8,969.57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8,871.00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District Cost Factors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1.088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1.171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Intensive Services Factor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Intensive Needs student Counts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Base Student Allocation Value(BSA)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$   5,380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$   5,480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$   5,580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$   5,680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$5,680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$5,680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One-Time Legislative Funding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$1,404,575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$1,752,986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3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Federal ARRA Stimulus Funding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90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February 2009 to September 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$10,121,811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$               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8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Potential Increase in Use of Fund Balance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Impact of settlement with two bargaining units.  	Approved budget includes our current offer.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FY13 Fund Balance Unknown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37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145968"/>
              </p:ext>
            </p:extLst>
          </p:nvPr>
        </p:nvGraphicFramePr>
        <p:xfrm>
          <a:off x="381000" y="304800"/>
          <a:ext cx="8534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18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685800"/>
          </a:xfrm>
        </p:spPr>
        <p:txBody>
          <a:bodyPr>
            <a:noAutofit/>
          </a:bodyPr>
          <a:lstStyle/>
          <a:p>
            <a:r>
              <a:rPr lang="en-US" sz="2800" dirty="0"/>
              <a:t>Local School </a:t>
            </a:r>
            <a:r>
              <a:rPr lang="en-US" sz="2800" dirty="0" smtClean="0"/>
              <a:t>Funds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Sales Tax and Property Tax- Growing Divide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596550"/>
              </p:ext>
            </p:extLst>
          </p:nvPr>
        </p:nvGraphicFramePr>
        <p:xfrm>
          <a:off x="304800" y="19050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62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 smtClean="0"/>
              <a:t>Amount of Property Tax Used for School Funding is Decreasing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3399075"/>
              </p:ext>
            </p:extLst>
          </p:nvPr>
        </p:nvGraphicFramePr>
        <p:xfrm>
          <a:off x="914400" y="1295400"/>
          <a:ext cx="7315200" cy="227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355"/>
                <a:gridCol w="1520355"/>
                <a:gridCol w="2027140"/>
                <a:gridCol w="2247350"/>
              </a:tblGrid>
              <a:tr h="9601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Fiscal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Mill Equivalent</a:t>
                      </a:r>
                      <a:r>
                        <a:rPr lang="en-US" sz="1400" baseline="0" dirty="0" smtClean="0"/>
                        <a:t> for schools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Amount of tax</a:t>
                      </a:r>
                      <a:r>
                        <a:rPr lang="en-US" sz="1400" baseline="0" dirty="0" smtClean="0"/>
                        <a:t> paid for schools on </a:t>
                      </a:r>
                      <a:r>
                        <a:rPr lang="en-US" sz="1400" dirty="0" smtClean="0"/>
                        <a:t>$200,000 Property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Amount of tax</a:t>
                      </a:r>
                      <a:r>
                        <a:rPr lang="en-US" sz="1400" baseline="0" dirty="0" smtClean="0"/>
                        <a:t> paid for schools on </a:t>
                      </a:r>
                      <a:r>
                        <a:rPr lang="en-US" sz="1400" dirty="0" smtClean="0"/>
                        <a:t>$400,000</a:t>
                      </a:r>
                      <a:r>
                        <a:rPr lang="en-US" sz="1400" baseline="0" dirty="0" smtClean="0"/>
                        <a:t> Property</a:t>
                      </a:r>
                      <a:endParaRPr lang="en-US" sz="1400" dirty="0"/>
                    </a:p>
                  </a:txBody>
                  <a:tcPr/>
                </a:tc>
              </a:tr>
              <a:tr h="2559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1103</a:t>
                      </a:r>
                    </a:p>
                  </a:txBody>
                  <a:tcPr/>
                </a:tc>
              </a:tr>
              <a:tr h="2559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2.317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420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927</a:t>
                      </a:r>
                      <a:endParaRPr lang="en-US" sz="1400" dirty="0"/>
                    </a:p>
                  </a:txBody>
                  <a:tcPr/>
                </a:tc>
              </a:tr>
              <a:tr h="351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 (estimated)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840</a:t>
                      </a:r>
                      <a:endParaRPr lang="en-US" sz="1400" dirty="0"/>
                    </a:p>
                  </a:txBody>
                  <a:tcPr/>
                </a:tc>
              </a:tr>
              <a:tr h="351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 (projected)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760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570891"/>
              </p:ext>
            </p:extLst>
          </p:nvPr>
        </p:nvGraphicFramePr>
        <p:xfrm>
          <a:off x="1524000" y="3780830"/>
          <a:ext cx="6248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2672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Amount of tax used for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11353" cy="41524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Final District Cost Factor for KPBSD is set at 1.171</a:t>
            </a:r>
          </a:p>
          <a:p>
            <a:r>
              <a:rPr lang="en-US" dirty="0" smtClean="0"/>
              <a:t>Last Increase to the Base Student Allocation was 2010</a:t>
            </a:r>
          </a:p>
          <a:p>
            <a:r>
              <a:rPr lang="en-US" dirty="0" smtClean="0"/>
              <a:t>One time funding in 2011 and 2012  cannot be counted on for inclusion in following year’s budget</a:t>
            </a:r>
          </a:p>
          <a:p>
            <a:r>
              <a:rPr lang="en-US" dirty="0" smtClean="0"/>
              <a:t>Change in required minimum contribution to 2.65 mills increases amount of state money to district and  reduces maximum local contribution</a:t>
            </a:r>
          </a:p>
          <a:p>
            <a:r>
              <a:rPr lang="en-US" dirty="0" smtClean="0"/>
              <a:t>Year 2 of 5 for CTE monies from state (increase of 7.1 certified FTE and 1.5 support FTE)</a:t>
            </a:r>
          </a:p>
          <a:p>
            <a:r>
              <a:rPr lang="en-US" dirty="0" smtClean="0"/>
              <a:t>Unknown of negotiations with teachers and support staff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Keeping our level of service for our students as is, will require an increase in revenue or a bigger use of fund balance</a:t>
            </a:r>
          </a:p>
          <a:p>
            <a:r>
              <a:rPr lang="en-US" dirty="0" smtClean="0"/>
              <a:t>81% of FY13 budget is for personnel</a:t>
            </a:r>
          </a:p>
          <a:p>
            <a:r>
              <a:rPr lang="en-US" dirty="0" smtClean="0"/>
              <a:t>Request that the Borough help the District share our fiscal reality with our state legislators and public.</a:t>
            </a:r>
          </a:p>
          <a:p>
            <a:r>
              <a:rPr lang="en-US" dirty="0" smtClean="0"/>
              <a:t>Request that the Borough consider the district’s proposal for how to calculate the amount of local contribution </a:t>
            </a:r>
          </a:p>
          <a:p>
            <a:r>
              <a:rPr lang="en-US" dirty="0" smtClean="0"/>
              <a:t>Budget Development Committee Meeting on November 8, 9-3:30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FY14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Questions and Discussion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Purpose of this meeting</a:t>
            </a:r>
          </a:p>
          <a:p>
            <a:r>
              <a:rPr lang="en-US" dirty="0" smtClean="0"/>
              <a:t>Provide the Assembly with a review of district’s finances prior to the district beginning its FY14 budget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Plan</a:t>
            </a:r>
          </a:p>
          <a:p>
            <a:r>
              <a:rPr lang="en-US" dirty="0" smtClean="0"/>
              <a:t>KPBSD Students-performance </a:t>
            </a:r>
            <a:r>
              <a:rPr lang="en-US" dirty="0"/>
              <a:t>and enrollment</a:t>
            </a:r>
          </a:p>
          <a:p>
            <a:r>
              <a:rPr lang="en-US" dirty="0"/>
              <a:t>Financial Background-recent financial history</a:t>
            </a:r>
          </a:p>
          <a:p>
            <a:r>
              <a:rPr lang="en-US" dirty="0"/>
              <a:t>Current Financial Picture</a:t>
            </a:r>
          </a:p>
          <a:p>
            <a:r>
              <a:rPr lang="en-US" dirty="0"/>
              <a:t>Future Financial Picture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Today’s Meeting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144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286000"/>
            <a:ext cx="8585454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KPBSD Students Continue To </a:t>
            </a:r>
            <a:r>
              <a:rPr lang="en-US" sz="3600" dirty="0"/>
              <a:t>D</a:t>
            </a:r>
            <a:r>
              <a:rPr lang="en-US" sz="3600" dirty="0" smtClean="0"/>
              <a:t>o Well on State Standardized Tests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86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KPBSD Graduation Rate Increases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03946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23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Comparing FY12 Graduation Rates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1704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6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Enrollment is still slowly </a:t>
            </a:r>
            <a:r>
              <a:rPr lang="en-US" sz="3600" dirty="0"/>
              <a:t>d</a:t>
            </a:r>
            <a:r>
              <a:rPr lang="en-US" sz="3600" dirty="0" smtClean="0"/>
              <a:t>eclining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52600" y="4800600"/>
            <a:ext cx="2057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235 preschool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FY13 Enrollment by grade</a:t>
            </a:r>
            <a:endParaRPr lang="en-US" sz="4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722112"/>
              </p:ext>
            </p:extLst>
          </p:nvPr>
        </p:nvGraphicFramePr>
        <p:xfrm>
          <a:off x="381000" y="22098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2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State Revenue and TRS/PERS </a:t>
            </a:r>
            <a:br>
              <a:rPr lang="en-US" sz="3600" dirty="0" smtClean="0"/>
            </a:br>
            <a:r>
              <a:rPr lang="en-US" sz="3600" dirty="0" smtClean="0"/>
              <a:t>On-behalf Payments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401734"/>
              </p:ext>
            </p:extLst>
          </p:nvPr>
        </p:nvGraphicFramePr>
        <p:xfrm>
          <a:off x="381000" y="2286000"/>
          <a:ext cx="8458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25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txBody>
          <a:bodyPr>
            <a:noAutofit/>
          </a:bodyPr>
          <a:lstStyle/>
          <a:p>
            <a:r>
              <a:rPr lang="en-US" sz="4400" dirty="0" smtClean="0"/>
              <a:t>Review of Revenue for Recent KPBSD Budgets</a:t>
            </a:r>
            <a:endParaRPr lang="en-US" sz="4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656662"/>
              </p:ext>
            </p:extLst>
          </p:nvPr>
        </p:nvGraphicFramePr>
        <p:xfrm>
          <a:off x="304800" y="21336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43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1171</TotalTime>
  <Words>520</Words>
  <Application>Microsoft Office PowerPoint</Application>
  <PresentationFormat>On-screen Show (4:3)</PresentationFormat>
  <Paragraphs>166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Hardcover</vt:lpstr>
      <vt:lpstr>Presentation To Borough Assembly October 23, 2012</vt:lpstr>
      <vt:lpstr>Today’s Meeting</vt:lpstr>
      <vt:lpstr>KPBSD Students Continue To Do Well on State Standardized Tests </vt:lpstr>
      <vt:lpstr>KPBSD Graduation Rate Increases</vt:lpstr>
      <vt:lpstr>Comparing FY12 Graduation Rates</vt:lpstr>
      <vt:lpstr>Enrollment is still slowly declining</vt:lpstr>
      <vt:lpstr>FY13 Enrollment by grade</vt:lpstr>
      <vt:lpstr>State Revenue and TRS/PERS  On-behalf Payments</vt:lpstr>
      <vt:lpstr>Review of Revenue for Recent KPBSD Budgets</vt:lpstr>
      <vt:lpstr>KPBSD’s Current Financial Picture-Using Fund Balance to keep us whole </vt:lpstr>
      <vt:lpstr>KPBSD’s Fund Balance Totals FY02-FY13</vt:lpstr>
      <vt:lpstr>Variables that Affect Fund Balance</vt:lpstr>
      <vt:lpstr>FY13 Fund Balance Unknown </vt:lpstr>
      <vt:lpstr>PowerPoint Presentation</vt:lpstr>
      <vt:lpstr>Local School Funds  Sales Tax and Property Tax- Growing Divide </vt:lpstr>
      <vt:lpstr>Amount of Property Tax Used for School Funding is Decreasing</vt:lpstr>
      <vt:lpstr>Financial Considerations</vt:lpstr>
      <vt:lpstr>FY14 Budget</vt:lpstr>
      <vt:lpstr>PowerPoint Presentation</vt:lpstr>
    </vt:vector>
  </TitlesOfParts>
  <Company>KPBSD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Borough Assembly</dc:title>
  <dc:creator>Steve Atwater</dc:creator>
  <cp:lastModifiedBy>Debbie Tressler</cp:lastModifiedBy>
  <cp:revision>107</cp:revision>
  <cp:lastPrinted>2012-10-23T22:09:36Z</cp:lastPrinted>
  <dcterms:created xsi:type="dcterms:W3CDTF">2012-10-09T19:11:35Z</dcterms:created>
  <dcterms:modified xsi:type="dcterms:W3CDTF">2012-10-25T16:38:14Z</dcterms:modified>
</cp:coreProperties>
</file>