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83" r:id="rId3"/>
    <p:sldId id="301" r:id="rId4"/>
    <p:sldId id="304" r:id="rId5"/>
    <p:sldId id="303" r:id="rId6"/>
    <p:sldId id="275" r:id="rId7"/>
    <p:sldId id="306" r:id="rId8"/>
    <p:sldId id="305" r:id="rId9"/>
    <p:sldId id="287" r:id="rId10"/>
    <p:sldId id="284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5" autoAdjust="0"/>
    <p:restoredTop sz="91960" autoAdjust="0"/>
  </p:normalViewPr>
  <p:slideViewPr>
    <p:cSldViewPr snapToGrid="0">
      <p:cViewPr varScale="1">
        <p:scale>
          <a:sx n="106" d="100"/>
          <a:sy n="106" d="100"/>
        </p:scale>
        <p:origin x="564" y="10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843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3/6/2018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3/6/2018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8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91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48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49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Rectangle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736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4984" y="957409"/>
            <a:ext cx="9601200" cy="1692266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Kenai Peninsula Borough School District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0784" y="2818449"/>
            <a:ext cx="8229600" cy="1048756"/>
          </a:xfrm>
        </p:spPr>
        <p:txBody>
          <a:bodyPr>
            <a:normAutofit lnSpcReduction="10000"/>
          </a:bodyPr>
          <a:lstStyle/>
          <a:p>
            <a:endParaRPr lang="en-US" sz="3600" b="1" dirty="0" smtClean="0">
              <a:latin typeface="Gill Sans MT" panose="020B0502020104020203" pitchFamily="34" charset="0"/>
            </a:endParaRPr>
          </a:p>
          <a:p>
            <a:r>
              <a:rPr lang="en-US" sz="3600" b="1" dirty="0" smtClean="0">
                <a:latin typeface="Gill Sans MT" panose="020B0502020104020203" pitchFamily="34" charset="0"/>
              </a:rPr>
              <a:t>Finance committee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885" y="2609504"/>
            <a:ext cx="2964824" cy="29648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06297" y="4259101"/>
            <a:ext cx="7378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Gill Sans MT" panose="020B0502020104020203" pitchFamily="34" charset="0"/>
              </a:rPr>
              <a:t>March 2, 2018</a:t>
            </a:r>
          </a:p>
        </p:txBody>
      </p:sp>
    </p:spTree>
    <p:extLst>
      <p:ext uri="{BB962C8B-B14F-4D97-AF65-F5344CB8AC3E}">
        <p14:creationId xmlns:p14="http://schemas.microsoft.com/office/powerpoint/2010/main" val="27118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584130"/>
          </a:xfrm>
        </p:spPr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Scenario #1 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023042"/>
            <a:ext cx="9509760" cy="499371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Revenue – </a:t>
            </a:r>
          </a:p>
          <a:p>
            <a:pPr marL="365760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State of Alaska Funding – Flat Funding </a:t>
            </a:r>
          </a:p>
          <a:p>
            <a:pPr marL="365760" lvl="1" indent="0">
              <a:buNone/>
            </a:pPr>
            <a:r>
              <a:rPr lang="en-US" dirty="0">
                <a:latin typeface="Gill Sans MT" panose="020B0502020104020203" pitchFamily="34" charset="0"/>
              </a:rPr>
              <a:t>	</a:t>
            </a:r>
            <a:r>
              <a:rPr lang="en-US" dirty="0" smtClean="0">
                <a:latin typeface="Gill Sans MT" panose="020B0502020104020203" pitchFamily="34" charset="0"/>
              </a:rPr>
              <a:t>Foundation/Quality Schools 			  	 $79,722,014</a:t>
            </a:r>
          </a:p>
          <a:p>
            <a:pPr marL="365760" lvl="1" indent="0">
              <a:buNone/>
            </a:pPr>
            <a:r>
              <a:rPr lang="en-US" dirty="0">
                <a:latin typeface="Gill Sans MT" panose="020B0502020104020203" pitchFamily="34" charset="0"/>
              </a:rPr>
              <a:t>	</a:t>
            </a:r>
            <a:r>
              <a:rPr lang="en-US" dirty="0" smtClean="0">
                <a:latin typeface="Gill Sans MT" panose="020B0502020104020203" pitchFamily="34" charset="0"/>
              </a:rPr>
              <a:t>On-Behalf Payments 				                    9,274,890</a:t>
            </a:r>
          </a:p>
          <a:p>
            <a:pPr marL="365760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Kenai Peninsula Borough – Maximum Allowable	   	                  51,796,193</a:t>
            </a:r>
          </a:p>
          <a:p>
            <a:pPr marL="365760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Other Funding Sources – Flat Funding 			   </a:t>
            </a:r>
            <a:r>
              <a:rPr lang="en-US" u="sng" dirty="0" smtClean="0">
                <a:latin typeface="Gill Sans MT" panose="020B0502020104020203" pitchFamily="34" charset="0"/>
              </a:rPr>
              <a:t>  1,405,000</a:t>
            </a:r>
            <a:r>
              <a:rPr lang="en-US" dirty="0" smtClean="0">
                <a:latin typeface="Gill Sans MT" panose="020B0502020104020203" pitchFamily="34" charset="0"/>
              </a:rPr>
              <a:t>	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Total Revenue 					              </a:t>
            </a:r>
            <a:r>
              <a:rPr lang="en-US" sz="1800" u="sng" dirty="0">
                <a:latin typeface="Gill Sans MT" panose="020B0502020104020203" pitchFamily="34" charset="0"/>
              </a:rPr>
              <a:t>$</a:t>
            </a:r>
            <a:r>
              <a:rPr lang="en-US" sz="1800" u="sng" dirty="0" smtClean="0">
                <a:latin typeface="Gill Sans MT" panose="020B0502020104020203" pitchFamily="34" charset="0"/>
              </a:rPr>
              <a:t>142,198,097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Expenditures – Status Quo 					$142,548,497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Transfer to Other Funds – SNS 				</a:t>
            </a:r>
            <a:r>
              <a:rPr lang="en-US" sz="1800" u="sng" dirty="0" smtClean="0">
                <a:latin typeface="Gill Sans MT" panose="020B0502020104020203" pitchFamily="34" charset="0"/>
              </a:rPr>
              <a:t>         950,000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Total Expenditures and Transfers 				</a:t>
            </a:r>
            <a:r>
              <a:rPr lang="en-US" sz="1800" u="sng" dirty="0" smtClean="0">
                <a:latin typeface="Gill Sans MT" panose="020B0502020104020203" pitchFamily="34" charset="0"/>
              </a:rPr>
              <a:t>$143,498,497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Deficit 	 					 	  ($1,300,400)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Use of Fund balance 					</a:t>
            </a:r>
            <a:r>
              <a:rPr lang="en-US" sz="1800" u="sng" dirty="0" smtClean="0">
                <a:latin typeface="Gill Sans MT" panose="020B0502020104020203" pitchFamily="34" charset="0"/>
              </a:rPr>
              <a:t>     1,300,400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No Cuts Needed 						               $0               	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6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584130"/>
          </a:xfrm>
        </p:spPr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Scenario #2 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023042"/>
            <a:ext cx="9509760" cy="499371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Revenue – </a:t>
            </a:r>
          </a:p>
          <a:p>
            <a:pPr marL="365760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State of Alaska Funding – Flat Funding </a:t>
            </a:r>
          </a:p>
          <a:p>
            <a:pPr marL="365760" lvl="1" indent="0">
              <a:buNone/>
            </a:pPr>
            <a:r>
              <a:rPr lang="en-US" dirty="0">
                <a:latin typeface="Gill Sans MT" panose="020B0502020104020203" pitchFamily="34" charset="0"/>
              </a:rPr>
              <a:t>	</a:t>
            </a:r>
            <a:r>
              <a:rPr lang="en-US" dirty="0" smtClean="0">
                <a:latin typeface="Gill Sans MT" panose="020B0502020104020203" pitchFamily="34" charset="0"/>
              </a:rPr>
              <a:t>Foundation/Quality Schools 			  	 $79,722,014</a:t>
            </a:r>
          </a:p>
          <a:p>
            <a:pPr marL="365760" lvl="1" indent="0">
              <a:buNone/>
            </a:pPr>
            <a:r>
              <a:rPr lang="en-US" dirty="0">
                <a:latin typeface="Gill Sans MT" panose="020B0502020104020203" pitchFamily="34" charset="0"/>
              </a:rPr>
              <a:t>	</a:t>
            </a:r>
            <a:r>
              <a:rPr lang="en-US" dirty="0" smtClean="0">
                <a:latin typeface="Gill Sans MT" panose="020B0502020104020203" pitchFamily="34" charset="0"/>
              </a:rPr>
              <a:t>On-Behalf Payments 				                    9,274,890</a:t>
            </a:r>
          </a:p>
          <a:p>
            <a:pPr marL="365760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Kenai Peninsula Borough – Flat Funding 		   	   49,738,432</a:t>
            </a:r>
          </a:p>
          <a:p>
            <a:pPr marL="365760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Other Funding Sources – Flat Funding 			   </a:t>
            </a:r>
            <a:r>
              <a:rPr lang="en-US" u="sng" dirty="0" smtClean="0">
                <a:latin typeface="Gill Sans MT" panose="020B0502020104020203" pitchFamily="34" charset="0"/>
              </a:rPr>
              <a:t>  1,405,000</a:t>
            </a:r>
            <a:r>
              <a:rPr lang="en-US" dirty="0" smtClean="0">
                <a:latin typeface="Gill Sans MT" panose="020B0502020104020203" pitchFamily="34" charset="0"/>
              </a:rPr>
              <a:t>	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Total Revenue 					              </a:t>
            </a:r>
            <a:r>
              <a:rPr lang="en-US" sz="1800" u="sng" dirty="0" smtClean="0">
                <a:latin typeface="Gill Sans MT" panose="020B0502020104020203" pitchFamily="34" charset="0"/>
              </a:rPr>
              <a:t>   140,140,336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Expenditures – Status Quo 					  142,548,497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Transfer to Other Funds – SNS 				</a:t>
            </a:r>
            <a:r>
              <a:rPr lang="en-US" sz="1800" u="sng" dirty="0" smtClean="0">
                <a:latin typeface="Gill Sans MT" panose="020B0502020104020203" pitchFamily="34" charset="0"/>
              </a:rPr>
              <a:t>        950,000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Total Expenditures and Transfers 				</a:t>
            </a:r>
            <a:r>
              <a:rPr lang="en-US" sz="1800" u="sng" dirty="0">
                <a:latin typeface="Gill Sans MT" panose="020B0502020104020203" pitchFamily="34" charset="0"/>
              </a:rPr>
              <a:t> </a:t>
            </a:r>
            <a:r>
              <a:rPr lang="en-US" sz="1800" u="sng" dirty="0" smtClean="0">
                <a:latin typeface="Gill Sans MT" panose="020B0502020104020203" pitchFamily="34" charset="0"/>
              </a:rPr>
              <a:t> 143,498,497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Deficit 	</a:t>
            </a:r>
            <a:r>
              <a:rPr lang="en-US" sz="1800" dirty="0">
                <a:latin typeface="Gill Sans MT" panose="020B0502020104020203" pitchFamily="34" charset="0"/>
              </a:rPr>
              <a:t>	</a:t>
            </a:r>
            <a:r>
              <a:rPr lang="en-US" sz="1800" dirty="0" smtClean="0">
                <a:latin typeface="Gill Sans MT" panose="020B0502020104020203" pitchFamily="34" charset="0"/>
              </a:rPr>
              <a:t>				 	  ( 3,358,161)</a:t>
            </a:r>
            <a:endParaRPr lang="en-US" sz="18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Use of 1/3 Fund Balance 				                   </a:t>
            </a:r>
            <a:r>
              <a:rPr lang="en-US" sz="1800" u="sng" dirty="0" smtClean="0">
                <a:latin typeface="Gill Sans MT" panose="020B0502020104020203" pitchFamily="34" charset="0"/>
              </a:rPr>
              <a:t>1,318,109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Remaining Deficit 						  $2,040,052					</a:t>
            </a:r>
            <a:endParaRPr lang="en-US" sz="18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Gill Sans MT" panose="020B0502020104020203" pitchFamily="34" charset="0"/>
              </a:rPr>
              <a:t>81% of Budget is Personnel Costs 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0895" y="1928388"/>
            <a:ext cx="6536601" cy="363044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884" y="524390"/>
            <a:ext cx="10349537" cy="643507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Gill Sans MT" panose="020B0502020104020203" pitchFamily="34" charset="0"/>
              </a:rPr>
              <a:t>Non-personnel recommended reductions</a:t>
            </a:r>
            <a:endParaRPr lang="en-US" sz="40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885" y="1584356"/>
            <a:ext cx="10349536" cy="4409037"/>
          </a:xfrm>
        </p:spPr>
        <p:txBody>
          <a:bodyPr/>
          <a:lstStyle/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District Office Travel 						$60,000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School Administration Travel 					  	   9,184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State Tournament Travel 						 15,000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Extra-curricular Travel 						 35,000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Supplies							              148,613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Curriculum Supplies						 50,000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Extra-curricular safety equipment				               </a:t>
            </a:r>
            <a:r>
              <a:rPr lang="en-US" sz="1800" u="sng" dirty="0" smtClean="0">
                <a:latin typeface="Gill Sans MT" panose="020B0502020104020203" pitchFamily="34" charset="0"/>
              </a:rPr>
              <a:t>15,000</a:t>
            </a:r>
            <a:r>
              <a:rPr lang="en-US" sz="1800" dirty="0" smtClean="0">
                <a:latin typeface="Gill Sans MT" panose="020B0502020104020203" pitchFamily="34" charset="0"/>
              </a:rPr>
              <a:t>		 	</a:t>
            </a:r>
          </a:p>
          <a:p>
            <a:pPr marL="45720" indent="0">
              <a:buNone/>
            </a:pPr>
            <a:r>
              <a:rPr lang="en-US" sz="1800" dirty="0" smtClean="0">
                <a:latin typeface="Gill Sans MT" panose="020B0502020104020203" pitchFamily="34" charset="0"/>
              </a:rPr>
              <a:t>Total Non-personnel reductions				           $332,797	</a:t>
            </a:r>
            <a:r>
              <a:rPr lang="en-US" dirty="0" smtClean="0"/>
              <a:t>		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0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884" y="524390"/>
            <a:ext cx="10349537" cy="924164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Gill Sans MT" panose="020B0502020104020203" pitchFamily="34" charset="0"/>
              </a:rPr>
              <a:t>Personnel Reductions – Outside of PTR Adjustments</a:t>
            </a:r>
            <a:endParaRPr lang="en-US" sz="40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885" y="1883121"/>
            <a:ext cx="10349536" cy="41102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District Office 	- 2.0 FTE					$200,000</a:t>
            </a: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Extra-curricular Stipends					                 23,665</a:t>
            </a: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School Administration - .50 FTE			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                             50,000</a:t>
            </a: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Support 							</a:t>
            </a:r>
            <a:r>
              <a:rPr lang="en-US" u="sng" dirty="0" smtClean="0">
                <a:latin typeface="Gill Sans MT" panose="020B0502020104020203" pitchFamily="34" charset="0"/>
              </a:rPr>
              <a:t>    50,000</a:t>
            </a: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	 	</a:t>
            </a: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Total Personnel reductions – Outside of PTR		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             $323,665							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1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Pupil/Teacher </a:t>
            </a:r>
            <a:r>
              <a:rPr lang="en-US" sz="3600" dirty="0" smtClean="0">
                <a:latin typeface="Gill Sans MT" panose="020B0502020104020203" pitchFamily="34" charset="0"/>
              </a:rPr>
              <a:t>Ratio Recommended Reductions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High School 	   </a:t>
            </a:r>
            <a:r>
              <a:rPr lang="en-US" dirty="0" smtClean="0">
                <a:latin typeface="Gill Sans MT" panose="020B0502020104020203" pitchFamily="34" charset="0"/>
              </a:rPr>
              <a:t>		 </a:t>
            </a:r>
            <a:r>
              <a:rPr lang="en-US" dirty="0" smtClean="0">
                <a:latin typeface="Gill Sans MT" panose="020B0502020104020203" pitchFamily="34" charset="0"/>
              </a:rPr>
              <a:t>+2.50		7.50 FTE 		</a:t>
            </a:r>
            <a:r>
              <a:rPr lang="en-US" dirty="0" smtClean="0">
                <a:latin typeface="Gill Sans MT" panose="020B0502020104020203" pitchFamily="34" charset="0"/>
              </a:rPr>
              <a:t>$</a:t>
            </a:r>
            <a:r>
              <a:rPr lang="en-US" dirty="0" smtClean="0">
                <a:latin typeface="Gill Sans MT" panose="020B0502020104020203" pitchFamily="34" charset="0"/>
              </a:rPr>
              <a:t>750,000</a:t>
            </a: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Middle School   		</a:t>
            </a:r>
            <a:r>
              <a:rPr lang="en-US" dirty="0" smtClean="0">
                <a:latin typeface="Gill Sans MT" panose="020B0502020104020203" pitchFamily="34" charset="0"/>
              </a:rPr>
              <a:t>	+</a:t>
            </a:r>
            <a:r>
              <a:rPr lang="en-US" dirty="0" smtClean="0">
                <a:latin typeface="Gill Sans MT" panose="020B0502020104020203" pitchFamily="34" charset="0"/>
              </a:rPr>
              <a:t>1.50	             1.00 FTE			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100,000</a:t>
            </a:r>
            <a:endParaRPr lang="en-US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Grades 4-6 	    	</a:t>
            </a:r>
            <a:r>
              <a:rPr lang="en-US" dirty="0" smtClean="0">
                <a:latin typeface="Gill Sans MT" panose="020B0502020104020203" pitchFamily="34" charset="0"/>
              </a:rPr>
              <a:t>	+</a:t>
            </a:r>
            <a:r>
              <a:rPr lang="en-US" dirty="0" smtClean="0">
                <a:latin typeface="Gill Sans MT" panose="020B0502020104020203" pitchFamily="34" charset="0"/>
              </a:rPr>
              <a:t>1.00		2.50 FTE			 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250,000</a:t>
            </a:r>
            <a:endParaRPr lang="en-US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K-6 Small </a:t>
            </a:r>
            <a:r>
              <a:rPr lang="en-US" dirty="0" smtClean="0">
                <a:latin typeface="Gill Sans MT" panose="020B0502020104020203" pitchFamily="34" charset="0"/>
              </a:rPr>
              <a:t>Elementary (100-249)</a:t>
            </a:r>
            <a:r>
              <a:rPr lang="en-US" dirty="0" smtClean="0">
                <a:latin typeface="Gill Sans MT" panose="020B0502020104020203" pitchFamily="34" charset="0"/>
              </a:rPr>
              <a:t>	+0.50		0.00 FTE			           </a:t>
            </a:r>
            <a:r>
              <a:rPr lang="en-US" dirty="0" smtClean="0">
                <a:latin typeface="Gill Sans MT" panose="020B0502020104020203" pitchFamily="34" charset="0"/>
              </a:rPr>
              <a:t> 0</a:t>
            </a:r>
          </a:p>
          <a:p>
            <a:pPr marL="45720" indent="0">
              <a:buNone/>
            </a:pPr>
            <a:r>
              <a:rPr lang="en-US" sz="1400" dirty="0" smtClean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Small </a:t>
            </a:r>
            <a:r>
              <a:rPr lang="en-US" dirty="0" smtClean="0">
                <a:latin typeface="Gill Sans MT" panose="020B0502020104020203" pitchFamily="34" charset="0"/>
              </a:rPr>
              <a:t>Schools		</a:t>
            </a:r>
            <a:r>
              <a:rPr lang="en-US" dirty="0" smtClean="0">
                <a:latin typeface="Gill Sans MT" panose="020B0502020104020203" pitchFamily="34" charset="0"/>
              </a:rPr>
              <a:t>	+</a:t>
            </a:r>
            <a:r>
              <a:rPr lang="en-US" dirty="0" smtClean="0">
                <a:latin typeface="Gill Sans MT" panose="020B0502020104020203" pitchFamily="34" charset="0"/>
              </a:rPr>
              <a:t>0.50 		</a:t>
            </a:r>
            <a:r>
              <a:rPr lang="en-US" u="sng" dirty="0" smtClean="0">
                <a:latin typeface="Gill Sans MT" panose="020B0502020104020203" pitchFamily="34" charset="0"/>
              </a:rPr>
              <a:t>0.50 FTE </a:t>
            </a:r>
            <a:r>
              <a:rPr lang="en-US" dirty="0" smtClean="0">
                <a:latin typeface="Gill Sans MT" panose="020B0502020104020203" pitchFamily="34" charset="0"/>
              </a:rPr>
              <a:t>	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	    </a:t>
            </a:r>
            <a:r>
              <a:rPr lang="en-US" u="sng" dirty="0" smtClean="0">
                <a:latin typeface="Gill Sans MT" panose="020B0502020104020203" pitchFamily="34" charset="0"/>
              </a:rPr>
              <a:t>50,000</a:t>
            </a:r>
            <a:endParaRPr lang="en-US" u="sng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Total		</a:t>
            </a:r>
            <a:r>
              <a:rPr lang="en-US" smtClean="0">
                <a:latin typeface="Gill Sans MT" panose="020B0502020104020203" pitchFamily="34" charset="0"/>
              </a:rPr>
              <a:t>	</a:t>
            </a:r>
            <a:r>
              <a:rPr lang="en-US" smtClean="0">
                <a:latin typeface="Gill Sans MT" panose="020B0502020104020203" pitchFamily="34" charset="0"/>
              </a:rPr>
              <a:t>	</a:t>
            </a:r>
            <a:r>
              <a:rPr lang="en-US" dirty="0" smtClean="0">
                <a:latin typeface="Gill Sans MT" panose="020B0502020104020203" pitchFamily="34" charset="0"/>
              </a:rPr>
              <a:t>	           11.50 FTE		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          </a:t>
            </a:r>
            <a:r>
              <a:rPr lang="en-US" dirty="0" smtClean="0">
                <a:latin typeface="Gill Sans MT" panose="020B0502020104020203" pitchFamily="34" charset="0"/>
              </a:rPr>
              <a:t>$</a:t>
            </a:r>
            <a:r>
              <a:rPr lang="en-US" dirty="0" smtClean="0">
                <a:latin typeface="Gill Sans MT" panose="020B0502020104020203" pitchFamily="34" charset="0"/>
              </a:rPr>
              <a:t>1,150,000</a:t>
            </a:r>
            <a:endParaRPr lang="en-US" dirty="0">
              <a:latin typeface="Gill Sans MT" panose="020B0502020104020203" pitchFamily="34" charset="0"/>
            </a:endParaRPr>
          </a:p>
          <a:p>
            <a:pPr lvl="1"/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FY19 Administrations Recommendation for Reductions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944956"/>
            <a:ext cx="9509760" cy="4343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Non-personnel reductions				$332,797</a:t>
            </a: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Personnel reductions – Outside of PTR 		  323,665</a:t>
            </a: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Personnel reductions – PTR Increases		</a:t>
            </a:r>
            <a:r>
              <a:rPr lang="en-US" sz="2400" u="sng" dirty="0" smtClean="0">
                <a:latin typeface="Gill Sans MT" panose="020B0502020104020203" pitchFamily="34" charset="0"/>
              </a:rPr>
              <a:t>1,150,000</a:t>
            </a: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Total Administration Recommended Reductions   $1,806,462</a:t>
            </a:r>
            <a:endParaRPr lang="en-US" sz="2400" u="sng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8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036" y="493679"/>
            <a:ext cx="10684700" cy="925215"/>
          </a:xfrm>
        </p:spPr>
        <p:txBody>
          <a:bodyPr/>
          <a:lstStyle/>
          <a:p>
            <a:r>
              <a:rPr lang="en-US" sz="4400" b="1" dirty="0" smtClean="0">
                <a:latin typeface="Gill Sans MT" panose="020B0502020104020203" pitchFamily="34" charset="0"/>
              </a:rPr>
              <a:t>Kenai Peninsula Borough School District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86" y="5414094"/>
            <a:ext cx="9601200" cy="727587"/>
          </a:xfrm>
        </p:spPr>
        <p:txBody>
          <a:bodyPr>
            <a:normAutofit/>
          </a:bodyPr>
          <a:lstStyle/>
          <a:p>
            <a:r>
              <a:rPr lang="en-US" sz="4400" cap="none" dirty="0" smtClean="0">
                <a:latin typeface="Gill Sans MT" panose="020B0502020104020203" pitchFamily="34" charset="0"/>
              </a:rPr>
              <a:t>www.kpbsd.org</a:t>
            </a:r>
            <a:endParaRPr lang="en-US" sz="3200" cap="none" dirty="0"/>
          </a:p>
        </p:txBody>
      </p:sp>
      <p:sp>
        <p:nvSpPr>
          <p:cNvPr id="5" name="Rectangle 4"/>
          <p:cNvSpPr/>
          <p:nvPr/>
        </p:nvSpPr>
        <p:spPr>
          <a:xfrm>
            <a:off x="2164444" y="2851226"/>
            <a:ext cx="7833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latin typeface="Gill Sans MT" panose="020B0502020104020203" pitchFamily="34" charset="0"/>
              </a:rPr>
              <a:t>T</a:t>
            </a:r>
            <a:endParaRPr lang="en-US" sz="2400" i="1" dirty="0"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98" y="1598161"/>
            <a:ext cx="4023360" cy="363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03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Green 16x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C5747AC-80AD-4ABE-94D9-19832B174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</Words>
  <Application>Microsoft Office PowerPoint</Application>
  <PresentationFormat>Widescreen</PresentationFormat>
  <Paragraphs>73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Gill Sans MT</vt:lpstr>
      <vt:lpstr>Sheer Green 16x9</vt:lpstr>
      <vt:lpstr>Kenai Peninsula Borough School District</vt:lpstr>
      <vt:lpstr>Scenario #1 </vt:lpstr>
      <vt:lpstr>Scenario #2 </vt:lpstr>
      <vt:lpstr>81% of Budget is Personnel Costs </vt:lpstr>
      <vt:lpstr>Non-personnel recommended reductions</vt:lpstr>
      <vt:lpstr>Personnel Reductions – Outside of PTR Adjustments</vt:lpstr>
      <vt:lpstr>Pupil/Teacher Ratio Recommended Reductions</vt:lpstr>
      <vt:lpstr>FY19 Administrations Recommendation for Reductions</vt:lpstr>
      <vt:lpstr>Kenai Peninsula Borough School District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2016-09-19T22:06:04Z</dcterms:created>
  <dcterms:modified xsi:type="dcterms:W3CDTF">2018-03-06T17:59:46Z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TC029208979991</vt:lpwstr>
  </property>
</Properties>
</file>