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2"/>
  </p:notesMasterIdLst>
  <p:handoutMasterIdLst>
    <p:handoutMasterId r:id="rId13"/>
  </p:handoutMasterIdLst>
  <p:sldIdLst>
    <p:sldId id="283" r:id="rId3"/>
    <p:sldId id="301" r:id="rId4"/>
    <p:sldId id="304" r:id="rId5"/>
    <p:sldId id="303" r:id="rId6"/>
    <p:sldId id="275" r:id="rId7"/>
    <p:sldId id="306" r:id="rId8"/>
    <p:sldId id="305" r:id="rId9"/>
    <p:sldId id="287" r:id="rId10"/>
    <p:sldId id="284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F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85" autoAdjust="0"/>
    <p:restoredTop sz="91960" autoAdjust="0"/>
  </p:normalViewPr>
  <p:slideViewPr>
    <p:cSldViewPr snapToGrid="0">
      <p:cViewPr varScale="1">
        <p:scale>
          <a:sx n="106" d="100"/>
          <a:sy n="106" d="100"/>
        </p:scale>
        <p:origin x="564" y="10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1843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3/6/2018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3/6/2018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13753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48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191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048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449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>
          <a:gsLst>
            <a:gs pos="100000">
              <a:schemeClr val="accent1">
                <a:lumMod val="20000"/>
                <a:lumOff val="80000"/>
                <a:alpha val="86000"/>
              </a:schemeClr>
            </a:gs>
            <a:gs pos="42000">
              <a:schemeClr val="bg1">
                <a:alpha val="40000"/>
              </a:schemeClr>
            </a:gs>
            <a:gs pos="0">
              <a:schemeClr val="accent1">
                <a:lumMod val="20000"/>
                <a:lumOff val="80000"/>
                <a:alpha val="85000"/>
              </a:schemeClr>
            </a:gs>
            <a:gs pos="75000">
              <a:schemeClr val="bg1">
                <a:alpha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12188825" cy="713232"/>
            <a:chOff x="0" y="0"/>
            <a:chExt cx="12188825" cy="713232"/>
          </a:xfrm>
        </p:grpSpPr>
        <p:sp>
          <p:nvSpPr>
            <p:cNvPr id="7" name="Rectangle 6"/>
            <p:cNvSpPr/>
            <p:nvPr/>
          </p:nvSpPr>
          <p:spPr>
            <a:xfrm flipV="1">
              <a:off x="0" y="73152"/>
              <a:ext cx="12188825" cy="64008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0" y="0"/>
            <a:ext cx="713232" cy="6858000"/>
            <a:chOff x="0" y="0"/>
            <a:chExt cx="713232" cy="6858000"/>
          </a:xfrm>
        </p:grpSpPr>
        <p:sp>
          <p:nvSpPr>
            <p:cNvPr id="12" name="Rectangle 11"/>
            <p:cNvSpPr/>
            <p:nvPr/>
          </p:nvSpPr>
          <p:spPr>
            <a:xfrm flipH="1">
              <a:off x="73152" y="0"/>
              <a:ext cx="640080" cy="685800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 flipH="1">
              <a:off x="0" y="0"/>
              <a:ext cx="202718" cy="6858000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1476762" y="0"/>
            <a:ext cx="746886" cy="6858000"/>
            <a:chOff x="11476762" y="0"/>
            <a:chExt cx="746886" cy="6858000"/>
          </a:xfrm>
        </p:grpSpPr>
        <p:sp>
          <p:nvSpPr>
            <p:cNvPr id="15" name="Rectangle 14"/>
            <p:cNvSpPr/>
            <p:nvPr/>
          </p:nvSpPr>
          <p:spPr>
            <a:xfrm flipH="1">
              <a:off x="11476762" y="0"/>
              <a:ext cx="640080" cy="685800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/>
          </p:nvSpPr>
          <p:spPr>
            <a:xfrm flipH="1">
              <a:off x="12020930" y="0"/>
              <a:ext cx="202718" cy="6858000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7" name="Group 16"/>
          <p:cNvGrpSpPr/>
          <p:nvPr/>
        </p:nvGrpSpPr>
        <p:grpSpPr>
          <a:xfrm flipV="1">
            <a:off x="0" y="6144768"/>
            <a:ext cx="12188825" cy="713232"/>
            <a:chOff x="0" y="0"/>
            <a:chExt cx="12188825" cy="713232"/>
          </a:xfrm>
        </p:grpSpPr>
        <p:sp>
          <p:nvSpPr>
            <p:cNvPr id="18" name="Rectangle 17"/>
            <p:cNvSpPr/>
            <p:nvPr/>
          </p:nvSpPr>
          <p:spPr>
            <a:xfrm flipV="1">
              <a:off x="0" y="73152"/>
              <a:ext cx="12188825" cy="64008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188720"/>
            <a:ext cx="9601200" cy="2514600"/>
          </a:xfrm>
        </p:spPr>
        <p:txBody>
          <a:bodyPr anchor="b">
            <a:noAutofit/>
          </a:bodyPr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749040"/>
            <a:ext cx="96012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all" baseline="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 flipV="1">
            <a:off x="0" y="6309360"/>
            <a:ext cx="12188825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6736" y="0"/>
            <a:ext cx="12188825" cy="548640"/>
            <a:chOff x="0" y="0"/>
            <a:chExt cx="12188825" cy="713232"/>
          </a:xfrm>
        </p:grpSpPr>
        <p:sp>
          <p:nvSpPr>
            <p:cNvPr id="12" name="Rectangle 11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188720"/>
            <a:ext cx="9601200" cy="2514600"/>
          </a:xfrm>
        </p:spPr>
        <p:txBody>
          <a:bodyPr anchor="b">
            <a:normAutofit/>
          </a:bodyPr>
          <a:lstStyle>
            <a:lvl1pPr algn="ctr">
              <a:defRPr sz="5400" b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3749040"/>
            <a:ext cx="9601200" cy="914400"/>
          </a:xfr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673352"/>
            <a:ext cx="4572000" cy="4343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673352"/>
            <a:ext cx="4572000" cy="4343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6EF73-9DB8-4763-865F-2F88181A47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305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600200"/>
            <a:ext cx="4572000" cy="75895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441448"/>
            <a:ext cx="4572000" cy="358444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600200"/>
            <a:ext cx="4572000" cy="75895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441448"/>
            <a:ext cx="4572000" cy="358444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88825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160" y="1828800"/>
            <a:ext cx="365760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005840"/>
            <a:ext cx="72237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160" y="4206240"/>
            <a:ext cx="3657600" cy="164592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160" y="1828800"/>
            <a:ext cx="365760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640" y="548640"/>
            <a:ext cx="6675120" cy="5760720"/>
          </a:xfrm>
          <a:noFill/>
        </p:spPr>
        <p:txBody>
          <a:bodyPr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160" y="4206240"/>
            <a:ext cx="3657600" cy="164592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7772400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1" name="Group 10"/>
          <p:cNvGrpSpPr/>
          <p:nvPr/>
        </p:nvGrpSpPr>
        <p:grpSpPr>
          <a:xfrm flipV="1">
            <a:off x="0" y="6309360"/>
            <a:ext cx="7772400" cy="548640"/>
            <a:chOff x="0" y="0"/>
            <a:chExt cx="12188825" cy="713232"/>
          </a:xfrm>
        </p:grpSpPr>
        <p:sp>
          <p:nvSpPr>
            <p:cNvPr id="12" name="Rectangle 11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4" name="Group 13"/>
          <p:cNvGrpSpPr/>
          <p:nvPr/>
        </p:nvGrpSpPr>
        <p:grpSpPr>
          <a:xfrm rot="5400000" flipV="1">
            <a:off x="-3154680" y="3154680"/>
            <a:ext cx="6858000" cy="548640"/>
            <a:chOff x="0" y="0"/>
            <a:chExt cx="12188825" cy="713232"/>
          </a:xfrm>
        </p:grpSpPr>
        <p:sp>
          <p:nvSpPr>
            <p:cNvPr id="15" name="Rectangle 14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7" name="Group 16"/>
          <p:cNvGrpSpPr/>
          <p:nvPr/>
        </p:nvGrpSpPr>
        <p:grpSpPr>
          <a:xfrm rot="16200000" flipH="1" flipV="1">
            <a:off x="4069079" y="3154681"/>
            <a:ext cx="6858000" cy="548640"/>
            <a:chOff x="0" y="0"/>
            <a:chExt cx="12188825" cy="713232"/>
          </a:xfrm>
        </p:grpSpPr>
        <p:sp>
          <p:nvSpPr>
            <p:cNvPr id="18" name="Rectangle 17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  <a:alpha val="56000"/>
              </a:schemeClr>
            </a:gs>
            <a:gs pos="79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 bwMode="auto">
          <a:xfrm flipV="1">
            <a:off x="0" y="6309360"/>
            <a:ext cx="12188825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 bwMode="auto"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 bwMode="auto"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438912"/>
            <a:ext cx="950976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673352"/>
            <a:ext cx="95097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391656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391656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391656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CA8D9AD5-F248-4919-864A-CFD76CC027D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pos="3840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4984" y="957409"/>
            <a:ext cx="9601200" cy="1692266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anose="020B0502020104020203" pitchFamily="34" charset="0"/>
              </a:rPr>
              <a:t>Kenai Peninsula Borough School District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anose="020B05020201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0784" y="2818449"/>
            <a:ext cx="8229600" cy="1048756"/>
          </a:xfrm>
        </p:spPr>
        <p:txBody>
          <a:bodyPr>
            <a:normAutofit lnSpcReduction="10000"/>
          </a:bodyPr>
          <a:lstStyle/>
          <a:p>
            <a:endParaRPr lang="en-US" sz="3600" b="1" dirty="0" smtClean="0">
              <a:latin typeface="Gill Sans MT" panose="020B0502020104020203" pitchFamily="34" charset="0"/>
            </a:endParaRPr>
          </a:p>
          <a:p>
            <a:r>
              <a:rPr lang="en-US" sz="3600" b="1" dirty="0" smtClean="0">
                <a:latin typeface="Gill Sans MT" panose="020B0502020104020203" pitchFamily="34" charset="0"/>
              </a:rPr>
              <a:t>Finance committee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885" y="2609504"/>
            <a:ext cx="2964824" cy="29648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06297" y="4259101"/>
            <a:ext cx="7378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Gill Sans MT" panose="020B0502020104020203" pitchFamily="34" charset="0"/>
              </a:rPr>
              <a:t>March 2, 2018</a:t>
            </a:r>
          </a:p>
        </p:txBody>
      </p:sp>
    </p:spTree>
    <p:extLst>
      <p:ext uri="{BB962C8B-B14F-4D97-AF65-F5344CB8AC3E}">
        <p14:creationId xmlns:p14="http://schemas.microsoft.com/office/powerpoint/2010/main" val="271185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438912"/>
            <a:ext cx="9509760" cy="584130"/>
          </a:xfrm>
        </p:spPr>
        <p:txBody>
          <a:bodyPr/>
          <a:lstStyle/>
          <a:p>
            <a:r>
              <a:rPr lang="en-US" dirty="0" smtClean="0">
                <a:latin typeface="Gill Sans MT" panose="020B0502020104020203" pitchFamily="34" charset="0"/>
              </a:rPr>
              <a:t>Scenario #1 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1120" y="1023042"/>
            <a:ext cx="9509760" cy="4993710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Revenue – </a:t>
            </a:r>
          </a:p>
          <a:p>
            <a:pPr marL="365760" lvl="1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State of Alaska Funding – Flat Funding </a:t>
            </a:r>
          </a:p>
          <a:p>
            <a:pPr marL="365760" lvl="1" indent="0">
              <a:buNone/>
            </a:pPr>
            <a:r>
              <a:rPr lang="en-US" dirty="0">
                <a:latin typeface="Gill Sans MT" panose="020B0502020104020203" pitchFamily="34" charset="0"/>
              </a:rPr>
              <a:t>	</a:t>
            </a:r>
            <a:r>
              <a:rPr lang="en-US" dirty="0" smtClean="0">
                <a:latin typeface="Gill Sans MT" panose="020B0502020104020203" pitchFamily="34" charset="0"/>
              </a:rPr>
              <a:t>Foundation/Quality Schools 			  	 $79,722,014</a:t>
            </a:r>
          </a:p>
          <a:p>
            <a:pPr marL="365760" lvl="1" indent="0">
              <a:buNone/>
            </a:pPr>
            <a:r>
              <a:rPr lang="en-US" dirty="0">
                <a:latin typeface="Gill Sans MT" panose="020B0502020104020203" pitchFamily="34" charset="0"/>
              </a:rPr>
              <a:t>	</a:t>
            </a:r>
            <a:r>
              <a:rPr lang="en-US" dirty="0" smtClean="0">
                <a:latin typeface="Gill Sans MT" panose="020B0502020104020203" pitchFamily="34" charset="0"/>
              </a:rPr>
              <a:t>On-Behalf Payments 				                    9,274,890</a:t>
            </a:r>
          </a:p>
          <a:p>
            <a:pPr marL="365760" lvl="1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Kenai Peninsula Borough – Maximum Allowable	   	                  51,796,193</a:t>
            </a:r>
          </a:p>
          <a:p>
            <a:pPr marL="365760" lvl="1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Other Funding Sources – Flat Funding 			   </a:t>
            </a:r>
            <a:r>
              <a:rPr lang="en-US" u="sng" dirty="0" smtClean="0">
                <a:latin typeface="Gill Sans MT" panose="020B0502020104020203" pitchFamily="34" charset="0"/>
              </a:rPr>
              <a:t>  1,405,000</a:t>
            </a:r>
            <a:r>
              <a:rPr lang="en-US" dirty="0" smtClean="0">
                <a:latin typeface="Gill Sans MT" panose="020B0502020104020203" pitchFamily="34" charset="0"/>
              </a:rPr>
              <a:t>	</a:t>
            </a:r>
          </a:p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Total Revenue 					              </a:t>
            </a:r>
            <a:r>
              <a:rPr lang="en-US" sz="1800" u="sng" dirty="0">
                <a:latin typeface="Gill Sans MT" panose="020B0502020104020203" pitchFamily="34" charset="0"/>
              </a:rPr>
              <a:t>$</a:t>
            </a:r>
            <a:r>
              <a:rPr lang="en-US" sz="1800" u="sng" dirty="0" smtClean="0">
                <a:latin typeface="Gill Sans MT" panose="020B0502020104020203" pitchFamily="34" charset="0"/>
              </a:rPr>
              <a:t>142,198,097</a:t>
            </a:r>
          </a:p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Expenditures – Status Quo 					$142,548,497</a:t>
            </a:r>
          </a:p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Transfer to Other Funds – SNS 				</a:t>
            </a:r>
            <a:r>
              <a:rPr lang="en-US" sz="1800" u="sng" dirty="0" smtClean="0">
                <a:latin typeface="Gill Sans MT" panose="020B0502020104020203" pitchFamily="34" charset="0"/>
              </a:rPr>
              <a:t>         950,000</a:t>
            </a:r>
          </a:p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Total Expenditures and Transfers 				</a:t>
            </a:r>
            <a:r>
              <a:rPr lang="en-US" sz="1800" u="sng" dirty="0" smtClean="0">
                <a:latin typeface="Gill Sans MT" panose="020B0502020104020203" pitchFamily="34" charset="0"/>
              </a:rPr>
              <a:t>$143,498,497</a:t>
            </a:r>
          </a:p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Deficit 	 					 	  ($1,300,400)</a:t>
            </a:r>
          </a:p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Use of Fund balance 					</a:t>
            </a:r>
            <a:r>
              <a:rPr lang="en-US" sz="1800" u="sng" dirty="0" smtClean="0">
                <a:latin typeface="Gill Sans MT" panose="020B0502020104020203" pitchFamily="34" charset="0"/>
              </a:rPr>
              <a:t>     1,300,400</a:t>
            </a:r>
          </a:p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No Cuts Needed 						               $0               	</a:t>
            </a:r>
            <a:endParaRPr lang="en-US" dirty="0"/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46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438912"/>
            <a:ext cx="9509760" cy="584130"/>
          </a:xfrm>
        </p:spPr>
        <p:txBody>
          <a:bodyPr/>
          <a:lstStyle/>
          <a:p>
            <a:r>
              <a:rPr lang="en-US" dirty="0" smtClean="0">
                <a:latin typeface="Gill Sans MT" panose="020B0502020104020203" pitchFamily="34" charset="0"/>
              </a:rPr>
              <a:t>Scenario #2 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1120" y="1023042"/>
            <a:ext cx="9509760" cy="4993710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Revenue – </a:t>
            </a:r>
          </a:p>
          <a:p>
            <a:pPr marL="365760" lvl="1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State of Alaska Funding – Flat Funding </a:t>
            </a:r>
          </a:p>
          <a:p>
            <a:pPr marL="365760" lvl="1" indent="0">
              <a:buNone/>
            </a:pPr>
            <a:r>
              <a:rPr lang="en-US" dirty="0">
                <a:latin typeface="Gill Sans MT" panose="020B0502020104020203" pitchFamily="34" charset="0"/>
              </a:rPr>
              <a:t>	</a:t>
            </a:r>
            <a:r>
              <a:rPr lang="en-US" dirty="0" smtClean="0">
                <a:latin typeface="Gill Sans MT" panose="020B0502020104020203" pitchFamily="34" charset="0"/>
              </a:rPr>
              <a:t>Foundation/Quality Schools 			  	 $79,722,014</a:t>
            </a:r>
          </a:p>
          <a:p>
            <a:pPr marL="365760" lvl="1" indent="0">
              <a:buNone/>
            </a:pPr>
            <a:r>
              <a:rPr lang="en-US" dirty="0">
                <a:latin typeface="Gill Sans MT" panose="020B0502020104020203" pitchFamily="34" charset="0"/>
              </a:rPr>
              <a:t>	</a:t>
            </a:r>
            <a:r>
              <a:rPr lang="en-US" dirty="0" smtClean="0">
                <a:latin typeface="Gill Sans MT" panose="020B0502020104020203" pitchFamily="34" charset="0"/>
              </a:rPr>
              <a:t>On-Behalf Payments 				                    9,274,890</a:t>
            </a:r>
          </a:p>
          <a:p>
            <a:pPr marL="365760" lvl="1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Kenai Peninsula Borough – Flat Funding 		   	   49,738,432</a:t>
            </a:r>
          </a:p>
          <a:p>
            <a:pPr marL="365760" lvl="1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Other Funding Sources – Flat Funding 			   </a:t>
            </a:r>
            <a:r>
              <a:rPr lang="en-US" u="sng" dirty="0" smtClean="0">
                <a:latin typeface="Gill Sans MT" panose="020B0502020104020203" pitchFamily="34" charset="0"/>
              </a:rPr>
              <a:t>  1,405,000</a:t>
            </a:r>
            <a:r>
              <a:rPr lang="en-US" dirty="0" smtClean="0">
                <a:latin typeface="Gill Sans MT" panose="020B0502020104020203" pitchFamily="34" charset="0"/>
              </a:rPr>
              <a:t>	</a:t>
            </a:r>
          </a:p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Total Revenue 					              </a:t>
            </a:r>
            <a:r>
              <a:rPr lang="en-US" sz="1800" u="sng" dirty="0" smtClean="0">
                <a:latin typeface="Gill Sans MT" panose="020B0502020104020203" pitchFamily="34" charset="0"/>
              </a:rPr>
              <a:t>   140,140,336</a:t>
            </a:r>
          </a:p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Expenditures – Status Quo 					  142,548,497</a:t>
            </a:r>
          </a:p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Transfer to Other Funds – SNS 				</a:t>
            </a:r>
            <a:r>
              <a:rPr lang="en-US" sz="1800" u="sng" dirty="0" smtClean="0">
                <a:latin typeface="Gill Sans MT" panose="020B0502020104020203" pitchFamily="34" charset="0"/>
              </a:rPr>
              <a:t>        950,000</a:t>
            </a:r>
          </a:p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Total Expenditures and Transfers 				</a:t>
            </a:r>
            <a:r>
              <a:rPr lang="en-US" sz="1800" u="sng" dirty="0">
                <a:latin typeface="Gill Sans MT" panose="020B0502020104020203" pitchFamily="34" charset="0"/>
              </a:rPr>
              <a:t> </a:t>
            </a:r>
            <a:r>
              <a:rPr lang="en-US" sz="1800" u="sng" dirty="0" smtClean="0">
                <a:latin typeface="Gill Sans MT" panose="020B0502020104020203" pitchFamily="34" charset="0"/>
              </a:rPr>
              <a:t> 143,498,497</a:t>
            </a:r>
          </a:p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Deficit 	</a:t>
            </a:r>
            <a:r>
              <a:rPr lang="en-US" sz="1800" dirty="0">
                <a:latin typeface="Gill Sans MT" panose="020B0502020104020203" pitchFamily="34" charset="0"/>
              </a:rPr>
              <a:t>	</a:t>
            </a:r>
            <a:r>
              <a:rPr lang="en-US" sz="1800" dirty="0" smtClean="0">
                <a:latin typeface="Gill Sans MT" panose="020B0502020104020203" pitchFamily="34" charset="0"/>
              </a:rPr>
              <a:t>				 	  ( 3,358,161)</a:t>
            </a:r>
            <a:endParaRPr lang="en-US" sz="1800" dirty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Use of 1/3 Fund Balance 				                   </a:t>
            </a:r>
            <a:r>
              <a:rPr lang="en-US" sz="1800" u="sng" dirty="0" smtClean="0">
                <a:latin typeface="Gill Sans MT" panose="020B0502020104020203" pitchFamily="34" charset="0"/>
              </a:rPr>
              <a:t>1,318,109</a:t>
            </a:r>
          </a:p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Remaining Deficit 						  $2,040,052					</a:t>
            </a:r>
            <a:endParaRPr lang="en-US" sz="1800" dirty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Gill Sans MT" panose="020B0502020104020203" pitchFamily="34" charset="0"/>
              </a:rPr>
              <a:t>81% of Budget is Personnel Costs </a:t>
            </a:r>
            <a:endParaRPr lang="en-US" sz="3600" dirty="0">
              <a:latin typeface="Gill Sans MT" panose="020B0502020104020203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0895" y="1928388"/>
            <a:ext cx="6536601" cy="363044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3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884" y="524390"/>
            <a:ext cx="10349537" cy="643507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latin typeface="Gill Sans MT" panose="020B0502020104020203" pitchFamily="34" charset="0"/>
              </a:rPr>
              <a:t>Non-personnel recommended reductions</a:t>
            </a:r>
            <a:endParaRPr lang="en-US" sz="4000" dirty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885" y="1584356"/>
            <a:ext cx="10349536" cy="4409037"/>
          </a:xfrm>
        </p:spPr>
        <p:txBody>
          <a:bodyPr/>
          <a:lstStyle/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District Office Travel 						$60,000</a:t>
            </a:r>
          </a:p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School Administration Travel 					  	   9,184</a:t>
            </a:r>
          </a:p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State Tournament Travel 						 15,000</a:t>
            </a:r>
          </a:p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Extra-curricular Travel 						 35,000</a:t>
            </a:r>
          </a:p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Supplies							              148,613</a:t>
            </a:r>
          </a:p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Curriculum Supplies						 50,000</a:t>
            </a:r>
          </a:p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Extra-curricular safety equipment				               </a:t>
            </a:r>
            <a:r>
              <a:rPr lang="en-US" sz="1800" u="sng" dirty="0" smtClean="0">
                <a:latin typeface="Gill Sans MT" panose="020B0502020104020203" pitchFamily="34" charset="0"/>
              </a:rPr>
              <a:t>15,000</a:t>
            </a:r>
            <a:r>
              <a:rPr lang="en-US" sz="1800" dirty="0" smtClean="0">
                <a:latin typeface="Gill Sans MT" panose="020B0502020104020203" pitchFamily="34" charset="0"/>
              </a:rPr>
              <a:t>		 	</a:t>
            </a:r>
          </a:p>
          <a:p>
            <a:pPr marL="45720" indent="0">
              <a:buNone/>
            </a:pPr>
            <a:r>
              <a:rPr lang="en-US" sz="1800" dirty="0" smtClean="0">
                <a:latin typeface="Gill Sans MT" panose="020B0502020104020203" pitchFamily="34" charset="0"/>
              </a:rPr>
              <a:t>Total Non-personnel reductions				           $332,797	</a:t>
            </a:r>
            <a:r>
              <a:rPr lang="en-US" dirty="0" smtClean="0"/>
              <a:t>					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90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884" y="524390"/>
            <a:ext cx="10349537" cy="924164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latin typeface="Gill Sans MT" panose="020B0502020104020203" pitchFamily="34" charset="0"/>
              </a:rPr>
              <a:t>Personnel Reductions – Outside of PTR Adjustments</a:t>
            </a:r>
            <a:endParaRPr lang="en-US" sz="4000" dirty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885" y="1883121"/>
            <a:ext cx="10349536" cy="411027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District Office 	- 2.0 FTE					$200,000</a:t>
            </a:r>
          </a:p>
          <a:p>
            <a:pPr marL="45720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Extra-curricular Stipends					                 23,665</a:t>
            </a:r>
          </a:p>
          <a:p>
            <a:pPr marL="45720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School Administration - .50 FTE			</a:t>
            </a:r>
            <a:r>
              <a:rPr lang="en-US" dirty="0">
                <a:latin typeface="Gill Sans MT" panose="020B0502020104020203" pitchFamily="34" charset="0"/>
              </a:rPr>
              <a:t> </a:t>
            </a:r>
            <a:r>
              <a:rPr lang="en-US" dirty="0" smtClean="0">
                <a:latin typeface="Gill Sans MT" panose="020B0502020104020203" pitchFamily="34" charset="0"/>
              </a:rPr>
              <a:t>                             50,000</a:t>
            </a:r>
          </a:p>
          <a:p>
            <a:pPr marL="45720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Support 							</a:t>
            </a:r>
            <a:r>
              <a:rPr lang="en-US" u="sng" dirty="0" smtClean="0">
                <a:latin typeface="Gill Sans MT" panose="020B0502020104020203" pitchFamily="34" charset="0"/>
              </a:rPr>
              <a:t>    50,000</a:t>
            </a:r>
          </a:p>
          <a:p>
            <a:pPr marL="45720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	 	</a:t>
            </a:r>
          </a:p>
          <a:p>
            <a:pPr marL="45720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Total Personnel reductions – Outside of PTR		</a:t>
            </a:r>
            <a:r>
              <a:rPr lang="en-US" dirty="0">
                <a:latin typeface="Gill Sans MT" panose="020B0502020104020203" pitchFamily="34" charset="0"/>
              </a:rPr>
              <a:t> </a:t>
            </a:r>
            <a:r>
              <a:rPr lang="en-US" dirty="0" smtClean="0">
                <a:latin typeface="Gill Sans MT" panose="020B0502020104020203" pitchFamily="34" charset="0"/>
              </a:rPr>
              <a:t>             $323,665							</a:t>
            </a:r>
            <a:endParaRPr lang="en-US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1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Gill Sans MT" panose="020B0502020104020203" pitchFamily="34" charset="0"/>
              </a:rPr>
              <a:t>Pupil/Teacher </a:t>
            </a:r>
            <a:r>
              <a:rPr lang="en-US" sz="3600" dirty="0" smtClean="0">
                <a:latin typeface="Gill Sans MT" panose="020B0502020104020203" pitchFamily="34" charset="0"/>
              </a:rPr>
              <a:t>Ratio Recommended Reductions</a:t>
            </a:r>
            <a:endParaRPr lang="en-US" sz="3600" dirty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High School 	   </a:t>
            </a:r>
            <a:r>
              <a:rPr lang="en-US" dirty="0" smtClean="0">
                <a:latin typeface="Gill Sans MT" panose="020B0502020104020203" pitchFamily="34" charset="0"/>
              </a:rPr>
              <a:t>		 </a:t>
            </a:r>
            <a:r>
              <a:rPr lang="en-US" dirty="0" smtClean="0">
                <a:latin typeface="Gill Sans MT" panose="020B0502020104020203" pitchFamily="34" charset="0"/>
              </a:rPr>
              <a:t>+2.50		7.50 FTE 		</a:t>
            </a:r>
            <a:r>
              <a:rPr lang="en-US" dirty="0" smtClean="0">
                <a:latin typeface="Gill Sans MT" panose="020B0502020104020203" pitchFamily="34" charset="0"/>
              </a:rPr>
              <a:t>$</a:t>
            </a:r>
            <a:r>
              <a:rPr lang="en-US" dirty="0" smtClean="0">
                <a:latin typeface="Gill Sans MT" panose="020B0502020104020203" pitchFamily="34" charset="0"/>
              </a:rPr>
              <a:t>750,000</a:t>
            </a:r>
          </a:p>
          <a:p>
            <a:pPr marL="45720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Middle School   		</a:t>
            </a:r>
            <a:r>
              <a:rPr lang="en-US" dirty="0" smtClean="0">
                <a:latin typeface="Gill Sans MT" panose="020B0502020104020203" pitchFamily="34" charset="0"/>
              </a:rPr>
              <a:t>	+</a:t>
            </a:r>
            <a:r>
              <a:rPr lang="en-US" dirty="0" smtClean="0">
                <a:latin typeface="Gill Sans MT" panose="020B0502020104020203" pitchFamily="34" charset="0"/>
              </a:rPr>
              <a:t>1.50	             1.00 FTE			</a:t>
            </a:r>
            <a:r>
              <a:rPr lang="en-US" dirty="0">
                <a:latin typeface="Gill Sans MT" panose="020B0502020104020203" pitchFamily="34" charset="0"/>
              </a:rPr>
              <a:t> </a:t>
            </a:r>
            <a:r>
              <a:rPr lang="en-US" dirty="0" smtClean="0">
                <a:latin typeface="Gill Sans MT" panose="020B0502020104020203" pitchFamily="34" charset="0"/>
              </a:rPr>
              <a:t> </a:t>
            </a:r>
            <a:r>
              <a:rPr lang="en-US" dirty="0" smtClean="0">
                <a:latin typeface="Gill Sans MT" panose="020B0502020104020203" pitchFamily="34" charset="0"/>
              </a:rPr>
              <a:t>100,000</a:t>
            </a:r>
            <a:endParaRPr lang="en-US" dirty="0" smtClean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Grades 4-6 	    	</a:t>
            </a:r>
            <a:r>
              <a:rPr lang="en-US" dirty="0" smtClean="0">
                <a:latin typeface="Gill Sans MT" panose="020B0502020104020203" pitchFamily="34" charset="0"/>
              </a:rPr>
              <a:t>	+</a:t>
            </a:r>
            <a:r>
              <a:rPr lang="en-US" dirty="0" smtClean="0">
                <a:latin typeface="Gill Sans MT" panose="020B0502020104020203" pitchFamily="34" charset="0"/>
              </a:rPr>
              <a:t>1.00		2.50 FTE			 </a:t>
            </a:r>
            <a:r>
              <a:rPr lang="en-US" dirty="0">
                <a:latin typeface="Gill Sans MT" panose="020B0502020104020203" pitchFamily="34" charset="0"/>
              </a:rPr>
              <a:t> </a:t>
            </a:r>
            <a:r>
              <a:rPr lang="en-US" dirty="0" smtClean="0">
                <a:latin typeface="Gill Sans MT" panose="020B0502020104020203" pitchFamily="34" charset="0"/>
              </a:rPr>
              <a:t>250,000</a:t>
            </a:r>
            <a:endParaRPr lang="en-US" dirty="0" smtClean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K-6 Small </a:t>
            </a:r>
            <a:r>
              <a:rPr lang="en-US" dirty="0" smtClean="0">
                <a:latin typeface="Gill Sans MT" panose="020B0502020104020203" pitchFamily="34" charset="0"/>
              </a:rPr>
              <a:t>Elementary (100-249)</a:t>
            </a:r>
            <a:r>
              <a:rPr lang="en-US" dirty="0" smtClean="0">
                <a:latin typeface="Gill Sans MT" panose="020B0502020104020203" pitchFamily="34" charset="0"/>
              </a:rPr>
              <a:t>	+0.50		0.00 FTE			           </a:t>
            </a:r>
            <a:r>
              <a:rPr lang="en-US" dirty="0" smtClean="0">
                <a:latin typeface="Gill Sans MT" panose="020B0502020104020203" pitchFamily="34" charset="0"/>
              </a:rPr>
              <a:t> 0</a:t>
            </a:r>
          </a:p>
          <a:p>
            <a:pPr marL="45720" indent="0">
              <a:buNone/>
            </a:pPr>
            <a:r>
              <a:rPr lang="en-US" sz="1400" dirty="0" smtClean="0">
                <a:latin typeface="Gill Sans MT" panose="020B0502020104020203" pitchFamily="34" charset="0"/>
              </a:rPr>
              <a:t> </a:t>
            </a:r>
            <a:r>
              <a:rPr lang="en-US" dirty="0" smtClean="0">
                <a:latin typeface="Gill Sans MT" panose="020B0502020104020203" pitchFamily="34" charset="0"/>
              </a:rPr>
              <a:t>Small </a:t>
            </a:r>
            <a:r>
              <a:rPr lang="en-US" dirty="0" smtClean="0">
                <a:latin typeface="Gill Sans MT" panose="020B0502020104020203" pitchFamily="34" charset="0"/>
              </a:rPr>
              <a:t>Schools		</a:t>
            </a:r>
            <a:r>
              <a:rPr lang="en-US" dirty="0" smtClean="0">
                <a:latin typeface="Gill Sans MT" panose="020B0502020104020203" pitchFamily="34" charset="0"/>
              </a:rPr>
              <a:t>	+</a:t>
            </a:r>
            <a:r>
              <a:rPr lang="en-US" dirty="0" smtClean="0">
                <a:latin typeface="Gill Sans MT" panose="020B0502020104020203" pitchFamily="34" charset="0"/>
              </a:rPr>
              <a:t>0.50 		</a:t>
            </a:r>
            <a:r>
              <a:rPr lang="en-US" u="sng" dirty="0" smtClean="0">
                <a:latin typeface="Gill Sans MT" panose="020B0502020104020203" pitchFamily="34" charset="0"/>
              </a:rPr>
              <a:t>0.50 FTE </a:t>
            </a:r>
            <a:r>
              <a:rPr lang="en-US" dirty="0" smtClean="0">
                <a:latin typeface="Gill Sans MT" panose="020B0502020104020203" pitchFamily="34" charset="0"/>
              </a:rPr>
              <a:t>	</a:t>
            </a:r>
            <a:r>
              <a:rPr lang="en-US" dirty="0">
                <a:latin typeface="Gill Sans MT" panose="020B0502020104020203" pitchFamily="34" charset="0"/>
              </a:rPr>
              <a:t> </a:t>
            </a:r>
            <a:r>
              <a:rPr lang="en-US" dirty="0" smtClean="0">
                <a:latin typeface="Gill Sans MT" panose="020B0502020104020203" pitchFamily="34" charset="0"/>
              </a:rPr>
              <a:t>	    </a:t>
            </a:r>
            <a:r>
              <a:rPr lang="en-US" u="sng" dirty="0" smtClean="0">
                <a:latin typeface="Gill Sans MT" panose="020B0502020104020203" pitchFamily="34" charset="0"/>
              </a:rPr>
              <a:t>50,000</a:t>
            </a:r>
            <a:endParaRPr lang="en-US" u="sng" dirty="0" smtClean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Total		</a:t>
            </a:r>
            <a:r>
              <a:rPr lang="en-US" smtClean="0">
                <a:latin typeface="Gill Sans MT" panose="020B0502020104020203" pitchFamily="34" charset="0"/>
              </a:rPr>
              <a:t>	</a:t>
            </a:r>
            <a:r>
              <a:rPr lang="en-US" smtClean="0">
                <a:latin typeface="Gill Sans MT" panose="020B0502020104020203" pitchFamily="34" charset="0"/>
              </a:rPr>
              <a:t>	</a:t>
            </a:r>
            <a:r>
              <a:rPr lang="en-US" dirty="0" smtClean="0">
                <a:latin typeface="Gill Sans MT" panose="020B0502020104020203" pitchFamily="34" charset="0"/>
              </a:rPr>
              <a:t>	           11.50 FTE		</a:t>
            </a:r>
            <a:r>
              <a:rPr lang="en-US" dirty="0">
                <a:latin typeface="Gill Sans MT" panose="020B0502020104020203" pitchFamily="34" charset="0"/>
              </a:rPr>
              <a:t> </a:t>
            </a:r>
            <a:r>
              <a:rPr lang="en-US" dirty="0" smtClean="0">
                <a:latin typeface="Gill Sans MT" panose="020B0502020104020203" pitchFamily="34" charset="0"/>
              </a:rPr>
              <a:t>          </a:t>
            </a:r>
            <a:r>
              <a:rPr lang="en-US" dirty="0" smtClean="0">
                <a:latin typeface="Gill Sans MT" panose="020B0502020104020203" pitchFamily="34" charset="0"/>
              </a:rPr>
              <a:t>$</a:t>
            </a:r>
            <a:r>
              <a:rPr lang="en-US" dirty="0" smtClean="0">
                <a:latin typeface="Gill Sans MT" panose="020B0502020104020203" pitchFamily="34" charset="0"/>
              </a:rPr>
              <a:t>1,150,000</a:t>
            </a:r>
            <a:endParaRPr lang="en-US" dirty="0">
              <a:latin typeface="Gill Sans MT" panose="020B0502020104020203" pitchFamily="34" charset="0"/>
            </a:endParaRPr>
          </a:p>
          <a:p>
            <a:pPr lvl="1"/>
            <a:endParaRPr lang="en-US" sz="2000" dirty="0">
              <a:latin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0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Gill Sans MT" panose="020B0502020104020203" pitchFamily="34" charset="0"/>
              </a:rPr>
              <a:t>FY19 Administrations Recommendation for Reductions</a:t>
            </a:r>
            <a:endParaRPr lang="en-US" sz="3200" dirty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1120" y="1944956"/>
            <a:ext cx="9509760" cy="43434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400" dirty="0" smtClean="0">
                <a:latin typeface="Gill Sans MT" panose="020B0502020104020203" pitchFamily="34" charset="0"/>
              </a:rPr>
              <a:t>Non-personnel reductions				$332,797</a:t>
            </a:r>
          </a:p>
          <a:p>
            <a:pPr marL="45720" indent="0">
              <a:buNone/>
            </a:pPr>
            <a:r>
              <a:rPr lang="en-US" sz="2400" dirty="0" smtClean="0">
                <a:latin typeface="Gill Sans MT" panose="020B0502020104020203" pitchFamily="34" charset="0"/>
              </a:rPr>
              <a:t>Personnel reductions – Outside of PTR 		  323,665</a:t>
            </a:r>
          </a:p>
          <a:p>
            <a:pPr marL="45720" indent="0">
              <a:buNone/>
            </a:pPr>
            <a:r>
              <a:rPr lang="en-US" sz="2400" dirty="0" smtClean="0">
                <a:latin typeface="Gill Sans MT" panose="020B0502020104020203" pitchFamily="34" charset="0"/>
              </a:rPr>
              <a:t>Personnel reductions – PTR Increases		</a:t>
            </a:r>
            <a:r>
              <a:rPr lang="en-US" sz="2400" u="sng" dirty="0" smtClean="0">
                <a:latin typeface="Gill Sans MT" panose="020B0502020104020203" pitchFamily="34" charset="0"/>
              </a:rPr>
              <a:t>1,150,000</a:t>
            </a:r>
          </a:p>
          <a:p>
            <a:pPr marL="45720" indent="0">
              <a:buNone/>
            </a:pPr>
            <a:r>
              <a:rPr lang="en-US" sz="2400" dirty="0" smtClean="0">
                <a:latin typeface="Gill Sans MT" panose="020B0502020104020203" pitchFamily="34" charset="0"/>
              </a:rPr>
              <a:t>Total Administration Recommended Reductions   $1,806,462</a:t>
            </a:r>
            <a:endParaRPr lang="en-US" sz="2400" u="sng" dirty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endParaRPr lang="en-US" sz="24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08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9036" y="493679"/>
            <a:ext cx="10684700" cy="925215"/>
          </a:xfrm>
        </p:spPr>
        <p:txBody>
          <a:bodyPr/>
          <a:lstStyle/>
          <a:p>
            <a:r>
              <a:rPr lang="en-US" sz="4400" b="1" dirty="0" smtClean="0">
                <a:latin typeface="Gill Sans MT" panose="020B0502020104020203" pitchFamily="34" charset="0"/>
              </a:rPr>
              <a:t>Kenai Peninsula Borough School District</a:t>
            </a:r>
            <a:endParaRPr lang="en-US" sz="4400" b="1" dirty="0">
              <a:latin typeface="Gill Sans MT" panose="020B05020201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0786" y="5414094"/>
            <a:ext cx="9601200" cy="727587"/>
          </a:xfrm>
        </p:spPr>
        <p:txBody>
          <a:bodyPr>
            <a:normAutofit/>
          </a:bodyPr>
          <a:lstStyle/>
          <a:p>
            <a:r>
              <a:rPr lang="en-US" sz="4400" cap="none" dirty="0" smtClean="0">
                <a:latin typeface="Gill Sans MT" panose="020B0502020104020203" pitchFamily="34" charset="0"/>
              </a:rPr>
              <a:t>www.kpbsd.org</a:t>
            </a:r>
            <a:endParaRPr lang="en-US" sz="3200" cap="none" dirty="0"/>
          </a:p>
        </p:txBody>
      </p:sp>
      <p:sp>
        <p:nvSpPr>
          <p:cNvPr id="5" name="Rectangle 4"/>
          <p:cNvSpPr/>
          <p:nvPr/>
        </p:nvSpPr>
        <p:spPr>
          <a:xfrm>
            <a:off x="2164444" y="2851226"/>
            <a:ext cx="78338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 smtClean="0">
                <a:latin typeface="Gill Sans MT" panose="020B0502020104020203" pitchFamily="34" charset="0"/>
              </a:rPr>
              <a:t>T</a:t>
            </a:r>
            <a:endParaRPr lang="en-US" sz="2400" i="1" dirty="0">
              <a:latin typeface="Gill Sans MT" panose="020B05020201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98" y="1598161"/>
            <a:ext cx="4023360" cy="363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03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eer Green 16x9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Sheer Green">
      <a:dk1>
        <a:srgbClr val="404040"/>
      </a:dk1>
      <a:lt1>
        <a:sysClr val="window" lastClr="FFFFFF"/>
      </a:lt1>
      <a:dk2>
        <a:srgbClr val="624D38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heer Green">
      <a:dk1>
        <a:srgbClr val="404040"/>
      </a:dk1>
      <a:lt1>
        <a:sysClr val="window" lastClr="FFFFFF"/>
      </a:lt1>
      <a:dk2>
        <a:srgbClr val="624D38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C5747AC-80AD-4ABE-94D9-19832B174F3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85</Words>
  <Application>Microsoft Office PowerPoint</Application>
  <PresentationFormat>Widescreen</PresentationFormat>
  <Paragraphs>73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Gill Sans MT</vt:lpstr>
      <vt:lpstr>Sheer Green 16x9</vt:lpstr>
      <vt:lpstr>Kenai Peninsula Borough School District</vt:lpstr>
      <vt:lpstr>Scenario #1 </vt:lpstr>
      <vt:lpstr>Scenario #2 </vt:lpstr>
      <vt:lpstr>81% of Budget is Personnel Costs </vt:lpstr>
      <vt:lpstr>Non-personnel recommended reductions</vt:lpstr>
      <vt:lpstr>Personnel Reductions – Outside of PTR Adjustments</vt:lpstr>
      <vt:lpstr>Pupil/Teacher Ratio Recommended Reductions</vt:lpstr>
      <vt:lpstr>FY19 Administrations Recommendation for Reductions</vt:lpstr>
      <vt:lpstr>Kenai Peninsula Borough School District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2016-09-19T22:06:04Z</dcterms:created>
  <dcterms:modified xsi:type="dcterms:W3CDTF">2018-03-06T17:59:46Z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TC029208979991</vt:lpwstr>
  </property>
</Properties>
</file>