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4" r:id="rId3"/>
    <p:sldId id="257" r:id="rId4"/>
    <p:sldId id="258" r:id="rId5"/>
    <p:sldId id="260" r:id="rId6"/>
    <p:sldId id="261" r:id="rId7"/>
    <p:sldId id="262" r:id="rId8"/>
    <p:sldId id="263" r:id="rId9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65" autoAdjust="0"/>
    <p:restoredTop sz="94660"/>
  </p:normalViewPr>
  <p:slideViewPr>
    <p:cSldViewPr snapToGrid="0">
      <p:cViewPr varScale="1">
        <p:scale>
          <a:sx n="78" d="100"/>
          <a:sy n="78" d="100"/>
        </p:scale>
        <p:origin x="65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5E2DDC-EAFA-4D09-B01E-08E76CB9A124}" type="datetimeFigureOut">
              <a:rPr lang="en-US" smtClean="0"/>
              <a:t>3/7/2016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C7DAB0-730D-4BA7-81E9-C565A51D2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209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3A0092-FE24-4EA2-AC59-C1CDDEA63C8B}" type="datetimeFigureOut">
              <a:rPr lang="en-US" smtClean="0"/>
              <a:t>3/7/2016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5DD92A-B397-43D3-B634-59DC04533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8061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5DD92A-B397-43D3-B634-59DC045337A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89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5D1D1-B292-44F1-8410-3CA70F93B67D}" type="datetime1">
              <a:rPr lang="en-US" smtClean="0"/>
              <a:t>3/7/2016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1E7D9-570B-47D2-B33F-66976B2848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893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3A299-F3D6-48BB-B319-3813B6B89251}" type="datetime1">
              <a:rPr lang="en-US" smtClean="0"/>
              <a:t>3/7/2016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1E7D9-570B-47D2-B33F-66976B2848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124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D99FF-BEC0-406D-82ED-CE7DCEF7E6F0}" type="datetime1">
              <a:rPr lang="en-US" smtClean="0"/>
              <a:t>3/7/2016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1E7D9-570B-47D2-B33F-66976B2848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06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59F5F-89D3-46F0-916A-132DF780B23F}" type="datetime1">
              <a:rPr lang="en-US" smtClean="0"/>
              <a:t>3/7/2016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1E7D9-570B-47D2-B33F-66976B2848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02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C5CE9-5CE0-42C7-BFA9-067D31395742}" type="datetime1">
              <a:rPr lang="en-US" smtClean="0"/>
              <a:t>3/7/2016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1E7D9-570B-47D2-B33F-66976B2848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343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F0114-5957-4796-A241-52BFD94B0F08}" type="datetime1">
              <a:rPr lang="en-US" smtClean="0"/>
              <a:t>3/7/2016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1E7D9-570B-47D2-B33F-66976B2848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992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D462E-FA66-43A9-8BFF-975806B3BB87}" type="datetime1">
              <a:rPr lang="en-US" smtClean="0"/>
              <a:t>3/7/2016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1E7D9-570B-47D2-B33F-66976B2848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307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9909A-E775-4099-A6A7-5B1A725862FA}" type="datetime1">
              <a:rPr lang="en-US" smtClean="0"/>
              <a:t>3/7/2016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1E7D9-570B-47D2-B33F-66976B2848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357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AB814-EC21-4D12-BD6B-C4EB6D1B2BB8}" type="datetime1">
              <a:rPr lang="en-US" smtClean="0"/>
              <a:t>3/7/2016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1E7D9-570B-47D2-B33F-66976B2848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342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5A3AC-A8D2-4526-997F-92E7754CB8F7}" type="datetime1">
              <a:rPr lang="en-US" smtClean="0"/>
              <a:t>3/7/2016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1E7D9-570B-47D2-B33F-66976B2848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767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1B519-F45A-4A86-BCD7-6557BEE766FB}" type="datetime1">
              <a:rPr lang="en-US" smtClean="0"/>
              <a:t>3/7/2016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1E7D9-570B-47D2-B33F-66976B2848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324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01D36B-D867-42C8-A6D6-C12A90F935F7}" type="datetime1">
              <a:rPr lang="en-US" smtClean="0"/>
              <a:t>3/7/2016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91E7D9-570B-47D2-B33F-66976B2848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598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Board Meeting</a:t>
            </a:r>
            <a:br>
              <a:rPr lang="en-US" dirty="0" smtClean="0"/>
            </a:br>
            <a:r>
              <a:rPr lang="en-US" dirty="0" smtClean="0"/>
              <a:t>March 7, 2016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anchor="b">
            <a:normAutofit/>
          </a:bodyPr>
          <a:lstStyle/>
          <a:p>
            <a:r>
              <a:rPr lang="en-US" sz="4000" dirty="0" smtClean="0"/>
              <a:t>Kenai Peninsula Borough School District</a:t>
            </a:r>
            <a:endParaRPr lang="en-US" sz="4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122363"/>
            <a:ext cx="1463040" cy="146304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1E7D9-570B-47D2-B33F-66976B2848A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887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3040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Budget Process – So far…..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98357"/>
            <a:ext cx="10515600" cy="413809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October 15, 2015	LYNC Meetings with D/O to School Sites</a:t>
            </a:r>
          </a:p>
          <a:p>
            <a:pPr marL="0" indent="0">
              <a:buNone/>
            </a:pPr>
            <a:r>
              <a:rPr lang="en-US" dirty="0"/>
              <a:t>November 2, 2015	Board Meeting and Work Session</a:t>
            </a:r>
          </a:p>
          <a:p>
            <a:pPr marL="0" indent="0">
              <a:buNone/>
            </a:pPr>
            <a:r>
              <a:rPr lang="en-US" dirty="0"/>
              <a:t>December 8, 2015	Board Work Session</a:t>
            </a:r>
          </a:p>
          <a:p>
            <a:pPr marL="0" indent="0">
              <a:buNone/>
            </a:pPr>
            <a:r>
              <a:rPr lang="en-US" dirty="0"/>
              <a:t>January 11, 2016	FY17 Preliminary Budget Information to Board</a:t>
            </a:r>
          </a:p>
          <a:p>
            <a:pPr marL="0" indent="0">
              <a:buNone/>
            </a:pPr>
            <a:r>
              <a:rPr lang="en-US" dirty="0"/>
              <a:t>February 1, 2016	FY17 Preliminary Budget Document to Board</a:t>
            </a:r>
          </a:p>
          <a:p>
            <a:pPr marL="0" indent="0">
              <a:buNone/>
            </a:pPr>
            <a:r>
              <a:rPr lang="en-US" dirty="0"/>
              <a:t>February 2, 2016	Meeting with Key Communicators</a:t>
            </a:r>
          </a:p>
          <a:p>
            <a:pPr marL="0" indent="0">
              <a:buNone/>
            </a:pPr>
            <a:r>
              <a:rPr lang="en-US" dirty="0"/>
              <a:t>February 16, 2016   </a:t>
            </a:r>
            <a:r>
              <a:rPr lang="en-US" dirty="0" smtClean="0"/>
              <a:t> </a:t>
            </a:r>
            <a:r>
              <a:rPr lang="en-US" dirty="0"/>
              <a:t>Community Meeting, Seward High School</a:t>
            </a:r>
          </a:p>
          <a:p>
            <a:pPr marL="0" indent="0">
              <a:buNone/>
            </a:pPr>
            <a:r>
              <a:rPr lang="en-US" dirty="0"/>
              <a:t>February 17, 2016    </a:t>
            </a:r>
            <a:r>
              <a:rPr lang="en-US" dirty="0" smtClean="0"/>
              <a:t>Community </a:t>
            </a:r>
            <a:r>
              <a:rPr lang="en-US" dirty="0"/>
              <a:t>Meeting, Soldotna High School</a:t>
            </a:r>
          </a:p>
          <a:p>
            <a:pPr marL="0" indent="0">
              <a:buNone/>
            </a:pPr>
            <a:r>
              <a:rPr lang="en-US" dirty="0"/>
              <a:t>February 23, 2016    </a:t>
            </a:r>
            <a:r>
              <a:rPr lang="en-US" dirty="0" smtClean="0"/>
              <a:t>Community </a:t>
            </a:r>
            <a:r>
              <a:rPr lang="en-US" dirty="0"/>
              <a:t>Meeting, Homer High School</a:t>
            </a:r>
          </a:p>
          <a:p>
            <a:pPr marL="0" indent="0">
              <a:buNone/>
            </a:pPr>
            <a:r>
              <a:rPr lang="en-US" dirty="0"/>
              <a:t>March 7, 2016           </a:t>
            </a:r>
            <a:r>
              <a:rPr lang="en-US" dirty="0" smtClean="0"/>
              <a:t>Board Meeting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38200" y="365125"/>
            <a:ext cx="10515600" cy="1463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827" y="365125"/>
            <a:ext cx="1463040" cy="1463040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1E7D9-570B-47D2-B33F-66976B2848A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818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3040"/>
          </a:xfrm>
        </p:spPr>
        <p:txBody>
          <a:bodyPr/>
          <a:lstStyle/>
          <a:p>
            <a:pPr algn="ctr"/>
            <a:r>
              <a:rPr lang="en-US" dirty="0" smtClean="0"/>
              <a:t>History of KPBSD Full Tax Value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3190273"/>
              </p:ext>
            </p:extLst>
          </p:nvPr>
        </p:nvGraphicFramePr>
        <p:xfrm>
          <a:off x="1886233" y="2389828"/>
          <a:ext cx="8321040" cy="294785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5060445"/>
                <a:gridCol w="3260595"/>
              </a:tblGrid>
              <a:tr h="589570">
                <a:tc>
                  <a:txBody>
                    <a:bodyPr/>
                    <a:lstStyle/>
                    <a:p>
                      <a:r>
                        <a:rPr lang="en-US" sz="3200" b="0" u="none" dirty="0" smtClean="0">
                          <a:solidFill>
                            <a:sysClr val="windowText" lastClr="000000"/>
                          </a:solidFill>
                        </a:rPr>
                        <a:t>2012 Full Tax</a:t>
                      </a:r>
                      <a:r>
                        <a:rPr lang="en-US" sz="3200" b="0" u="none" baseline="0" dirty="0" smtClean="0">
                          <a:solidFill>
                            <a:sysClr val="windowText" lastClr="000000"/>
                          </a:solidFill>
                        </a:rPr>
                        <a:t> Value</a:t>
                      </a:r>
                      <a:endParaRPr lang="en-US" sz="3200" b="0" u="none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0" u="none" dirty="0" smtClean="0">
                          <a:solidFill>
                            <a:sysClr val="windowText" lastClr="000000"/>
                          </a:solidFill>
                        </a:rPr>
                        <a:t>$ 8,573,591,170</a:t>
                      </a:r>
                    </a:p>
                  </a:txBody>
                  <a:tcPr>
                    <a:noFill/>
                  </a:tcPr>
                </a:tc>
              </a:tr>
              <a:tr h="589570">
                <a:tc>
                  <a:txBody>
                    <a:bodyPr/>
                    <a:lstStyle/>
                    <a:p>
                      <a:r>
                        <a:rPr lang="en-US" sz="3200" b="0" u="none" dirty="0" smtClean="0">
                          <a:solidFill>
                            <a:sysClr val="windowText" lastClr="000000"/>
                          </a:solidFill>
                        </a:rPr>
                        <a:t>2013 Full Tax Value (Original)</a:t>
                      </a:r>
                      <a:endParaRPr lang="en-US" sz="3200" b="0" u="none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0" u="none" dirty="0" smtClean="0">
                          <a:solidFill>
                            <a:sysClr val="windowText" lastClr="000000"/>
                          </a:solidFill>
                        </a:rPr>
                        <a:t>8,903,375,090</a:t>
                      </a:r>
                      <a:endParaRPr lang="en-US" sz="3200" b="0" u="none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5895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u="none" dirty="0" smtClean="0">
                          <a:solidFill>
                            <a:sysClr val="windowText" lastClr="000000"/>
                          </a:solidFill>
                        </a:rPr>
                        <a:t>2013 Full Tax Value (Revised)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0" u="none" dirty="0" smtClean="0">
                          <a:solidFill>
                            <a:sysClr val="windowText" lastClr="000000"/>
                          </a:solidFill>
                        </a:rPr>
                        <a:t>8,910,264,290</a:t>
                      </a:r>
                      <a:endParaRPr lang="en-US" sz="3200" b="0" u="none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589570">
                <a:tc>
                  <a:txBody>
                    <a:bodyPr/>
                    <a:lstStyle/>
                    <a:p>
                      <a:r>
                        <a:rPr lang="en-US" sz="3200" b="0" u="none" dirty="0" smtClean="0">
                          <a:solidFill>
                            <a:sysClr val="windowText" lastClr="000000"/>
                          </a:solidFill>
                        </a:rPr>
                        <a:t>2014 Full Tax Value</a:t>
                      </a:r>
                      <a:endParaRPr lang="en-US" sz="3200" b="0" u="none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0" u="none" dirty="0" smtClean="0">
                          <a:solidFill>
                            <a:sysClr val="windowText" lastClr="000000"/>
                          </a:solidFill>
                        </a:rPr>
                        <a:t>9,186,472,890</a:t>
                      </a:r>
                      <a:endParaRPr lang="en-US" sz="3200" b="0" u="none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589570">
                <a:tc>
                  <a:txBody>
                    <a:bodyPr/>
                    <a:lstStyle/>
                    <a:p>
                      <a:r>
                        <a:rPr lang="en-US" sz="3200" b="0" u="none" dirty="0" smtClean="0">
                          <a:solidFill>
                            <a:sysClr val="windowText" lastClr="000000"/>
                          </a:solidFill>
                        </a:rPr>
                        <a:t>2015 Full Tax Value</a:t>
                      </a:r>
                      <a:endParaRPr lang="en-US" sz="3200" b="0" u="none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0" u="none" dirty="0" smtClean="0">
                          <a:solidFill>
                            <a:sysClr val="windowText" lastClr="000000"/>
                          </a:solidFill>
                        </a:rPr>
                        <a:t>9,349,916,890</a:t>
                      </a:r>
                      <a:endParaRPr lang="en-US" sz="3200" b="0" u="none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1463040" cy="146304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1E7D9-570B-47D2-B33F-66976B2848A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243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3040"/>
          </a:xfrm>
        </p:spPr>
        <p:txBody>
          <a:bodyPr/>
          <a:lstStyle/>
          <a:p>
            <a:pPr algn="ctr"/>
            <a:r>
              <a:rPr lang="en-US" dirty="0" smtClean="0"/>
              <a:t>Required Local Contribution </a:t>
            </a:r>
            <a:br>
              <a:rPr lang="en-US" dirty="0" smtClean="0"/>
            </a:br>
            <a:r>
              <a:rPr lang="en-US" dirty="0" smtClean="0"/>
              <a:t>Calculation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506688"/>
              </p:ext>
            </p:extLst>
          </p:nvPr>
        </p:nvGraphicFramePr>
        <p:xfrm>
          <a:off x="938048" y="2908740"/>
          <a:ext cx="10510345" cy="23670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36749"/>
                <a:gridCol w="3073596"/>
              </a:tblGrid>
              <a:tr h="789026">
                <a:tc>
                  <a:txBody>
                    <a:bodyPr/>
                    <a:lstStyle/>
                    <a:p>
                      <a:r>
                        <a:rPr lang="en-US" sz="3200" b="0" dirty="0" smtClean="0">
                          <a:solidFill>
                            <a:sysClr val="windowText" lastClr="000000"/>
                          </a:solidFill>
                        </a:rPr>
                        <a:t>FY15 value of $9,349,916,890</a:t>
                      </a:r>
                      <a:r>
                        <a:rPr lang="en-US" sz="3200" b="0" baseline="0" dirty="0" smtClean="0">
                          <a:solidFill>
                            <a:sysClr val="windowText" lastClr="000000"/>
                          </a:solidFill>
                        </a:rPr>
                        <a:t> x 2.65 mills =</a:t>
                      </a:r>
                      <a:endParaRPr lang="en-US" sz="3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ysClr val="windowText" lastClr="000000"/>
                          </a:solidFill>
                        </a:rPr>
                        <a:t>$24,777,280</a:t>
                      </a:r>
                      <a:endParaRPr lang="en-US" sz="3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789026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FY14 value</a:t>
                      </a:r>
                      <a:r>
                        <a:rPr lang="en-US" sz="3200" baseline="0" dirty="0" smtClean="0"/>
                        <a:t> of</a:t>
                      </a:r>
                      <a:r>
                        <a:rPr lang="en-US" sz="3200" dirty="0" smtClean="0"/>
                        <a:t> $9,186,472,890 x 2.65 mills =</a:t>
                      </a:r>
                      <a:endParaRPr lang="en-US" sz="32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ysClr val="windowText" lastClr="000000"/>
                          </a:solidFill>
                        </a:rPr>
                        <a:t>$24,344,153</a:t>
                      </a:r>
                      <a:endParaRPr lang="en-US" sz="3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789026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Increase in Required Local Contribution = </a:t>
                      </a:r>
                      <a:endParaRPr lang="en-US" sz="32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ysClr val="windowText" lastClr="000000"/>
                          </a:solidFill>
                        </a:rPr>
                        <a:t>     $433,127</a:t>
                      </a:r>
                      <a:endParaRPr lang="en-US" sz="3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1463040" cy="146304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1E7D9-570B-47D2-B33F-66976B2848A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392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</p:spPr>
        <p:txBody>
          <a:bodyPr/>
          <a:lstStyle/>
          <a:p>
            <a:pPr algn="ctr"/>
            <a:r>
              <a:rPr lang="en-US" dirty="0" smtClean="0"/>
              <a:t>Additional Allowable Calculation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2511425"/>
            <a:ext cx="10515600" cy="3369113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dirty="0" smtClean="0"/>
              <a:t>Revised $104,521,340 x 23% of Basic Need = 	$24,039,908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dirty="0" smtClean="0"/>
              <a:t>Original Preliminary FY17 Requested  = 	           $23,894,279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dirty="0" smtClean="0"/>
              <a:t>Increase in Additional Allowable 		                $145,629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1463040" cy="146304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1E7D9-570B-47D2-B33F-66976B2848A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4421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3040"/>
          </a:xfrm>
        </p:spPr>
        <p:txBody>
          <a:bodyPr/>
          <a:lstStyle/>
          <a:p>
            <a:pPr algn="ctr"/>
            <a:r>
              <a:rPr lang="en-US" dirty="0" smtClean="0"/>
              <a:t>Maximum Allowable 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1463040" cy="1463040"/>
          </a:xfrm>
          <a:prstGeom prst="rect">
            <a:avLst/>
          </a:prstGeom>
        </p:spPr>
      </p:pic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838200" y="2593428"/>
            <a:ext cx="10515600" cy="269797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1E7D9-570B-47D2-B33F-66976B2848A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5433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46304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Funding Levels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27646"/>
            <a:ext cx="10515600" cy="4351338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endParaRPr lang="en-US" dirty="0" smtClean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dirty="0" smtClean="0"/>
              <a:t>Deficit using FY16 KPB funding level of $48,238,432 = 	($717,421)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dirty="0" smtClean="0"/>
              <a:t>Deficit using FY17 Maximum Allowed of $48,817,188 =	($138,665)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1463040" cy="146304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1E7D9-570B-47D2-B33F-66976B2848A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92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3040"/>
          </a:xfrm>
        </p:spPr>
        <p:txBody>
          <a:bodyPr/>
          <a:lstStyle/>
          <a:p>
            <a:pPr algn="ctr"/>
            <a:r>
              <a:rPr lang="en-US" dirty="0" smtClean="0"/>
              <a:t>Revenue Changes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69124" y="2128344"/>
            <a:ext cx="9774621" cy="400772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1463040" cy="146304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1E7D9-570B-47D2-B33F-66976B2848A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5399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</TotalTime>
  <Words>123</Words>
  <Application>Microsoft Office PowerPoint</Application>
  <PresentationFormat>Widescreen</PresentationFormat>
  <Paragraphs>52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 Board Meeting March 7, 2016</vt:lpstr>
      <vt:lpstr>Budget Process – So far…..</vt:lpstr>
      <vt:lpstr>History of KPBSD Full Tax Value</vt:lpstr>
      <vt:lpstr>Required Local Contribution  Calculation</vt:lpstr>
      <vt:lpstr>Additional Allowable Calculation </vt:lpstr>
      <vt:lpstr>Maximum Allowable </vt:lpstr>
      <vt:lpstr> Funding Levels </vt:lpstr>
      <vt:lpstr>Revenue Changes</vt:lpstr>
    </vt:vector>
  </TitlesOfParts>
  <Company>KPBSD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Board Meeting March 7, 2016</dc:title>
  <dc:creator>Laurie Olson</dc:creator>
  <cp:lastModifiedBy>Elizabeth Hayes</cp:lastModifiedBy>
  <cp:revision>25</cp:revision>
  <cp:lastPrinted>2016-03-07T18:52:10Z</cp:lastPrinted>
  <dcterms:created xsi:type="dcterms:W3CDTF">2016-03-03T19:47:15Z</dcterms:created>
  <dcterms:modified xsi:type="dcterms:W3CDTF">2016-03-07T18:56:55Z</dcterms:modified>
</cp:coreProperties>
</file>