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8"/>
  </p:notesMasterIdLst>
  <p:handoutMasterIdLst>
    <p:handoutMasterId r:id="rId19"/>
  </p:handoutMasterIdLst>
  <p:sldIdLst>
    <p:sldId id="283" r:id="rId3"/>
    <p:sldId id="275" r:id="rId4"/>
    <p:sldId id="281" r:id="rId5"/>
    <p:sldId id="276" r:id="rId6"/>
    <p:sldId id="287" r:id="rId7"/>
    <p:sldId id="288" r:id="rId8"/>
    <p:sldId id="289" r:id="rId9"/>
    <p:sldId id="290" r:id="rId10"/>
    <p:sldId id="291" r:id="rId11"/>
    <p:sldId id="294" r:id="rId12"/>
    <p:sldId id="293" r:id="rId13"/>
    <p:sldId id="262" r:id="rId14"/>
    <p:sldId id="292" r:id="rId15"/>
    <p:sldId id="295" r:id="rId16"/>
    <p:sldId id="284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5" autoAdjust="0"/>
    <p:restoredTop sz="91960" autoAdjust="0"/>
  </p:normalViewPr>
  <p:slideViewPr>
    <p:cSldViewPr snapToGrid="0">
      <p:cViewPr varScale="1">
        <p:scale>
          <a:sx n="97" d="100"/>
          <a:sy n="97" d="100"/>
        </p:scale>
        <p:origin x="108" y="22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843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1/16/2017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1/16/2017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8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91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394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21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17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7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97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We appreciate</a:t>
            </a:r>
            <a:r>
              <a:rPr lang="en-US" baseline="0" dirty="0" smtClean="0"/>
              <a:t> your participation in the budgeting process and look forward to hearing from you.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49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Rectangle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49040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6736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749040"/>
            <a:ext cx="960120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noFill/>
        </p:spPr>
        <p:txBody>
          <a:bodyPr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4984" y="957409"/>
            <a:ext cx="9601200" cy="1692266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Kenai Peninsula Borough School District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2500" y="3253014"/>
            <a:ext cx="8229600" cy="167780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Gill Sans MT" panose="020B0502020104020203" pitchFamily="34" charset="0"/>
              </a:rPr>
              <a:t>Board WORK SESSION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5885" y="2609504"/>
            <a:ext cx="2964824" cy="29648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23145" y="4459693"/>
            <a:ext cx="478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Gill Sans MT" panose="020B0502020104020203" pitchFamily="34" charset="0"/>
              </a:rPr>
              <a:t>January 16, 2017</a:t>
            </a:r>
            <a:endParaRPr lang="en-US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8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82" y="674886"/>
            <a:ext cx="10433539" cy="556755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A look back…..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10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13703" y="1579395"/>
            <a:ext cx="9509125" cy="3956975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242989"/>
              </p:ext>
            </p:extLst>
          </p:nvPr>
        </p:nvGraphicFramePr>
        <p:xfrm>
          <a:off x="830424" y="5665522"/>
          <a:ext cx="9198947" cy="64008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919894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Gill Sans MT" panose="020B0502020104020203" pitchFamily="34" charset="0"/>
                        </a:rPr>
                        <a:t>So what do we do……</a:t>
                      </a:r>
                      <a:endParaRPr lang="en-US" sz="36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96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9783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795084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Revenue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474" y="2009775"/>
            <a:ext cx="9241052" cy="36703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2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741818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Expenditures - Administration Recommendations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Gill Sans MT" panose="020B0502020104020203" pitchFamily="34" charset="0"/>
              </a:rPr>
              <a:t>5.0 FTE Unallocated for class size adjustment - $500,000</a:t>
            </a:r>
          </a:p>
          <a:p>
            <a:r>
              <a:rPr lang="en-US" sz="2400" dirty="0" smtClean="0">
                <a:latin typeface="Gill Sans MT" panose="020B0502020104020203" pitchFamily="34" charset="0"/>
              </a:rPr>
              <a:t>1.0 FTE Pupil Services Coordinator $140,696</a:t>
            </a:r>
          </a:p>
          <a:p>
            <a:r>
              <a:rPr lang="en-US" sz="2400" dirty="0" smtClean="0">
                <a:latin typeface="Gill Sans MT" panose="020B0502020104020203" pitchFamily="34" charset="0"/>
              </a:rPr>
              <a:t>One Accounting Specialist I position from 12 to 10 months - $9,703</a:t>
            </a:r>
          </a:p>
          <a:p>
            <a:r>
              <a:rPr lang="en-US" sz="2400" dirty="0" smtClean="0">
                <a:latin typeface="Gill Sans MT" panose="020B0502020104020203" pitchFamily="34" charset="0"/>
              </a:rPr>
              <a:t>Extra </a:t>
            </a:r>
            <a:r>
              <a:rPr lang="en-US" sz="2400" dirty="0">
                <a:latin typeface="Gill Sans MT" panose="020B0502020104020203" pitchFamily="34" charset="0"/>
              </a:rPr>
              <a:t>C</a:t>
            </a:r>
            <a:r>
              <a:rPr lang="en-US" sz="2400" dirty="0" smtClean="0">
                <a:latin typeface="Gill Sans MT" panose="020B0502020104020203" pitchFamily="34" charset="0"/>
              </a:rPr>
              <a:t>urricular safety funds $10,000</a:t>
            </a:r>
          </a:p>
          <a:p>
            <a:pPr marL="365760" lvl="1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  <a:p>
            <a:pPr marL="365760" lvl="1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Total Reductions $660,399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2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5717">
        <p:fade/>
      </p:transition>
    </mc:Choice>
    <mc:Fallback xmlns="">
      <p:transition spd="med" advTm="2571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661919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Expenditures - Items for Consideration 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367161"/>
            <a:ext cx="9509760" cy="4649591"/>
          </a:xfrm>
        </p:spPr>
        <p:txBody>
          <a:bodyPr>
            <a:normAutofit/>
          </a:bodyPr>
          <a:lstStyle/>
          <a:p>
            <a:endParaRPr lang="en-US" sz="2400" dirty="0" smtClean="0">
              <a:latin typeface="Gill Sans MT" panose="020B0502020104020203" pitchFamily="34" charset="0"/>
            </a:endParaRPr>
          </a:p>
          <a:p>
            <a:r>
              <a:rPr lang="en-US" sz="2400" dirty="0" smtClean="0">
                <a:latin typeface="Gill Sans MT" panose="020B0502020104020203" pitchFamily="34" charset="0"/>
              </a:rPr>
              <a:t>Increase PTR +1 High Schools  - 4.0 FTE - $400,000</a:t>
            </a:r>
          </a:p>
          <a:p>
            <a:r>
              <a:rPr lang="en-US" sz="2400" dirty="0" smtClean="0">
                <a:latin typeface="Gill Sans MT" panose="020B0502020104020203" pitchFamily="34" charset="0"/>
              </a:rPr>
              <a:t>Increase PTR +2 High Schools – 7.0 FTE - $700,000</a:t>
            </a:r>
          </a:p>
          <a:p>
            <a:r>
              <a:rPr lang="en-US" sz="2400" dirty="0" smtClean="0">
                <a:latin typeface="Gill Sans MT" panose="020B0502020104020203" pitchFamily="34" charset="0"/>
              </a:rPr>
              <a:t>Adjust Support Staff Formulas - $500,000</a:t>
            </a:r>
          </a:p>
          <a:p>
            <a:pPr lvl="1"/>
            <a:r>
              <a:rPr lang="en-US" sz="2400" dirty="0" smtClean="0">
                <a:latin typeface="Gill Sans MT" panose="020B0502020104020203" pitchFamily="34" charset="0"/>
              </a:rPr>
              <a:t>i.e. Custodians – Increase Formula by 50 ADM = 12.0 FTE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92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41120" y="438911"/>
            <a:ext cx="9509760" cy="4346153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Gill Sans MT" panose="020B0502020104020203" pitchFamily="34" charset="0"/>
              </a:rPr>
              <a:t>The State of Alaska 30</a:t>
            </a:r>
            <a:r>
              <a:rPr lang="en-US" sz="3600" baseline="30000" dirty="0" smtClean="0">
                <a:latin typeface="Gill Sans MT" panose="020B0502020104020203" pitchFamily="34" charset="0"/>
              </a:rPr>
              <a:t>th</a:t>
            </a:r>
            <a:r>
              <a:rPr lang="en-US" sz="3600" dirty="0" smtClean="0">
                <a:latin typeface="Gill Sans MT" panose="020B0502020104020203" pitchFamily="34" charset="0"/>
              </a:rPr>
              <a:t> Legislative Session begins Tomorrow. </a:t>
            </a:r>
            <a:br>
              <a:rPr lang="en-US" sz="3600" dirty="0" smtClean="0">
                <a:latin typeface="Gill Sans MT" panose="020B0502020104020203" pitchFamily="34" charset="0"/>
              </a:rPr>
            </a:br>
            <a:r>
              <a:rPr lang="en-US" sz="3600" dirty="0">
                <a:latin typeface="Gill Sans MT" panose="020B0502020104020203" pitchFamily="34" charset="0"/>
              </a:rPr>
              <a:t/>
            </a:r>
            <a:br>
              <a:rPr lang="en-US" sz="3600" dirty="0">
                <a:latin typeface="Gill Sans MT" panose="020B0502020104020203" pitchFamily="34" charset="0"/>
              </a:rPr>
            </a:br>
            <a:r>
              <a:rPr lang="en-US" sz="3600" dirty="0" smtClean="0">
                <a:latin typeface="Gill Sans MT" panose="020B0502020104020203" pitchFamily="34" charset="0"/>
              </a:rPr>
              <a:t/>
            </a:r>
            <a:br>
              <a:rPr lang="en-US" sz="3600" dirty="0" smtClean="0">
                <a:latin typeface="Gill Sans MT" panose="020B0502020104020203" pitchFamily="34" charset="0"/>
              </a:rPr>
            </a:br>
            <a:r>
              <a:rPr lang="en-US" sz="3600" dirty="0">
                <a:latin typeface="Gill Sans MT" panose="020B0502020104020203" pitchFamily="34" charset="0"/>
              </a:rPr>
              <a:t/>
            </a:r>
            <a:br>
              <a:rPr lang="en-US" sz="3600" dirty="0">
                <a:latin typeface="Gill Sans MT" panose="020B0502020104020203" pitchFamily="34" charset="0"/>
              </a:rPr>
            </a:br>
            <a:r>
              <a:rPr lang="en-US" sz="3600" dirty="0" smtClean="0">
                <a:latin typeface="Gill Sans MT" panose="020B0502020104020203" pitchFamily="34" charset="0"/>
              </a:rPr>
              <a:t>The KPBSD FY18 Budget is a Work in Progress. 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6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037" y="1279528"/>
            <a:ext cx="10684700" cy="925215"/>
          </a:xfrm>
        </p:spPr>
        <p:txBody>
          <a:bodyPr/>
          <a:lstStyle/>
          <a:p>
            <a:r>
              <a:rPr lang="en-US" sz="4400" b="1" dirty="0" smtClean="0">
                <a:latin typeface="Gill Sans MT" panose="020B0502020104020203" pitchFamily="34" charset="0"/>
              </a:rPr>
              <a:t>Kenai Peninsula Borough School District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86" y="4603879"/>
            <a:ext cx="9601200" cy="727587"/>
          </a:xfrm>
        </p:spPr>
        <p:txBody>
          <a:bodyPr>
            <a:normAutofit/>
          </a:bodyPr>
          <a:lstStyle/>
          <a:p>
            <a:r>
              <a:rPr lang="en-US" sz="4400" cap="none" dirty="0" smtClean="0">
                <a:latin typeface="Gill Sans MT" panose="020B0502020104020203" pitchFamily="34" charset="0"/>
              </a:rPr>
              <a:t>www.kpbsd.org</a:t>
            </a:r>
            <a:endParaRPr lang="en-US" sz="3200" cap="none" dirty="0"/>
          </a:p>
        </p:txBody>
      </p:sp>
      <p:sp>
        <p:nvSpPr>
          <p:cNvPr id="5" name="Rectangle 4"/>
          <p:cNvSpPr/>
          <p:nvPr/>
        </p:nvSpPr>
        <p:spPr>
          <a:xfrm>
            <a:off x="2164444" y="2851226"/>
            <a:ext cx="78338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latin typeface="Gill Sans MT" panose="020B0502020104020203" pitchFamily="34" charset="0"/>
              </a:rPr>
              <a:t>The mission of the Kenai Peninsula Borough School District is </a:t>
            </a:r>
            <a:r>
              <a:rPr lang="en-US" sz="2400" i="1" dirty="0" smtClean="0">
                <a:latin typeface="Gill Sans MT" panose="020B0502020104020203" pitchFamily="34" charset="0"/>
              </a:rPr>
              <a:t/>
            </a:r>
            <a:br>
              <a:rPr lang="en-US" sz="2400" i="1" dirty="0" smtClean="0">
                <a:latin typeface="Gill Sans MT" panose="020B0502020104020203" pitchFamily="34" charset="0"/>
              </a:rPr>
            </a:br>
            <a:r>
              <a:rPr lang="en-US" sz="2400" i="1" dirty="0" smtClean="0">
                <a:latin typeface="Gill Sans MT" panose="020B0502020104020203" pitchFamily="34" charset="0"/>
              </a:rPr>
              <a:t>to </a:t>
            </a:r>
            <a:r>
              <a:rPr lang="en-US" sz="2400" i="1" dirty="0">
                <a:latin typeface="Gill Sans MT" panose="020B0502020104020203" pitchFamily="34" charset="0"/>
              </a:rPr>
              <a:t>develop productive, responsible citizens who are prepared </a:t>
            </a:r>
            <a:r>
              <a:rPr lang="en-US" sz="2400" i="1" dirty="0" smtClean="0">
                <a:latin typeface="Gill Sans MT" panose="020B0502020104020203" pitchFamily="34" charset="0"/>
              </a:rPr>
              <a:t>to </a:t>
            </a:r>
            <a:br>
              <a:rPr lang="en-US" sz="2400" i="1" dirty="0" smtClean="0">
                <a:latin typeface="Gill Sans MT" panose="020B0502020104020203" pitchFamily="34" charset="0"/>
              </a:rPr>
            </a:br>
            <a:r>
              <a:rPr lang="en-US" sz="2400" i="1" dirty="0" smtClean="0">
                <a:latin typeface="Gill Sans MT" panose="020B0502020104020203" pitchFamily="34" charset="0"/>
              </a:rPr>
              <a:t>be </a:t>
            </a:r>
            <a:r>
              <a:rPr lang="en-US" sz="2400" i="1" dirty="0">
                <a:latin typeface="Gill Sans MT" panose="020B0502020104020203" pitchFamily="34" charset="0"/>
              </a:rPr>
              <a:t>successful in a dynamic world.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256" y="3767344"/>
            <a:ext cx="2500572" cy="250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03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82" y="674886"/>
            <a:ext cx="10433539" cy="1088136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Preliminary FY18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General 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/>
            </a:r>
            <a:b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</a:b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Fund Budget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2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41438" y="1866437"/>
            <a:ext cx="9509125" cy="395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90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9783">
        <p:fade/>
      </p:transition>
    </mc:Choice>
    <mc:Fallback xmlns="">
      <p:transition spd="med" advTm="4978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Gill Sans MT" panose="020B0502020104020203" pitchFamily="34" charset="0"/>
              </a:rPr>
              <a:t>FY18 Transportation - Revenue </a:t>
            </a:r>
            <a:endParaRPr lang="en-US" sz="4000" dirty="0">
              <a:latin typeface="Gill Sans MT" panose="020B0502020104020203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>
              <a:latin typeface="Gill Sans MT" panose="020B0502020104020203" pitchFamily="34" charset="0"/>
            </a:endParaRPr>
          </a:p>
          <a:p>
            <a:pPr marL="365760" lvl="1" indent="0">
              <a:buNone/>
            </a:pPr>
            <a:r>
              <a:rPr lang="en-US" sz="3600" dirty="0" smtClean="0">
                <a:latin typeface="Gill Sans MT" panose="020B0502020104020203" pitchFamily="34" charset="0"/>
              </a:rPr>
              <a:t>Revenue</a:t>
            </a:r>
            <a:r>
              <a:rPr lang="en-US" sz="2600" dirty="0" smtClean="0">
                <a:latin typeface="Gill Sans MT" panose="020B0502020104020203" pitchFamily="34" charset="0"/>
              </a:rPr>
              <a:t> </a:t>
            </a:r>
          </a:p>
          <a:p>
            <a:pPr lvl="2"/>
            <a:r>
              <a:rPr lang="en-US" sz="2600" dirty="0" smtClean="0">
                <a:latin typeface="Gill Sans MT" panose="020B0502020104020203" pitchFamily="34" charset="0"/>
              </a:rPr>
              <a:t>8034 ADM </a:t>
            </a:r>
          </a:p>
          <a:p>
            <a:pPr lvl="2"/>
            <a:r>
              <a:rPr lang="en-US" sz="2600" dirty="0" smtClean="0">
                <a:latin typeface="Gill Sans MT" panose="020B0502020104020203" pitchFamily="34" charset="0"/>
              </a:rPr>
              <a:t>$1,011 per ADM</a:t>
            </a:r>
          </a:p>
          <a:p>
            <a:pPr lvl="2"/>
            <a:r>
              <a:rPr lang="en-US" sz="2600" dirty="0" smtClean="0">
                <a:latin typeface="Gill Sans MT" panose="020B0502020104020203" pitchFamily="34" charset="0"/>
              </a:rPr>
              <a:t>Total Estimated Revenue $ 8,122,374</a:t>
            </a:r>
            <a:endParaRPr lang="en-US" sz="2600" dirty="0">
              <a:latin typeface="Gill Sans MT" panose="020B0502020104020203" pitchFamily="34" charset="0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9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3271">
        <p:fade/>
      </p:transition>
    </mc:Choice>
    <mc:Fallback xmlns="">
      <p:transition spd="med" advTm="2327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341120" y="296037"/>
            <a:ext cx="9509760" cy="523113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Gill Sans MT" panose="020B0502020104020203" pitchFamily="34" charset="0"/>
              </a:rPr>
              <a:t>FY18 Bus Routes – Expenditures 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4</a:t>
            </a:fld>
            <a:endParaRPr lang="en-US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55178" y="819151"/>
            <a:ext cx="7624046" cy="540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13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8326">
        <p:fade/>
      </p:transition>
    </mc:Choice>
    <mc:Fallback xmlns="">
      <p:transition spd="med" advTm="5832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FY18 – Other Expenditures</a:t>
            </a:r>
            <a:endParaRPr lang="en-US" dirty="0">
              <a:latin typeface="Gill Sans MT" panose="020B0502020104020203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3115" y="1736725"/>
            <a:ext cx="6765770" cy="42164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8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FY18 Transportation Revenues and Expenditures 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6</a:t>
            </a:fld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1320" y="2981325"/>
            <a:ext cx="9606164" cy="1604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93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FY18 Student Nutrition - Revenue</a:t>
            </a:r>
            <a:endParaRPr lang="en-US" dirty="0">
              <a:latin typeface="Gill Sans MT" panose="020B0502020104020203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1380" y="2019300"/>
            <a:ext cx="8778787" cy="31400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4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095" y="397764"/>
            <a:ext cx="9509760" cy="1088136"/>
          </a:xfrm>
        </p:spPr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FY18 </a:t>
            </a:r>
            <a:r>
              <a:rPr lang="en-US" dirty="0">
                <a:latin typeface="Gill Sans MT" panose="020B0502020104020203" pitchFamily="34" charset="0"/>
              </a:rPr>
              <a:t>Student</a:t>
            </a:r>
            <a:r>
              <a:rPr lang="en-US" dirty="0" smtClean="0">
                <a:latin typeface="Gill Sans MT" panose="020B0502020104020203" pitchFamily="34" charset="0"/>
              </a:rPr>
              <a:t> Nutrition – Expenditures</a:t>
            </a:r>
            <a:endParaRPr lang="en-US" dirty="0">
              <a:latin typeface="Gill Sans MT" panose="020B0502020104020203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0751" y="1654175"/>
            <a:ext cx="6100948" cy="43434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08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FY18 Student Nutrition 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9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1438" y="2303731"/>
            <a:ext cx="9509125" cy="308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06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heer Green 16x9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C5747AC-80AD-4ABE-94D9-19832B174F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224</Words>
  <Application>Microsoft Office PowerPoint</Application>
  <PresentationFormat>Widescreen</PresentationFormat>
  <Paragraphs>58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Gill Sans MT</vt:lpstr>
      <vt:lpstr>Sheer Green 16x9</vt:lpstr>
      <vt:lpstr>Kenai Peninsula Borough School District</vt:lpstr>
      <vt:lpstr>Preliminary FY18 General  Fund Budget</vt:lpstr>
      <vt:lpstr>FY18 Transportation - Revenue </vt:lpstr>
      <vt:lpstr>FY18 Bus Routes – Expenditures </vt:lpstr>
      <vt:lpstr>FY18 – Other Expenditures</vt:lpstr>
      <vt:lpstr>FY18 Transportation Revenues and Expenditures </vt:lpstr>
      <vt:lpstr>FY18 Student Nutrition - Revenue</vt:lpstr>
      <vt:lpstr>FY18 Student Nutrition – Expenditures</vt:lpstr>
      <vt:lpstr>FY18 Student Nutrition </vt:lpstr>
      <vt:lpstr>A look back…..</vt:lpstr>
      <vt:lpstr>Revenue</vt:lpstr>
      <vt:lpstr>Expenditures - Administration Recommendations</vt:lpstr>
      <vt:lpstr>Expenditures - Items for Consideration </vt:lpstr>
      <vt:lpstr>The State of Alaska 30th Legislative Session begins Tomorrow.     The KPBSD FY18 Budget is a Work in Progress. </vt:lpstr>
      <vt:lpstr>Kenai Peninsula Borough School District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2016-09-19T22:06:04Z</dcterms:created>
  <dcterms:modified xsi:type="dcterms:W3CDTF">2017-01-16T22:36:14Z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TC029208979991</vt:lpwstr>
  </property>
</Properties>
</file>