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notesMasterIdLst>
    <p:notesMasterId r:id="rId19"/>
  </p:notesMasterIdLst>
  <p:sldIdLst>
    <p:sldId id="256" r:id="rId2"/>
    <p:sldId id="287" r:id="rId3"/>
    <p:sldId id="266" r:id="rId4"/>
    <p:sldId id="279" r:id="rId5"/>
    <p:sldId id="289" r:id="rId6"/>
    <p:sldId id="288" r:id="rId7"/>
    <p:sldId id="267" r:id="rId8"/>
    <p:sldId id="278" r:id="rId9"/>
    <p:sldId id="276" r:id="rId10"/>
    <p:sldId id="296" r:id="rId11"/>
    <p:sldId id="270" r:id="rId12"/>
    <p:sldId id="271" r:id="rId13"/>
    <p:sldId id="277" r:id="rId14"/>
    <p:sldId id="273" r:id="rId15"/>
    <p:sldId id="274" r:id="rId16"/>
    <p:sldId id="291" r:id="rId17"/>
    <p:sldId id="265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78" d="100"/>
          <a:sy n="78" d="100"/>
        </p:scale>
        <p:origin x="42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FY17 Projected Revenue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0.1497585016546843"/>
                  <c:y val="-0.19864344874325687"/>
                </c:manualLayout>
              </c:layout>
              <c:spPr>
                <a:xfrm>
                  <a:off x="7731958" y="3140235"/>
                  <a:ext cx="2594308" cy="1060923"/>
                </a:xfrm>
                <a:noFill/>
                <a:ln w="9525" cap="flat" cmpd="sng" algn="ctr">
                  <a:solidFill>
                    <a:prstClr val="black">
                      <a:lumMod val="25000"/>
                      <a:lumOff val="75000"/>
                    </a:prstClr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>
                        <a:gd name="adj1" fmla="val -69155"/>
                        <a:gd name="adj2" fmla="val -49521"/>
                      </a:avLst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4671050629540869"/>
                      <c:h val="0.2023674097484498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9.420289855072464E-2"/>
                  <c:y val="4.1182178397992278E-2"/>
                </c:manualLayout>
              </c:layout>
              <c:spPr>
                <a:noFill/>
                <a:ln>
                  <a:solidFill>
                    <a:prstClr val="black">
                      <a:lumMod val="25000"/>
                      <a:lumOff val="75000"/>
                    </a:prstClr>
                  </a:solidFill>
                </a:ln>
                <a:effectLst/>
              </c:spPr>
              <c:txPr>
                <a:bodyPr rot="0" spcFirstLastPara="1" vertOverflow="clip" horzOverflow="clip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000" b="0" i="0" u="none" strike="noStrike" kern="1200" baseline="0">
                      <a:solidFill>
                        <a:schemeClr val="dk1">
                          <a:lumMod val="65000"/>
                          <a:lumOff val="3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pPr xmlns:c15="http://schemas.microsoft.com/office/drawing/2012/chart">
                    <a:prstGeom prst="wedgeRectCallout">
                      <a:avLst/>
                    </a:prstGeom>
                    <a:noFill/>
                    <a:ln>
                      <a:noFill/>
                    </a:ln>
                  </c15:spPr>
                  <c15:layout>
                    <c:manualLayout>
                      <c:w val="0.28076144014606869"/>
                      <c:h val="0.27140341660427209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0.14734299516908211"/>
                  <c:y val="0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solidFill>
                  <a:prstClr val="black">
                    <a:lumMod val="25000"/>
                    <a:lumOff val="75000"/>
                  </a:prst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Sheet1!$A$2:$A$4</c:f>
              <c:strCache>
                <c:ptCount val="3"/>
                <c:pt idx="0">
                  <c:v>State of Alaska</c:v>
                </c:pt>
                <c:pt idx="1">
                  <c:v>Kenai Peninsula Borough</c:v>
                </c:pt>
                <c:pt idx="2">
                  <c:v>Other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88425034</c:v>
                </c:pt>
                <c:pt idx="1">
                  <c:v>48238432</c:v>
                </c:pt>
                <c:pt idx="2">
                  <c:v>1380000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42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273A5-2968-4263-9454-FE9DA1C36D99}" type="datetimeFigureOut">
              <a:rPr lang="en-US" smtClean="0"/>
              <a:t>3/7/2016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E6910-F496-4C1C-9C39-A201ED083A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296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8E6910-F496-4C1C-9C39-A201ED083A5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803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021FE-294C-4E5F-A933-8BC441D59B91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843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B0035-D837-4E72-833E-A72EA8771600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77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13E1B7-A9A2-439E-B88C-7FA0963B1707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856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2899-EE10-4A2A-BD10-297115FAAC82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000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8AA74-0701-4CCF-B832-796744564169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45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AFFCD-F988-4FFE-AAFE-D4EB3807E706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5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5FC46-3196-4BA9-8840-F252AB5C9623}" type="datetime1">
              <a:rPr lang="en-US" smtClean="0"/>
              <a:t>3/7/2016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747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D29BE-6531-4A36-A910-647917FFF50B}" type="datetime1">
              <a:rPr lang="en-US" smtClean="0"/>
              <a:t>3/7/2016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91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4A9B2-52FA-4193-A54C-3E187EDC05E0}" type="datetime1">
              <a:rPr lang="en-US" smtClean="0"/>
              <a:t>3/7/2016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5630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F50A-5EE6-4864-BE91-CFAD57BDCED1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44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A0685-CE3C-4DBF-B640-BF4E7EA5BCA8}" type="datetime1">
              <a:rPr lang="en-US" smtClean="0"/>
              <a:t>3/7/2016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386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5900A-AAD9-4237-A080-EA05FAF98770}" type="datetime1">
              <a:rPr lang="en-US" smtClean="0"/>
              <a:t>3/7/2016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08893-3315-4A2A-9D59-EA900ACCE5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083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453082"/>
            <a:ext cx="10515600" cy="410939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930705" y="2438400"/>
            <a:ext cx="10515600" cy="3830595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pPr algn="ctr"/>
            <a:r>
              <a:rPr lang="en-US" sz="6500" dirty="0" smtClean="0">
                <a:solidFill>
                  <a:schemeClr val="tx1"/>
                </a:solidFill>
              </a:rPr>
              <a:t>FY17 Joint Budget Work Session – KPB and KPBSD</a:t>
            </a:r>
          </a:p>
          <a:p>
            <a:pPr algn="ctr"/>
            <a:endParaRPr lang="en-US" sz="6500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March 8, 2016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621543"/>
            <a:ext cx="2109058" cy="2047516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490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Fund Balance FY11 through FY15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405449" y="1886465"/>
            <a:ext cx="7438767" cy="4168346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010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1237" y="439265"/>
            <a:ext cx="10515600" cy="1496627"/>
          </a:xfrm>
        </p:spPr>
        <p:txBody>
          <a:bodyPr/>
          <a:lstStyle/>
          <a:p>
            <a:pPr algn="ctr"/>
            <a:r>
              <a:rPr lang="en-US" dirty="0" smtClean="0"/>
              <a:t>Recent Budget </a:t>
            </a:r>
            <a:br>
              <a:rPr lang="en-US" dirty="0" smtClean="0"/>
            </a:br>
            <a:r>
              <a:rPr lang="en-US" dirty="0" smtClean="0"/>
              <a:t>Reduction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1237" y="2817341"/>
            <a:ext cx="10515600" cy="2883244"/>
          </a:xfrm>
        </p:spPr>
        <p:txBody>
          <a:bodyPr/>
          <a:lstStyle/>
          <a:p>
            <a:endParaRPr lang="en-US" dirty="0" smtClean="0"/>
          </a:p>
          <a:p>
            <a:pPr algn="ctr"/>
            <a:r>
              <a:rPr lang="en-US" sz="3600" dirty="0" smtClean="0"/>
              <a:t>FY15    $1,254,000 Budget Reduction</a:t>
            </a:r>
          </a:p>
          <a:p>
            <a:endParaRPr lang="en-US" sz="3600" dirty="0"/>
          </a:p>
          <a:p>
            <a:pPr algn="ctr"/>
            <a:r>
              <a:rPr lang="en-US" sz="3600" dirty="0" smtClean="0"/>
              <a:t>FY16    $1,375,000 Budget Reduction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39265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946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2549" y="286239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FY15 Budget Reduction Detail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08148631"/>
              </p:ext>
            </p:extLst>
          </p:nvPr>
        </p:nvGraphicFramePr>
        <p:xfrm>
          <a:off x="1169773" y="1861751"/>
          <a:ext cx="10062430" cy="415469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814710"/>
                <a:gridCol w="2247720"/>
              </a:tblGrid>
              <a:tr h="475208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Change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dirty="0" smtClean="0"/>
                        <a:t>PTR certificated</a:t>
                      </a:r>
                      <a:r>
                        <a:rPr lang="en-US" sz="2400" baseline="0" dirty="0" smtClean="0"/>
                        <a:t> staffing formulas by .5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($  650,000)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District</a:t>
                      </a:r>
                      <a:r>
                        <a:rPr lang="en-US" sz="2400" baseline="0" dirty="0" smtClean="0"/>
                        <a:t> Office staffing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(150,000)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Technology expenditures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(50,000)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Supplies expenditures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(50,000)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Software</a:t>
                      </a:r>
                      <a:r>
                        <a:rPr lang="en-US" sz="2400" baseline="0" dirty="0" smtClean="0"/>
                        <a:t> expenditures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(100,000)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Utilities</a:t>
                      </a:r>
                      <a:r>
                        <a:rPr lang="en-US" sz="2400" baseline="0" dirty="0" smtClean="0"/>
                        <a:t> (convert to Natural Gas)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(250,000)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School Board travel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(4,000)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----------------</a:t>
                      </a:r>
                      <a:endParaRPr lang="en-US" sz="2400" dirty="0"/>
                    </a:p>
                  </a:txBody>
                  <a:tcPr/>
                </a:tc>
              </a:tr>
              <a:tr h="45993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 Reductions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($1,254,000)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549" y="286239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69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/>
          <a:lstStyle/>
          <a:p>
            <a:pPr algn="ctr"/>
            <a:r>
              <a:rPr lang="en-US" dirty="0"/>
              <a:t>FY16 Budget Reduction Detail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913459"/>
              </p:ext>
            </p:extLst>
          </p:nvPr>
        </p:nvGraphicFramePr>
        <p:xfrm>
          <a:off x="838200" y="2245755"/>
          <a:ext cx="10515600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484703"/>
                <a:gridCol w="203089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Student Travel State Competitions</a:t>
                      </a:r>
                      <a:endParaRPr lang="en-US" sz="2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($25,000)</a:t>
                      </a:r>
                      <a:endParaRPr lang="en-US" sz="2400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Curriculum Supplies</a:t>
                      </a:r>
                      <a:endParaRPr lang="en-US" sz="2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(50,000)</a:t>
                      </a:r>
                      <a:endParaRPr lang="en-US" sz="2400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Utilities</a:t>
                      </a:r>
                      <a:endParaRPr lang="en-US" sz="2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(550,000)</a:t>
                      </a:r>
                      <a:endParaRPr lang="en-US" sz="2400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Restructuring Pool Operations &amp; Distance Ed 2.0 FTE</a:t>
                      </a:r>
                      <a:endParaRPr lang="en-US" sz="2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(200,000)</a:t>
                      </a:r>
                      <a:endParaRPr lang="en-US" sz="2400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PTR Reductions of 2.5 FTE Elementary &amp; 4.38</a:t>
                      </a:r>
                      <a:r>
                        <a:rPr lang="en-US" sz="2400" baseline="0" dirty="0" smtClean="0"/>
                        <a:t> S</a:t>
                      </a:r>
                      <a:r>
                        <a:rPr lang="en-US" sz="2400" dirty="0" smtClean="0"/>
                        <a:t>econdary</a:t>
                      </a:r>
                      <a:endParaRPr lang="en-US" sz="2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(550,000)</a:t>
                      </a:r>
                      <a:endParaRPr lang="en-US" sz="2400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----------------</a:t>
                      </a:r>
                      <a:endParaRPr lang="en-US" sz="2400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 Reductions</a:t>
                      </a:r>
                      <a:endParaRPr lang="en-US" sz="24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($1,375,000)</a:t>
                      </a:r>
                      <a:endParaRPr lang="en-US" sz="2400" dirty="0"/>
                    </a:p>
                  </a:txBody>
                  <a:tcPr marL="91441" marR="91441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824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FY17 </a:t>
            </a:r>
            <a:r>
              <a:rPr lang="en-US" dirty="0"/>
              <a:t>Budget Reduction Detail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097913"/>
              </p:ext>
            </p:extLst>
          </p:nvPr>
        </p:nvGraphicFramePr>
        <p:xfrm>
          <a:off x="327991" y="2196328"/>
          <a:ext cx="11459817" cy="3200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9650896"/>
                <a:gridCol w="18089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5.26 FTE at District Office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($642,348)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aseline="0" dirty="0" smtClean="0"/>
                        <a:t>Supplies, Travel, Pro/Tech, Software, Equipment at D/O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(415,050)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25.65 FTE Teachers,</a:t>
                      </a:r>
                      <a:r>
                        <a:rPr lang="en-US" sz="2400" baseline="0" dirty="0" smtClean="0"/>
                        <a:t> 1.0 FTE Counselor, 2.0 FTE School Admin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(2,537,995)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Transfer to Food Service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(100,000)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2% Reduction</a:t>
                      </a:r>
                      <a:r>
                        <a:rPr lang="en-US" sz="2400" baseline="0" dirty="0" smtClean="0"/>
                        <a:t> in Estimated Salary/Benefits due to change in budget process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(902,436)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-----------------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 Reductions</a:t>
                      </a:r>
                      <a:r>
                        <a:rPr lang="en-US" sz="2400" baseline="0" dirty="0" smtClean="0"/>
                        <a:t> to FY17 Preliminary Budget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smtClean="0"/>
                        <a:t>($4,597,829)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34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120" y="365125"/>
            <a:ext cx="10301592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FY17 Current Budget Balance </a:t>
            </a:r>
            <a:br>
              <a:rPr lang="en-US" dirty="0" smtClean="0"/>
            </a:br>
            <a:r>
              <a:rPr lang="en-US" dirty="0" smtClean="0"/>
              <a:t>After Reductions</a:t>
            </a:r>
            <a:br>
              <a:rPr lang="en-US" dirty="0" smtClean="0"/>
            </a:br>
            <a:r>
              <a:rPr lang="en-US" sz="2200" dirty="0" smtClean="0"/>
              <a:t>Revised March 7, 2016</a:t>
            </a:r>
            <a:endParaRPr lang="en-US" sz="22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120" y="365125"/>
            <a:ext cx="1463040" cy="1463040"/>
          </a:xfrm>
          <a:prstGeom prst="rect">
            <a:avLst/>
          </a:prstGeom>
        </p:spPr>
      </p:pic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441640" y="2640162"/>
            <a:ext cx="9088727" cy="33401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41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FY17 </a:t>
            </a:r>
            <a:r>
              <a:rPr lang="en-US" dirty="0"/>
              <a:t>Budget-Revenue </a:t>
            </a:r>
            <a:r>
              <a:rPr lang="en-US" dirty="0" smtClean="0"/>
              <a:t>Scenarios</a:t>
            </a:r>
            <a:br>
              <a:rPr lang="en-US" dirty="0" smtClean="0"/>
            </a:br>
            <a:r>
              <a:rPr lang="en-US" sz="2200" dirty="0" smtClean="0"/>
              <a:t>Revised March 7,2016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pic>
        <p:nvPicPr>
          <p:cNvPr id="8" name="Content Placeholder 7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838200" y="2446638"/>
            <a:ext cx="10515600" cy="3146854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54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420130"/>
            <a:ext cx="10515600" cy="146304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FY17 Continued Budget </a:t>
            </a:r>
            <a:r>
              <a:rPr lang="en-US" dirty="0"/>
              <a:t>Outlook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816" y="3097427"/>
            <a:ext cx="11096367" cy="1318054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KPBSD FY17 Budget to date figured on flat State revenue</a:t>
            </a:r>
          </a:p>
          <a:p>
            <a:pPr marL="0" indent="0">
              <a:buNone/>
            </a:pPr>
            <a:endParaRPr lang="en-US" sz="3200" dirty="0" smtClean="0"/>
          </a:p>
          <a:p>
            <a:r>
              <a:rPr lang="en-US" sz="3200" dirty="0" smtClean="0"/>
              <a:t>Current legislative discussion includes educational funding reduction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20130"/>
            <a:ext cx="1463040" cy="146304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05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Budget</a:t>
            </a:r>
            <a:r>
              <a:rPr lang="en-US" dirty="0" smtClean="0"/>
              <a:t> Process – So far…..</a:t>
            </a:r>
            <a:br>
              <a:rPr lang="en-US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2116" y="1993557"/>
            <a:ext cx="10455876" cy="43907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/>
              <a:t>October </a:t>
            </a:r>
            <a:r>
              <a:rPr lang="en-US" sz="2200" dirty="0"/>
              <a:t>15, 2015	LYNC Meetings with D/O to School Sites</a:t>
            </a:r>
          </a:p>
          <a:p>
            <a:pPr marL="0" indent="0">
              <a:buNone/>
            </a:pPr>
            <a:r>
              <a:rPr lang="en-US" sz="2200" dirty="0"/>
              <a:t>November 2, 2015	Board Meeting and Work Session</a:t>
            </a:r>
          </a:p>
          <a:p>
            <a:pPr marL="0" indent="0">
              <a:buNone/>
            </a:pPr>
            <a:r>
              <a:rPr lang="en-US" sz="2200" dirty="0"/>
              <a:t>December 8, 2015	Board Work Session</a:t>
            </a:r>
          </a:p>
          <a:p>
            <a:pPr marL="0" indent="0">
              <a:buNone/>
            </a:pPr>
            <a:r>
              <a:rPr lang="en-US" sz="2200" dirty="0"/>
              <a:t>January 11, 2016	FY17 Preliminary Budget Information to Board</a:t>
            </a:r>
          </a:p>
          <a:p>
            <a:pPr marL="0" indent="0">
              <a:buNone/>
            </a:pPr>
            <a:r>
              <a:rPr lang="en-US" sz="2200" dirty="0"/>
              <a:t>February 1, 2016	FY17 Preliminary Budget Document to Board</a:t>
            </a:r>
          </a:p>
          <a:p>
            <a:pPr marL="0" indent="0">
              <a:buNone/>
            </a:pPr>
            <a:r>
              <a:rPr lang="en-US" sz="2200" dirty="0"/>
              <a:t>February 2, 2016	Meeting with Key </a:t>
            </a:r>
            <a:r>
              <a:rPr lang="en-US" sz="2200" dirty="0" smtClean="0"/>
              <a:t>Communicators</a:t>
            </a:r>
          </a:p>
          <a:p>
            <a:pPr marL="0" indent="0">
              <a:buNone/>
            </a:pPr>
            <a:r>
              <a:rPr lang="en-US" sz="2200" dirty="0" smtClean="0"/>
              <a:t>February 16, 2016           Community Meeting, Seward High School</a:t>
            </a:r>
          </a:p>
          <a:p>
            <a:pPr marL="0" indent="0">
              <a:buNone/>
            </a:pPr>
            <a:r>
              <a:rPr lang="en-US" sz="2200" dirty="0" smtClean="0"/>
              <a:t>February 17, 2016           Community Meeting, Soldotna High School</a:t>
            </a:r>
          </a:p>
          <a:p>
            <a:pPr marL="0" indent="0">
              <a:buNone/>
            </a:pPr>
            <a:r>
              <a:rPr lang="en-US" sz="2200" dirty="0" smtClean="0"/>
              <a:t>February 23, 2016           Community Meeting, Homer High School</a:t>
            </a:r>
          </a:p>
          <a:p>
            <a:pPr marL="0" indent="0">
              <a:buNone/>
            </a:pPr>
            <a:r>
              <a:rPr lang="en-US" sz="2200" dirty="0" smtClean="0"/>
              <a:t>March 7, 2016                  Board Meeting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827" y="365125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1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FY17 Projected Revenues</a:t>
            </a:r>
            <a:br>
              <a:rPr lang="en-US" dirty="0" smtClean="0"/>
            </a:br>
            <a:r>
              <a:rPr lang="en-US" sz="2000" dirty="0"/>
              <a:t>R</a:t>
            </a:r>
            <a:r>
              <a:rPr lang="en-US" sz="2000" dirty="0" smtClean="0"/>
              <a:t>evised March 7, 2016</a:t>
            </a:r>
            <a:endParaRPr lang="en-US" sz="20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8060404"/>
              </p:ext>
            </p:extLst>
          </p:nvPr>
        </p:nvGraphicFramePr>
        <p:xfrm>
          <a:off x="1639868" y="2252827"/>
          <a:ext cx="8945216" cy="369437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093493"/>
                <a:gridCol w="2851723"/>
              </a:tblGrid>
              <a:tr h="1396535">
                <a:tc>
                  <a:txBody>
                    <a:bodyPr/>
                    <a:lstStyle/>
                    <a:p>
                      <a:endParaRPr lang="en-US" sz="3600" dirty="0" smtClean="0"/>
                    </a:p>
                    <a:p>
                      <a:r>
                        <a:rPr lang="en-US" sz="3600" dirty="0" smtClean="0"/>
                        <a:t>State of Alaska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 smtClean="0"/>
                        <a:t> </a:t>
                      </a:r>
                    </a:p>
                    <a:p>
                      <a:pPr algn="r">
                        <a:lnSpc>
                          <a:spcPct val="150000"/>
                        </a:lnSpc>
                      </a:pPr>
                      <a:r>
                        <a:rPr lang="en-US" sz="3600" smtClean="0"/>
                        <a:t>$   87,991,907</a:t>
                      </a:r>
                      <a:endParaRPr lang="en-US" sz="3600" dirty="0" smtClean="0"/>
                    </a:p>
                  </a:txBody>
                  <a:tcPr/>
                </a:tc>
              </a:tr>
              <a:tr h="765948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Kenai Peninsula Borough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dirty="0" smtClean="0"/>
                        <a:t>48,817,188</a:t>
                      </a:r>
                      <a:endParaRPr lang="en-US" sz="3600" dirty="0"/>
                    </a:p>
                  </a:txBody>
                  <a:tcPr/>
                </a:tc>
              </a:tr>
              <a:tr h="765948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Other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u="sng" baseline="0" dirty="0" smtClean="0"/>
                        <a:t>1,380,000</a:t>
                      </a:r>
                      <a:endParaRPr lang="en-US" sz="3600" u="sng" baseline="0" dirty="0"/>
                    </a:p>
                  </a:txBody>
                  <a:tcPr/>
                </a:tc>
              </a:tr>
              <a:tr h="765948">
                <a:tc>
                  <a:txBody>
                    <a:bodyPr/>
                    <a:lstStyle/>
                    <a:p>
                      <a:r>
                        <a:rPr lang="en-US" sz="3600" dirty="0" smtClean="0"/>
                        <a:t>Total Projected Revenue</a:t>
                      </a:r>
                      <a:endParaRPr lang="en-US" sz="3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u="dbl" baseline="0" dirty="0" smtClean="0"/>
                        <a:t>$ 138,189,095</a:t>
                      </a:r>
                      <a:endParaRPr lang="en-US" sz="3600" u="dbl" baseline="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31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FY17 Projected Revenue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49941"/>
              </p:ext>
            </p:extLst>
          </p:nvPr>
        </p:nvGraphicFramePr>
        <p:xfrm>
          <a:off x="1260390" y="1848091"/>
          <a:ext cx="10068518" cy="473675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166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95117"/>
            <a:ext cx="105156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FY17 Projected Revenue </a:t>
            </a:r>
            <a:br>
              <a:rPr lang="en-US" dirty="0" smtClean="0"/>
            </a:br>
            <a:r>
              <a:rPr lang="en-US" dirty="0" smtClean="0"/>
              <a:t>by Source</a:t>
            </a:r>
            <a:br>
              <a:rPr lang="en-US" dirty="0" smtClean="0"/>
            </a:br>
            <a:r>
              <a:rPr lang="en-US" sz="2200" dirty="0" smtClean="0"/>
              <a:t>Revised March 7, 2016</a:t>
            </a:r>
            <a:endParaRPr lang="en-US" sz="2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16" y="295117"/>
            <a:ext cx="1463040" cy="14630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8292" y="2059459"/>
            <a:ext cx="5675871" cy="399535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3948" y="2059459"/>
            <a:ext cx="5011880" cy="3995352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59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46304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FY17 Projected Expenditures </a:t>
            </a:r>
            <a:br>
              <a:rPr lang="en-US" dirty="0" smtClean="0"/>
            </a:br>
            <a:r>
              <a:rPr lang="en-US" dirty="0" smtClean="0"/>
              <a:t>by Object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0" y="1924479"/>
            <a:ext cx="4737382" cy="4351338"/>
          </a:xfrm>
          <a:prstGeom prst="rect">
            <a:avLst/>
          </a:prstGeom>
          <a:ln>
            <a:noFill/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3826" y="2244124"/>
            <a:ext cx="4257649" cy="355600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444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12260"/>
            <a:ext cx="10515600" cy="1463040"/>
          </a:xfrm>
        </p:spPr>
        <p:txBody>
          <a:bodyPr/>
          <a:lstStyle/>
          <a:p>
            <a:pPr algn="ctr"/>
            <a:r>
              <a:rPr lang="en-US" dirty="0" smtClean="0"/>
              <a:t>FY17 Status Quo Projected </a:t>
            </a:r>
            <a:br>
              <a:rPr lang="en-US" dirty="0" smtClean="0"/>
            </a:br>
            <a:r>
              <a:rPr lang="en-US" dirty="0" smtClean="0"/>
              <a:t>Expenditures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12541"/>
            <a:ext cx="10515600" cy="2857114"/>
          </a:xfrm>
        </p:spPr>
        <p:txBody>
          <a:bodyPr/>
          <a:lstStyle/>
          <a:p>
            <a:endParaRPr lang="en-US" dirty="0" smtClean="0"/>
          </a:p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r>
              <a:rPr lang="en-US" sz="4400" dirty="0" smtClean="0"/>
              <a:t>$ 142,925,589</a:t>
            </a:r>
            <a:endParaRPr lang="en-US" sz="4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12260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5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FY17 Status Quo Budget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0952815"/>
              </p:ext>
            </p:extLst>
          </p:nvPr>
        </p:nvGraphicFramePr>
        <p:xfrm>
          <a:off x="986481" y="2830641"/>
          <a:ext cx="10515600" cy="2103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626088"/>
                <a:gridCol w="388951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Revenue</a:t>
                      </a:r>
                      <a:endParaRPr lang="en-US" sz="4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$ 138,043,466</a:t>
                      </a:r>
                      <a:endParaRPr lang="en-US" sz="4000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Expenditures</a:t>
                      </a:r>
                      <a:r>
                        <a:rPr lang="en-US" sz="4000" baseline="0" dirty="0" smtClean="0"/>
                        <a:t> and Transfers</a:t>
                      </a:r>
                      <a:endParaRPr lang="en-US" sz="4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4000" u="sng" dirty="0" smtClean="0"/>
                        <a:t>   142,925,589</a:t>
                      </a:r>
                      <a:endParaRPr lang="en-US" sz="4000" u="sng" dirty="0"/>
                    </a:p>
                  </a:txBody>
                  <a:tcPr marL="91441" marR="91441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Deficit</a:t>
                      </a:r>
                      <a:endParaRPr lang="en-US" sz="4000" dirty="0"/>
                    </a:p>
                  </a:txBody>
                  <a:tcPr marL="91441" marR="91441"/>
                </a:tc>
                <a:tc>
                  <a:txBody>
                    <a:bodyPr/>
                    <a:lstStyle/>
                    <a:p>
                      <a:r>
                        <a:rPr lang="en-US" sz="4000" dirty="0" smtClean="0"/>
                        <a:t>    ($4,882,123)</a:t>
                      </a:r>
                      <a:endParaRPr lang="en-US" sz="4000" dirty="0"/>
                    </a:p>
                  </a:txBody>
                  <a:tcPr marL="91441" marR="91441"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365125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25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626" y="504273"/>
            <a:ext cx="10515600" cy="1325563"/>
          </a:xfrm>
        </p:spPr>
        <p:txBody>
          <a:bodyPr/>
          <a:lstStyle/>
          <a:p>
            <a:pPr algn="ctr"/>
            <a:r>
              <a:rPr lang="en-US" dirty="0" smtClean="0"/>
              <a:t>Recent </a:t>
            </a:r>
            <a:r>
              <a:rPr lang="en-US" dirty="0"/>
              <a:t>Deficit History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1832041"/>
              </p:ext>
            </p:extLst>
          </p:nvPr>
        </p:nvGraphicFramePr>
        <p:xfrm>
          <a:off x="2688310" y="2430162"/>
          <a:ext cx="6417365" cy="28165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0252"/>
                <a:gridCol w="3737113"/>
              </a:tblGrid>
              <a:tr h="713445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FY12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($2,994,764)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FY13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($740,979)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FY14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($1,226,433)</a:t>
                      </a:r>
                      <a:endParaRPr lang="en-US" sz="4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smtClean="0"/>
                        <a:t>FY15</a:t>
                      </a:r>
                      <a:endParaRPr lang="en-US" sz="4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4000" dirty="0" smtClean="0"/>
                        <a:t>($1,147,325)</a:t>
                      </a:r>
                      <a:endParaRPr lang="en-US" sz="4000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626" y="504273"/>
            <a:ext cx="1463040" cy="146304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08893-3315-4A2A-9D59-EA900ACCE5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31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954</TotalTime>
  <Words>325</Words>
  <Application>Microsoft Office PowerPoint</Application>
  <PresentationFormat>Widescreen</PresentationFormat>
  <Paragraphs>127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 </vt:lpstr>
      <vt:lpstr> Budget Process – So far…..  </vt:lpstr>
      <vt:lpstr>FY17 Projected Revenues Revised March 7, 2016</vt:lpstr>
      <vt:lpstr>FY17 Projected Revenue</vt:lpstr>
      <vt:lpstr>FY17 Projected Revenue  by Source Revised March 7, 2016</vt:lpstr>
      <vt:lpstr> FY17 Projected Expenditures  by Object </vt:lpstr>
      <vt:lpstr>FY17 Status Quo Projected  Expenditures</vt:lpstr>
      <vt:lpstr>FY17 Status Quo Budget</vt:lpstr>
      <vt:lpstr>Recent Deficit History</vt:lpstr>
      <vt:lpstr>Fund Balance FY11 through FY15</vt:lpstr>
      <vt:lpstr>Recent Budget  Reduction History</vt:lpstr>
      <vt:lpstr>FY15 Budget Reduction Detail</vt:lpstr>
      <vt:lpstr>FY16 Budget Reduction Detail</vt:lpstr>
      <vt:lpstr>FY17 Budget Reduction Detail</vt:lpstr>
      <vt:lpstr>FY17 Current Budget Balance  After Reductions Revised March 7, 2016</vt:lpstr>
      <vt:lpstr> FY17 Budget-Revenue Scenarios Revised March 7,2016 </vt:lpstr>
      <vt:lpstr>FY17 Continued Budget Outlook</vt:lpstr>
    </vt:vector>
  </TitlesOfParts>
  <Company>KPBSD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Dave Jones</dc:creator>
  <cp:lastModifiedBy>Elizabeth Hayes</cp:lastModifiedBy>
  <cp:revision>89</cp:revision>
  <cp:lastPrinted>2016-02-01T20:14:07Z</cp:lastPrinted>
  <dcterms:created xsi:type="dcterms:W3CDTF">2016-01-20T02:06:02Z</dcterms:created>
  <dcterms:modified xsi:type="dcterms:W3CDTF">2016-03-07T20:27:03Z</dcterms:modified>
</cp:coreProperties>
</file>